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0" r:id="rId1"/>
  </p:sldMasterIdLst>
  <p:sldIdLst>
    <p:sldId id="256" r:id="rId2"/>
    <p:sldId id="260" r:id="rId3"/>
    <p:sldId id="261" r:id="rId4"/>
    <p:sldId id="257" r:id="rId5"/>
    <p:sldId id="258"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2" d="100"/>
          <a:sy n="102" d="100"/>
        </p:scale>
        <p:origin x="18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March 10,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3316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March 10,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227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March 10,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54323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March 10,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86135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March 10,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7163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March 10,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417838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March 10,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934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March 10,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9875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March 10,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3302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March 10,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9720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March 10,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48933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March 10,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2425270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89" r:id="rId7"/>
    <p:sldLayoutId id="2147483790" r:id="rId8"/>
    <p:sldLayoutId id="2147483791" r:id="rId9"/>
    <p:sldLayoutId id="2147483792" r:id="rId10"/>
    <p:sldLayoutId id="2147483799"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man pilgrimage journey illustration">
            <a:extLst>
              <a:ext uri="{FF2B5EF4-FFF2-40B4-BE49-F238E27FC236}">
                <a16:creationId xmlns:a16="http://schemas.microsoft.com/office/drawing/2014/main" id="{2EDF11D9-CE7E-B560-D23C-82A00A2DB3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93" r="17941"/>
          <a:stretch/>
        </p:blipFill>
        <p:spPr bwMode="auto">
          <a:xfrm>
            <a:off x="20" y="10"/>
            <a:ext cx="9143979" cy="6857989"/>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51" name="Freeform: Shape 1050">
            <a:extLst>
              <a:ext uri="{FF2B5EF4-FFF2-40B4-BE49-F238E27FC236}">
                <a16:creationId xmlns:a16="http://schemas.microsoft.com/office/drawing/2014/main" id="{9752D771-2D72-4B2C-B816-121D10C38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4924" y="727064"/>
            <a:ext cx="2923760"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3" name="Freeform: Shape 1052">
            <a:extLst>
              <a:ext uri="{FF2B5EF4-FFF2-40B4-BE49-F238E27FC236}">
                <a16:creationId xmlns:a16="http://schemas.microsoft.com/office/drawing/2014/main" id="{58D2EC0A-5E54-424F-BE02-26DFFEBD6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4924" y="727064"/>
            <a:ext cx="2923760"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BC48DEE-7592-A4C4-5BD8-799738298E68}"/>
              </a:ext>
            </a:extLst>
          </p:cNvPr>
          <p:cNvSpPr>
            <a:spLocks noGrp="1"/>
          </p:cNvSpPr>
          <p:nvPr>
            <p:ph type="ctrTitle"/>
          </p:nvPr>
        </p:nvSpPr>
        <p:spPr>
          <a:xfrm>
            <a:off x="324923" y="1253925"/>
            <a:ext cx="2923761" cy="2068992"/>
          </a:xfrm>
        </p:spPr>
        <p:txBody>
          <a:bodyPr anchor="b">
            <a:normAutofit/>
          </a:bodyPr>
          <a:lstStyle/>
          <a:p>
            <a:r>
              <a:rPr lang="en-US" sz="2400" b="1" i="1" dirty="0">
                <a:latin typeface="Book Antiqua" panose="02040602050305030304" pitchFamily="18" charset="0"/>
                <a:cs typeface="Calibri" panose="020F0502020204030204" pitchFamily="34" charset="0"/>
              </a:rPr>
              <a:t>Preparing To Worship</a:t>
            </a:r>
          </a:p>
        </p:txBody>
      </p:sp>
      <p:sp>
        <p:nvSpPr>
          <p:cNvPr id="3" name="Subtitle 2">
            <a:extLst>
              <a:ext uri="{FF2B5EF4-FFF2-40B4-BE49-F238E27FC236}">
                <a16:creationId xmlns:a16="http://schemas.microsoft.com/office/drawing/2014/main" id="{B1C0B457-6B58-54D5-D8FB-6CB115A1ED18}"/>
              </a:ext>
            </a:extLst>
          </p:cNvPr>
          <p:cNvSpPr>
            <a:spLocks noGrp="1"/>
          </p:cNvSpPr>
          <p:nvPr>
            <p:ph type="subTitle" idx="1"/>
          </p:nvPr>
        </p:nvSpPr>
        <p:spPr>
          <a:xfrm>
            <a:off x="324923" y="3652469"/>
            <a:ext cx="2923761" cy="650590"/>
          </a:xfrm>
        </p:spPr>
        <p:txBody>
          <a:bodyPr>
            <a:normAutofit/>
          </a:bodyPr>
          <a:lstStyle/>
          <a:p>
            <a:r>
              <a:rPr lang="en-US" b="1" i="1" dirty="0">
                <a:latin typeface="Book Antiqua" panose="02040602050305030304" pitchFamily="18" charset="0"/>
                <a:cs typeface="Calibri" panose="020F0502020204030204" pitchFamily="34" charset="0"/>
              </a:rPr>
              <a:t>Psalm 122:1-4</a:t>
            </a:r>
          </a:p>
        </p:txBody>
      </p:sp>
      <p:sp>
        <p:nvSpPr>
          <p:cNvPr id="1055" name="Rectangle 6">
            <a:extLst>
              <a:ext uri="{FF2B5EF4-FFF2-40B4-BE49-F238E27FC236}">
                <a16:creationId xmlns:a16="http://schemas.microsoft.com/office/drawing/2014/main" id="{DDCE5572-4319-4D42-813F-C8C69C08C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4542">
            <a:off x="1343802" y="491177"/>
            <a:ext cx="86241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373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79D4E0-9488-C140-B9B4-961904815B38}"/>
              </a:ext>
            </a:extLst>
          </p:cNvPr>
          <p:cNvSpPr>
            <a:spLocks noGrp="1"/>
          </p:cNvSpPr>
          <p:nvPr>
            <p:ph type="title"/>
          </p:nvPr>
        </p:nvSpPr>
        <p:spPr>
          <a:xfrm>
            <a:off x="526093" y="250521"/>
            <a:ext cx="8417491" cy="4897741"/>
          </a:xfrm>
        </p:spPr>
        <p:txBody>
          <a:bodyPr anchor="ctr">
            <a:noAutofit/>
          </a:bodyPr>
          <a:lstStyle/>
          <a:p>
            <a:r>
              <a:rPr lang="en-US" sz="3200" cap="none" spc="200" dirty="0">
                <a:latin typeface="+mn-lt"/>
              </a:rPr>
              <a:t>“</a:t>
            </a:r>
            <a:r>
              <a:rPr lang="en-US" sz="3200" cap="none" spc="200" dirty="0">
                <a:effectLst/>
                <a:latin typeface="+mn-lt"/>
              </a:rPr>
              <a:t>Hear this, you who trample the needy, to do away with the humble of the land, saying, "When will the new moon be over, So that we may sell grain, And the sabbath, that we may open the wheat market, To make the bushel smaller and the shekel bigger, And to cheat with dishonest scales,”</a:t>
            </a:r>
            <a:endParaRPr lang="en-US" sz="3200" cap="none" spc="200" dirty="0">
              <a:latin typeface="+mn-lt"/>
            </a:endParaRPr>
          </a:p>
        </p:txBody>
      </p:sp>
      <p:sp>
        <p:nvSpPr>
          <p:cNvPr id="5" name="Text Placeholder 4">
            <a:extLst>
              <a:ext uri="{FF2B5EF4-FFF2-40B4-BE49-F238E27FC236}">
                <a16:creationId xmlns:a16="http://schemas.microsoft.com/office/drawing/2014/main" id="{06AA3879-0B19-14B6-CA4A-2BE90E6584C8}"/>
              </a:ext>
            </a:extLst>
          </p:cNvPr>
          <p:cNvSpPr>
            <a:spLocks noGrp="1"/>
          </p:cNvSpPr>
          <p:nvPr>
            <p:ph type="body" idx="1"/>
          </p:nvPr>
        </p:nvSpPr>
        <p:spPr>
          <a:xfrm>
            <a:off x="526093" y="5148262"/>
            <a:ext cx="8417491" cy="1138238"/>
          </a:xfrm>
        </p:spPr>
        <p:txBody>
          <a:bodyPr>
            <a:normAutofit/>
          </a:bodyPr>
          <a:lstStyle/>
          <a:p>
            <a:r>
              <a:rPr lang="en-US" sz="3200" dirty="0">
                <a:latin typeface="Book Antiqua" panose="02040602050305030304" pitchFamily="18" charset="0"/>
              </a:rPr>
              <a:t>(Amos 8:4-5; cf. Malachi 1:13)</a:t>
            </a:r>
          </a:p>
        </p:txBody>
      </p:sp>
    </p:spTree>
    <p:extLst>
      <p:ext uri="{BB962C8B-B14F-4D97-AF65-F5344CB8AC3E}">
        <p14:creationId xmlns:p14="http://schemas.microsoft.com/office/powerpoint/2010/main" val="256658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79D4E0-9488-C140-B9B4-961904815B38}"/>
              </a:ext>
            </a:extLst>
          </p:cNvPr>
          <p:cNvSpPr>
            <a:spLocks noGrp="1"/>
          </p:cNvSpPr>
          <p:nvPr>
            <p:ph type="title"/>
          </p:nvPr>
        </p:nvSpPr>
        <p:spPr>
          <a:xfrm>
            <a:off x="288099" y="250521"/>
            <a:ext cx="8655485" cy="4897741"/>
          </a:xfrm>
        </p:spPr>
        <p:txBody>
          <a:bodyPr anchor="ctr">
            <a:noAutofit/>
          </a:bodyPr>
          <a:lstStyle/>
          <a:p>
            <a:pPr algn="just" rtl="0">
              <a:lnSpc>
                <a:spcPct val="100000"/>
              </a:lnSpc>
              <a:spcAft>
                <a:spcPts val="792"/>
              </a:spcAft>
            </a:pPr>
            <a:r>
              <a:rPr lang="en-US" sz="3200" cap="none" spc="200" dirty="0">
                <a:effectLst/>
                <a:latin typeface="+mn-lt"/>
              </a:rPr>
              <a:t>“I was glad when they said to me, ‘Let us go to the house of the LORD.’ Our feet are standing Within your gates, O Jerusalem, Jerusalem, that is built As a city that is compact together; To which the tribes go up, even the tribes of the LORD—An ordinance for Israel—To give thanks to the name of the LORD.”</a:t>
            </a:r>
          </a:p>
        </p:txBody>
      </p:sp>
      <p:sp>
        <p:nvSpPr>
          <p:cNvPr id="5" name="Text Placeholder 4">
            <a:extLst>
              <a:ext uri="{FF2B5EF4-FFF2-40B4-BE49-F238E27FC236}">
                <a16:creationId xmlns:a16="http://schemas.microsoft.com/office/drawing/2014/main" id="{06AA3879-0B19-14B6-CA4A-2BE90E6584C8}"/>
              </a:ext>
            </a:extLst>
          </p:cNvPr>
          <p:cNvSpPr>
            <a:spLocks noGrp="1"/>
          </p:cNvSpPr>
          <p:nvPr>
            <p:ph type="body" idx="1"/>
          </p:nvPr>
        </p:nvSpPr>
        <p:spPr>
          <a:xfrm>
            <a:off x="288099" y="5134170"/>
            <a:ext cx="8655485" cy="1138238"/>
          </a:xfrm>
        </p:spPr>
        <p:txBody>
          <a:bodyPr>
            <a:normAutofit/>
          </a:bodyPr>
          <a:lstStyle/>
          <a:p>
            <a:r>
              <a:rPr lang="en-US" sz="3200" dirty="0">
                <a:latin typeface="Book Antiqua" panose="02040602050305030304" pitchFamily="18" charset="0"/>
              </a:rPr>
              <a:t>(Psalm 22:1-4)</a:t>
            </a:r>
          </a:p>
        </p:txBody>
      </p:sp>
    </p:spTree>
    <p:extLst>
      <p:ext uri="{BB962C8B-B14F-4D97-AF65-F5344CB8AC3E}">
        <p14:creationId xmlns:p14="http://schemas.microsoft.com/office/powerpoint/2010/main" val="291413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4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158D72D-0954-86C9-14EE-6C6A94A9544F}"/>
              </a:ext>
            </a:extLst>
          </p:cNvPr>
          <p:cNvSpPr>
            <a:spLocks noGrp="1"/>
          </p:cNvSpPr>
          <p:nvPr>
            <p:ph type="title"/>
          </p:nvPr>
        </p:nvSpPr>
        <p:spPr>
          <a:xfrm>
            <a:off x="788159" y="609601"/>
            <a:ext cx="8105320" cy="1216024"/>
          </a:xfrm>
        </p:spPr>
        <p:txBody>
          <a:bodyPr>
            <a:normAutofit/>
          </a:bodyPr>
          <a:lstStyle/>
          <a:p>
            <a:r>
              <a:rPr lang="en-US" dirty="0">
                <a:latin typeface="Book Antiqua" panose="02040602050305030304" pitchFamily="18" charset="0"/>
              </a:rPr>
              <a:t>Going Up Is Part of Worship!</a:t>
            </a:r>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5608" y="6080078"/>
            <a:ext cx="7138392"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145679-4976-5117-0040-9D85159E9AB5}"/>
              </a:ext>
            </a:extLst>
          </p:cNvPr>
          <p:cNvSpPr>
            <a:spLocks noGrp="1"/>
          </p:cNvSpPr>
          <p:nvPr>
            <p:ph idx="1"/>
          </p:nvPr>
        </p:nvSpPr>
        <p:spPr>
          <a:xfrm>
            <a:off x="788158" y="2154477"/>
            <a:ext cx="7410734" cy="4703523"/>
          </a:xfrm>
        </p:spPr>
        <p:txBody>
          <a:bodyPr anchor="ctr">
            <a:normAutofit/>
          </a:bodyPr>
          <a:lstStyle/>
          <a:p>
            <a:pPr marL="354013" indent="-342900" algn="just">
              <a:spcAft>
                <a:spcPts val="792"/>
              </a:spcAft>
            </a:pPr>
            <a:r>
              <a:rPr lang="en-US" sz="2800" dirty="0">
                <a:effectLst/>
                <a:latin typeface="Book Antiqua" panose="02040602050305030304" pitchFamily="18" charset="0"/>
              </a:rPr>
              <a:t>David says, “I was glad when they said to me, ‘Let us go to the house of the LORD.’” (Psalms 122:1)</a:t>
            </a:r>
          </a:p>
          <a:p>
            <a:pPr marL="354013" indent="-342900" algn="just">
              <a:spcAft>
                <a:spcPts val="792"/>
              </a:spcAft>
            </a:pPr>
            <a:r>
              <a:rPr lang="en-US" sz="2800" dirty="0">
                <a:effectLst/>
                <a:latin typeface="Book Antiqua" panose="02040602050305030304" pitchFamily="18" charset="0"/>
              </a:rPr>
              <a:t>The Sons of Korah say, “How lovely are Your dwelling places, O LORD of hosts! My soul longed and even yearned for the courts of the LORD; My heart and my flesh sing for joy to the living God.” (Psalms 84:1-2)</a:t>
            </a:r>
          </a:p>
        </p:txBody>
      </p:sp>
    </p:spTree>
    <p:extLst>
      <p:ext uri="{BB962C8B-B14F-4D97-AF65-F5344CB8AC3E}">
        <p14:creationId xmlns:p14="http://schemas.microsoft.com/office/powerpoint/2010/main" val="250030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4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158D72D-0954-86C9-14EE-6C6A94A9544F}"/>
              </a:ext>
            </a:extLst>
          </p:cNvPr>
          <p:cNvSpPr>
            <a:spLocks noGrp="1"/>
          </p:cNvSpPr>
          <p:nvPr>
            <p:ph type="title"/>
          </p:nvPr>
        </p:nvSpPr>
        <p:spPr>
          <a:xfrm>
            <a:off x="788158" y="609601"/>
            <a:ext cx="8355841" cy="1216024"/>
          </a:xfrm>
        </p:spPr>
        <p:txBody>
          <a:bodyPr>
            <a:normAutofit/>
          </a:bodyPr>
          <a:lstStyle/>
          <a:p>
            <a:r>
              <a:rPr lang="en-US" sz="3200" dirty="0">
                <a:latin typeface="Book Antiqua" panose="02040602050305030304" pitchFamily="18" charset="0"/>
              </a:rPr>
              <a:t>Go Up With Reverence!</a:t>
            </a:r>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5608" y="6080078"/>
            <a:ext cx="7138392"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145679-4976-5117-0040-9D85159E9AB5}"/>
              </a:ext>
            </a:extLst>
          </p:cNvPr>
          <p:cNvSpPr>
            <a:spLocks noGrp="1"/>
          </p:cNvSpPr>
          <p:nvPr>
            <p:ph idx="1"/>
          </p:nvPr>
        </p:nvSpPr>
        <p:spPr>
          <a:xfrm>
            <a:off x="788158" y="1825625"/>
            <a:ext cx="7410734" cy="4913378"/>
          </a:xfrm>
        </p:spPr>
        <p:txBody>
          <a:bodyPr anchor="ctr">
            <a:normAutofit/>
          </a:bodyPr>
          <a:lstStyle/>
          <a:p>
            <a:r>
              <a:rPr lang="en-US" sz="2400" dirty="0">
                <a:latin typeface="Book Antiqua" panose="02040602050305030304" pitchFamily="18" charset="0"/>
              </a:rPr>
              <a:t>“Then Moses said to Aaron, "It is what the LORD spoke, saying, 'By those who come near Me I will be treated as holy, And before all the people I will be honored.'" So Aaron, therefore, kept silent.” (Leviticus 10:3)</a:t>
            </a:r>
          </a:p>
          <a:p>
            <a:r>
              <a:rPr lang="en-US" sz="2400" dirty="0">
                <a:latin typeface="Book Antiqua" panose="02040602050305030304" pitchFamily="18" charset="0"/>
              </a:rPr>
              <a:t>“Therefore, since we receive a kingdom which cannot be shaken, let us show gratitude, by which we may offer to God an acceptable service with reverence and awe;” (Hebrews 12:28)</a:t>
            </a:r>
          </a:p>
          <a:p>
            <a:r>
              <a:rPr lang="en-US" sz="2400" dirty="0">
                <a:latin typeface="Book Antiqua" panose="02040602050305030304" pitchFamily="18" charset="0"/>
              </a:rPr>
              <a:t>Consider 1 Corinthians 11:23-24; Colossians 3:16</a:t>
            </a:r>
          </a:p>
        </p:txBody>
      </p:sp>
    </p:spTree>
    <p:extLst>
      <p:ext uri="{BB962C8B-B14F-4D97-AF65-F5344CB8AC3E}">
        <p14:creationId xmlns:p14="http://schemas.microsoft.com/office/powerpoint/2010/main" val="1008146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4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158D72D-0954-86C9-14EE-6C6A94A9544F}"/>
              </a:ext>
            </a:extLst>
          </p:cNvPr>
          <p:cNvSpPr>
            <a:spLocks noGrp="1"/>
          </p:cNvSpPr>
          <p:nvPr>
            <p:ph type="title"/>
          </p:nvPr>
        </p:nvSpPr>
        <p:spPr>
          <a:xfrm>
            <a:off x="788158" y="609601"/>
            <a:ext cx="8355841" cy="1216024"/>
          </a:xfrm>
        </p:spPr>
        <p:txBody>
          <a:bodyPr>
            <a:normAutofit/>
          </a:bodyPr>
          <a:lstStyle/>
          <a:p>
            <a:r>
              <a:rPr lang="en-US" dirty="0">
                <a:latin typeface="Book Antiqua" panose="02040602050305030304" pitchFamily="18" charset="0"/>
              </a:rPr>
              <a:t>Go Up With Love For Others!</a:t>
            </a:r>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5608" y="6080078"/>
            <a:ext cx="7138392"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145679-4976-5117-0040-9D85159E9AB5}"/>
              </a:ext>
            </a:extLst>
          </p:cNvPr>
          <p:cNvSpPr>
            <a:spLocks noGrp="1"/>
          </p:cNvSpPr>
          <p:nvPr>
            <p:ph idx="1"/>
          </p:nvPr>
        </p:nvSpPr>
        <p:spPr>
          <a:xfrm>
            <a:off x="788158" y="1825626"/>
            <a:ext cx="8130374" cy="5032374"/>
          </a:xfrm>
        </p:spPr>
        <p:txBody>
          <a:bodyPr anchor="ctr">
            <a:normAutofit/>
          </a:bodyPr>
          <a:lstStyle/>
          <a:p>
            <a:pPr marL="11113" lvl="1" algn="just" rtl="0">
              <a:lnSpc>
                <a:spcPct val="100000"/>
              </a:lnSpc>
              <a:spcAft>
                <a:spcPts val="792"/>
              </a:spcAft>
            </a:pPr>
            <a:r>
              <a:rPr lang="en-US" sz="2800" dirty="0">
                <a:effectLst/>
                <a:latin typeface="Book Antiqua" panose="02040602050305030304" pitchFamily="18" charset="0"/>
              </a:rPr>
              <a:t>“Let us hold fast the confession of our hope without wavering, for He who promised is faithful; and let us </a:t>
            </a:r>
            <a:r>
              <a:rPr lang="en-US" sz="2800" b="1" i="1" dirty="0">
                <a:effectLst/>
                <a:latin typeface="Book Antiqua" panose="02040602050305030304" pitchFamily="18" charset="0"/>
              </a:rPr>
              <a:t>consider</a:t>
            </a:r>
            <a:r>
              <a:rPr lang="en-US" sz="2800" dirty="0">
                <a:effectLst/>
                <a:latin typeface="Book Antiqua" panose="02040602050305030304" pitchFamily="18" charset="0"/>
              </a:rPr>
              <a:t> how to stimulate one another to love and good deeds, not forsaking our own assembling together, as is the habit of some, but encouraging one another; and all the more as you see the day drawing near.” (Hebrews 10:23-25)</a:t>
            </a:r>
          </a:p>
        </p:txBody>
      </p:sp>
    </p:spTree>
    <p:extLst>
      <p:ext uri="{BB962C8B-B14F-4D97-AF65-F5344CB8AC3E}">
        <p14:creationId xmlns:p14="http://schemas.microsoft.com/office/powerpoint/2010/main" val="64070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man pilgrimage journey illustration">
            <a:extLst>
              <a:ext uri="{FF2B5EF4-FFF2-40B4-BE49-F238E27FC236}">
                <a16:creationId xmlns:a16="http://schemas.microsoft.com/office/drawing/2014/main" id="{2EDF11D9-CE7E-B560-D23C-82A00A2DB3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93" r="17941"/>
          <a:stretch/>
        </p:blipFill>
        <p:spPr bwMode="auto">
          <a:xfrm>
            <a:off x="20" y="10"/>
            <a:ext cx="9143979" cy="6857989"/>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51" name="Freeform: Shape 1050">
            <a:extLst>
              <a:ext uri="{FF2B5EF4-FFF2-40B4-BE49-F238E27FC236}">
                <a16:creationId xmlns:a16="http://schemas.microsoft.com/office/drawing/2014/main" id="{9752D771-2D72-4B2C-B816-121D10C38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4924" y="727064"/>
            <a:ext cx="2923760"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3" name="Freeform: Shape 1052">
            <a:extLst>
              <a:ext uri="{FF2B5EF4-FFF2-40B4-BE49-F238E27FC236}">
                <a16:creationId xmlns:a16="http://schemas.microsoft.com/office/drawing/2014/main" id="{58D2EC0A-5E54-424F-BE02-26DFFEBD6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4924" y="727064"/>
            <a:ext cx="2923760"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BC48DEE-7592-A4C4-5BD8-799738298E68}"/>
              </a:ext>
            </a:extLst>
          </p:cNvPr>
          <p:cNvSpPr>
            <a:spLocks noGrp="1"/>
          </p:cNvSpPr>
          <p:nvPr>
            <p:ph type="ctrTitle"/>
          </p:nvPr>
        </p:nvSpPr>
        <p:spPr>
          <a:xfrm>
            <a:off x="324923" y="924373"/>
            <a:ext cx="2923761" cy="2398544"/>
          </a:xfrm>
        </p:spPr>
        <p:txBody>
          <a:bodyPr anchor="b">
            <a:normAutofit fontScale="90000"/>
          </a:bodyPr>
          <a:lstStyle/>
          <a:p>
            <a:r>
              <a:rPr lang="en-US" sz="2400" b="1" i="1" cap="none" dirty="0">
                <a:latin typeface="Book Antiqua" panose="02040602050305030304" pitchFamily="18" charset="0"/>
                <a:cs typeface="Calibri" panose="020F0502020204030204" pitchFamily="34" charset="0"/>
              </a:rPr>
              <a:t>“I was glad when they said to me, ‘Let us go to the house of the LORD.’”</a:t>
            </a:r>
            <a:endParaRPr lang="en-US" sz="2400" b="1" i="1" dirty="0">
              <a:latin typeface="Book Antiqua" panose="02040602050305030304" pitchFamily="18" charset="0"/>
              <a:cs typeface="Calibri" panose="020F0502020204030204" pitchFamily="34" charset="0"/>
            </a:endParaRPr>
          </a:p>
        </p:txBody>
      </p:sp>
      <p:sp>
        <p:nvSpPr>
          <p:cNvPr id="3" name="Subtitle 2">
            <a:extLst>
              <a:ext uri="{FF2B5EF4-FFF2-40B4-BE49-F238E27FC236}">
                <a16:creationId xmlns:a16="http://schemas.microsoft.com/office/drawing/2014/main" id="{B1C0B457-6B58-54D5-D8FB-6CB115A1ED18}"/>
              </a:ext>
            </a:extLst>
          </p:cNvPr>
          <p:cNvSpPr>
            <a:spLocks noGrp="1"/>
          </p:cNvSpPr>
          <p:nvPr>
            <p:ph type="subTitle" idx="1"/>
          </p:nvPr>
        </p:nvSpPr>
        <p:spPr>
          <a:xfrm>
            <a:off x="324923" y="3652469"/>
            <a:ext cx="2923761" cy="650590"/>
          </a:xfrm>
        </p:spPr>
        <p:txBody>
          <a:bodyPr>
            <a:normAutofit/>
          </a:bodyPr>
          <a:lstStyle/>
          <a:p>
            <a:r>
              <a:rPr lang="en-US" b="1" i="1" dirty="0">
                <a:latin typeface="Book Antiqua" panose="02040602050305030304" pitchFamily="18" charset="0"/>
                <a:cs typeface="Calibri" panose="020F0502020204030204" pitchFamily="34" charset="0"/>
              </a:rPr>
              <a:t>Psalm 122:1</a:t>
            </a:r>
          </a:p>
        </p:txBody>
      </p:sp>
      <p:sp>
        <p:nvSpPr>
          <p:cNvPr id="1055" name="Rectangle 6">
            <a:extLst>
              <a:ext uri="{FF2B5EF4-FFF2-40B4-BE49-F238E27FC236}">
                <a16:creationId xmlns:a16="http://schemas.microsoft.com/office/drawing/2014/main" id="{DDCE5572-4319-4D42-813F-C8C69C08C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4542">
            <a:off x="1343802" y="491177"/>
            <a:ext cx="86241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2139477"/>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Office 2013 - 2022 Theme</Template>
  <TotalTime>438</TotalTime>
  <Words>444</Words>
  <Application>Microsoft Macintosh PowerPoint</Application>
  <PresentationFormat>On-screen Show (4:3)</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Bembo</vt:lpstr>
      <vt:lpstr>Book Antiqua</vt:lpstr>
      <vt:lpstr>ArchiveVTI</vt:lpstr>
      <vt:lpstr>Preparing To Worship</vt:lpstr>
      <vt:lpstr>“Hear this, you who trample the needy, to do away with the humble of the land, saying, "When will the new moon be over, So that we may sell grain, And the sabbath, that we may open the wheat market, To make the bushel smaller and the shekel bigger, And to cheat with dishonest scales,”</vt:lpstr>
      <vt:lpstr>“I was glad when they said to me, ‘Let us go to the house of the LORD.’ Our feet are standing Within your gates, O Jerusalem, Jerusalem, that is built As a city that is compact together; To which the tribes go up, even the tribes of the LORD—An ordinance for Israel—To give thanks to the name of the LORD.”</vt:lpstr>
      <vt:lpstr>Going Up Is Part of Worship!</vt:lpstr>
      <vt:lpstr>Go Up With Reverence!</vt:lpstr>
      <vt:lpstr>Go Up With Love For Others!</vt:lpstr>
      <vt:lpstr>“I was glad when they said to me, ‘Let us go to the house of the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Worship</dc:title>
  <dc:creator>Sid Latham</dc:creator>
  <cp:lastModifiedBy>Sid Latham</cp:lastModifiedBy>
  <cp:revision>5</cp:revision>
  <dcterms:created xsi:type="dcterms:W3CDTF">2024-03-10T02:52:35Z</dcterms:created>
  <dcterms:modified xsi:type="dcterms:W3CDTF">2024-03-10T12:46:53Z</dcterms:modified>
</cp:coreProperties>
</file>