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7" r:id="rId3"/>
    <p:sldId id="271" r:id="rId4"/>
    <p:sldId id="266" r:id="rId5"/>
    <p:sldId id="259" r:id="rId6"/>
    <p:sldId id="272" r:id="rId7"/>
    <p:sldId id="262" r:id="rId8"/>
    <p:sldId id="263" r:id="rId9"/>
    <p:sldId id="265" r:id="rId10"/>
    <p:sldId id="264" r:id="rId11"/>
    <p:sldId id="270" r:id="rId12"/>
    <p:sldId id="261" r:id="rId13"/>
    <p:sldId id="273" r:id="rId14"/>
    <p:sldId id="27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12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169064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391396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343935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275323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97621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401246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228360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2041352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135940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403770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5D2C79-A0C4-48DF-BE9B-993CA492497A}" type="datetimeFigureOut">
              <a:rPr lang="en-US" smtClean="0"/>
              <a:t>2/25/2024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A3F15E-23D2-4AC7-B248-3EF2DB833736}" type="slidenum">
              <a:rPr lang="en-US" smtClean="0"/>
              <a:t>‹#›</a:t>
            </a:fld>
            <a:endParaRPr lang="en-US" dirty="0"/>
          </a:p>
        </p:txBody>
      </p:sp>
    </p:spTree>
    <p:extLst>
      <p:ext uri="{BB962C8B-B14F-4D97-AF65-F5344CB8AC3E}">
        <p14:creationId xmlns:p14="http://schemas.microsoft.com/office/powerpoint/2010/main" val="627091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D2C79-A0C4-48DF-BE9B-993CA492497A}" type="datetimeFigureOut">
              <a:rPr lang="en-US" smtClean="0"/>
              <a:t>2/25/2024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3F15E-23D2-4AC7-B248-3EF2DB833736}" type="slidenum">
              <a:rPr lang="en-US" smtClean="0"/>
              <a:t>‹#›</a:t>
            </a:fld>
            <a:endParaRPr lang="en-US" dirty="0"/>
          </a:p>
        </p:txBody>
      </p:sp>
    </p:spTree>
    <p:extLst>
      <p:ext uri="{BB962C8B-B14F-4D97-AF65-F5344CB8AC3E}">
        <p14:creationId xmlns:p14="http://schemas.microsoft.com/office/powerpoint/2010/main" val="2633532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B9527-C445-BA79-5C7F-2F0BF7621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916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3E77EA-B692-7445-624C-219F938F1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93" y="246825"/>
            <a:ext cx="7948613" cy="6203600"/>
          </a:xfrm>
          <a:prstGeom prst="rect">
            <a:avLst/>
          </a:prstGeom>
        </p:spPr>
      </p:pic>
      <p:sp>
        <p:nvSpPr>
          <p:cNvPr id="5" name="TextBox 4">
            <a:extLst>
              <a:ext uri="{FF2B5EF4-FFF2-40B4-BE49-F238E27FC236}">
                <a16:creationId xmlns:a16="http://schemas.microsoft.com/office/drawing/2014/main" id="{BB5698B0-4260-05B1-5ABD-D3478E361D01}"/>
              </a:ext>
            </a:extLst>
          </p:cNvPr>
          <p:cNvSpPr txBox="1"/>
          <p:nvPr/>
        </p:nvSpPr>
        <p:spPr>
          <a:xfrm>
            <a:off x="4040981" y="6441898"/>
            <a:ext cx="4572000" cy="400110"/>
          </a:xfrm>
          <a:prstGeom prst="rect">
            <a:avLst/>
          </a:prstGeom>
          <a:noFill/>
        </p:spPr>
        <p:txBody>
          <a:bodyPr wrap="square">
            <a:spAutoFit/>
          </a:bodyPr>
          <a:lstStyle/>
          <a:p>
            <a:pPr algn="r"/>
            <a:r>
              <a:rPr lang="en-US" sz="1000" b="0" i="1" dirty="0">
                <a:effectLst/>
              </a:rPr>
              <a:t>The Siege of Tyre</a:t>
            </a:r>
            <a:r>
              <a:rPr lang="en-US" sz="1000" i="1" dirty="0"/>
              <a:t> </a:t>
            </a:r>
            <a:r>
              <a:rPr lang="en-US" sz="1000" b="0" i="0" dirty="0">
                <a:effectLst/>
              </a:rPr>
              <a:t>by Duncan B. Campbell</a:t>
            </a:r>
          </a:p>
          <a:p>
            <a:pPr algn="r"/>
            <a:r>
              <a:rPr lang="en-US" sz="1000" dirty="0"/>
              <a:t>Source: thecollector.com</a:t>
            </a:r>
          </a:p>
        </p:txBody>
      </p:sp>
    </p:spTree>
    <p:extLst>
      <p:ext uri="{BB962C8B-B14F-4D97-AF65-F5344CB8AC3E}">
        <p14:creationId xmlns:p14="http://schemas.microsoft.com/office/powerpoint/2010/main" val="991312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85F1-148F-F45C-828A-06A91E6A70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9F62A2-C2BA-F480-4342-F15378B28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804222E7-E218-58BB-F422-F624B9E769F0}"/>
              </a:ext>
            </a:extLst>
          </p:cNvPr>
          <p:cNvSpPr/>
          <p:nvPr/>
        </p:nvSpPr>
        <p:spPr>
          <a:xfrm>
            <a:off x="0" y="0"/>
            <a:ext cx="9144000" cy="685800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F32D448-97D8-2C06-1534-D4D0D980C6CE}"/>
              </a:ext>
            </a:extLst>
          </p:cNvPr>
          <p:cNvSpPr txBox="1"/>
          <p:nvPr/>
        </p:nvSpPr>
        <p:spPr>
          <a:xfrm>
            <a:off x="469231" y="1558391"/>
            <a:ext cx="8205537" cy="3741217"/>
          </a:xfrm>
          <a:prstGeom prst="rect">
            <a:avLst/>
          </a:prstGeom>
          <a:noFill/>
        </p:spPr>
        <p:txBody>
          <a:bodyPr wrap="square">
            <a:spAutoFit/>
          </a:bodyPr>
          <a:lstStyle/>
          <a:p>
            <a:pPr>
              <a:lnSpc>
                <a:spcPct val="107000"/>
              </a:lnSpc>
              <a:spcAft>
                <a:spcPts val="800"/>
              </a:spcAft>
            </a:pP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"Alexander did far more against Tyre than Shalmaneser or Nebuchadnezzar had done. Not content with crushing her, he took care that she never should revive; for he founded Alexandria as her substitute, and changed forever the track of the commerce of the world." </a:t>
            </a:r>
            <a:r>
              <a:rPr lang="en-US" sz="3200" kern="100" dirty="0">
                <a:latin typeface="Arial Narrow" panose="020B0606020202030204" pitchFamily="34" charset="0"/>
                <a:ea typeface="Calibri" panose="020F0502020204030204" pitchFamily="34" charset="0"/>
                <a:cs typeface="Times New Roman" panose="02020603050405020304" pitchFamily="18" charset="0"/>
              </a:rPr>
              <a:t>(</a:t>
            </a:r>
            <a:r>
              <a:rPr lang="en-US" sz="3200" kern="100" dirty="0">
                <a:effectLst/>
                <a:latin typeface="Arial Narrow" panose="020B0606020202030204" pitchFamily="34" charset="0"/>
                <a:ea typeface="Calibri" panose="020F0502020204030204" pitchFamily="34" charset="0"/>
                <a:cs typeface="Times New Roman" panose="02020603050405020304" pitchFamily="18" charset="0"/>
              </a:rPr>
              <a:t>Edward Creasy, </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Fifteen Decisive Battles of the World, </a:t>
            </a:r>
            <a:r>
              <a:rPr lang="en-US" sz="3200" kern="100" dirty="0">
                <a:effectLst/>
                <a:latin typeface="Arial Narrow" panose="020B0606020202030204" pitchFamily="34" charset="0"/>
                <a:ea typeface="Calibri" panose="020F0502020204030204" pitchFamily="34" charset="0"/>
                <a:cs typeface="Times New Roman" panose="02020603050405020304" pitchFamily="18" charset="0"/>
              </a:rPr>
              <a:t>ch. 4)</a:t>
            </a:r>
          </a:p>
        </p:txBody>
      </p:sp>
    </p:spTree>
    <p:extLst>
      <p:ext uri="{BB962C8B-B14F-4D97-AF65-F5344CB8AC3E}">
        <p14:creationId xmlns:p14="http://schemas.microsoft.com/office/powerpoint/2010/main" val="208118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14E58-BCA4-4AD0-8CDE-6F1301B394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3CD1213-A019-C8D4-FECF-BA99688F3A7A}"/>
              </a:ext>
            </a:extLst>
          </p:cNvPr>
          <p:cNvPicPr>
            <a:picLocks noChangeAspect="1"/>
          </p:cNvPicPr>
          <p:nvPr/>
        </p:nvPicPr>
        <p:blipFill rotWithShape="1">
          <a:blip r:embed="rId2">
            <a:extLst>
              <a:ext uri="{28A0092B-C50C-407E-A947-70E740481C1C}">
                <a14:useLocalDpi xmlns:a14="http://schemas.microsoft.com/office/drawing/2010/main" val="0"/>
              </a:ext>
            </a:extLst>
          </a:blip>
          <a:srcRect l="14558" t="9208" r="14558" b="5926"/>
          <a:stretch/>
        </p:blipFill>
        <p:spPr>
          <a:xfrm>
            <a:off x="1060171" y="710259"/>
            <a:ext cx="6946341" cy="5377627"/>
          </a:xfrm>
          <a:prstGeom prst="rect">
            <a:avLst/>
          </a:prstGeom>
        </p:spPr>
      </p:pic>
      <p:pic>
        <p:nvPicPr>
          <p:cNvPr id="2" name="Picture 1">
            <a:extLst>
              <a:ext uri="{FF2B5EF4-FFF2-40B4-BE49-F238E27FC236}">
                <a16:creationId xmlns:a16="http://schemas.microsoft.com/office/drawing/2014/main" id="{6361DAE0-7E65-0CD0-3D31-3E9783B6A6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0176" y="680332"/>
            <a:ext cx="7023653" cy="5437479"/>
          </a:xfrm>
          <a:prstGeom prst="rect">
            <a:avLst/>
          </a:prstGeom>
        </p:spPr>
      </p:pic>
      <p:sp>
        <p:nvSpPr>
          <p:cNvPr id="4" name="TextBox 3">
            <a:extLst>
              <a:ext uri="{FF2B5EF4-FFF2-40B4-BE49-F238E27FC236}">
                <a16:creationId xmlns:a16="http://schemas.microsoft.com/office/drawing/2014/main" id="{4FB05C49-12BC-09F8-299E-FEF876F9E175}"/>
              </a:ext>
            </a:extLst>
          </p:cNvPr>
          <p:cNvSpPr txBox="1"/>
          <p:nvPr/>
        </p:nvSpPr>
        <p:spPr>
          <a:xfrm>
            <a:off x="7362825" y="6195608"/>
            <a:ext cx="2552700" cy="215444"/>
          </a:xfrm>
          <a:prstGeom prst="rect">
            <a:avLst/>
          </a:prstGeom>
          <a:noFill/>
        </p:spPr>
        <p:txBody>
          <a:bodyPr wrap="square" rtlCol="0">
            <a:spAutoFit/>
          </a:bodyPr>
          <a:lstStyle/>
          <a:p>
            <a:r>
              <a:rPr lang="en-US" sz="800" dirty="0"/>
              <a:t>Google Earth</a:t>
            </a:r>
          </a:p>
        </p:txBody>
      </p:sp>
      <p:sp>
        <p:nvSpPr>
          <p:cNvPr id="5" name="TextBox 4">
            <a:extLst>
              <a:ext uri="{FF2B5EF4-FFF2-40B4-BE49-F238E27FC236}">
                <a16:creationId xmlns:a16="http://schemas.microsoft.com/office/drawing/2014/main" id="{2854DDF6-BCAE-0772-8CB9-8D1F8A9ED60B}"/>
              </a:ext>
            </a:extLst>
          </p:cNvPr>
          <p:cNvSpPr txBox="1"/>
          <p:nvPr/>
        </p:nvSpPr>
        <p:spPr>
          <a:xfrm>
            <a:off x="6496050" y="6087886"/>
            <a:ext cx="2552700" cy="215444"/>
          </a:xfrm>
          <a:prstGeom prst="rect">
            <a:avLst/>
          </a:prstGeom>
          <a:noFill/>
        </p:spPr>
        <p:txBody>
          <a:bodyPr wrap="square" rtlCol="0">
            <a:spAutoFit/>
          </a:bodyPr>
          <a:lstStyle/>
          <a:p>
            <a:r>
              <a:rPr lang="en-US" sz="800" dirty="0"/>
              <a:t>US Military Department of History</a:t>
            </a:r>
          </a:p>
        </p:txBody>
      </p:sp>
    </p:spTree>
    <p:extLst>
      <p:ext uri="{BB962C8B-B14F-4D97-AF65-F5344CB8AC3E}">
        <p14:creationId xmlns:p14="http://schemas.microsoft.com/office/powerpoint/2010/main" val="290500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500"/>
                                        <p:tgtEl>
                                          <p:spTgt spid="2"/>
                                        </p:tgtEl>
                                      </p:cBhvr>
                                    </p:animEffect>
                                    <p:set>
                                      <p:cBhvr>
                                        <p:cTn id="7" dur="1" fill="hold">
                                          <p:stCondLst>
                                            <p:cond delay="2499"/>
                                          </p:stCondLst>
                                        </p:cTn>
                                        <p:tgtEl>
                                          <p:spTgt spid="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grpId="0" nodeType="withEffect">
                                  <p:stCondLst>
                                    <p:cond delay="0"/>
                                  </p:stCondLst>
                                  <p:childTnLst>
                                    <p:animEffect transition="out" filter="fade">
                                      <p:cBhvr>
                                        <p:cTn id="12" dur="2500"/>
                                        <p:tgtEl>
                                          <p:spTgt spid="5"/>
                                        </p:tgtEl>
                                      </p:cBhvr>
                                    </p:animEffect>
                                    <p:set>
                                      <p:cBhvr>
                                        <p:cTn id="13" dur="1" fill="hold">
                                          <p:stCondLst>
                                            <p:cond delay="2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2952-877A-CD6E-0101-53A8DC6DAED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EA15B0-E69E-B551-75A3-D6A4A1D26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C4BE68E3-E09A-0F9B-8B50-3B7EBC02D6BB}"/>
              </a:ext>
            </a:extLst>
          </p:cNvPr>
          <p:cNvSpPr/>
          <p:nvPr/>
        </p:nvSpPr>
        <p:spPr>
          <a:xfrm>
            <a:off x="0" y="0"/>
            <a:ext cx="9144000" cy="685800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390F25B-2678-103C-240A-2F97C4BF01F5}"/>
              </a:ext>
            </a:extLst>
          </p:cNvPr>
          <p:cNvSpPr txBox="1"/>
          <p:nvPr/>
        </p:nvSpPr>
        <p:spPr>
          <a:xfrm>
            <a:off x="469231" y="367265"/>
            <a:ext cx="8205537" cy="5724772"/>
          </a:xfrm>
          <a:prstGeom prst="rect">
            <a:avLst/>
          </a:prstGeom>
          <a:noFill/>
        </p:spPr>
        <p:txBody>
          <a:bodyPr wrap="square">
            <a:spAutoFit/>
          </a:bodyPr>
          <a:lstStyle/>
          <a:p>
            <a:pPr>
              <a:lnSpc>
                <a:spcPct val="107000"/>
              </a:lnSpc>
              <a:spcAft>
                <a:spcPts val="800"/>
              </a:spcAft>
            </a:pPr>
            <a:r>
              <a:rPr lang="en-US" sz="3600" b="1" kern="100" dirty="0">
                <a:effectLst/>
                <a:latin typeface="Arial Narrow" panose="020B0606020202030204" pitchFamily="34" charset="0"/>
                <a:ea typeface="Calibri" panose="020F0502020204030204" pitchFamily="34" charset="0"/>
                <a:cs typeface="Times New Roman" panose="02020603050405020304" pitchFamily="18" charset="0"/>
              </a:rPr>
              <a:t>God’s Word Can be Trusted!</a:t>
            </a:r>
          </a:p>
          <a:p>
            <a:pPr>
              <a:lnSpc>
                <a:spcPct val="107000"/>
              </a:lnSpc>
              <a:spcAft>
                <a:spcPts val="800"/>
              </a:spcAft>
            </a:pPr>
            <a:endParaRPr lang="en-US" sz="800" b="1" kern="1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i="1" kern="100" dirty="0">
                <a:effectLst/>
                <a:latin typeface="Arial Narrow" panose="020B0606020202030204" pitchFamily="34" charset="0"/>
                <a:ea typeface="Calibri" panose="020F0502020204030204" pitchFamily="34" charset="0"/>
                <a:cs typeface="Times New Roman" panose="02020603050405020304" pitchFamily="18" charset="0"/>
              </a:rPr>
              <a:t>2 Peter 1:19-21 </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 </a:t>
            </a:r>
            <a:r>
              <a:rPr lang="en-US" sz="3200" i="1" kern="100" baseline="30000" dirty="0">
                <a:effectLst/>
                <a:latin typeface="Arial Narrow" panose="020B0606020202030204" pitchFamily="34" charset="0"/>
                <a:ea typeface="Calibri" panose="020F0502020204030204" pitchFamily="34" charset="0"/>
                <a:cs typeface="Times New Roman" panose="02020603050405020304" pitchFamily="18" charset="0"/>
              </a:rPr>
              <a:t>19 </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And we have the prophetic word more fully confirmed, to which you will do well to pay attention as to a lamp shining in a dark place, until the day dawns and the morning star rises in your hearts, </a:t>
            </a:r>
            <a:r>
              <a:rPr lang="en-US" sz="3200" i="1" kern="100" baseline="30000" dirty="0">
                <a:effectLst/>
                <a:latin typeface="Arial Narrow" panose="020B0606020202030204" pitchFamily="34" charset="0"/>
                <a:ea typeface="Calibri" panose="020F0502020204030204" pitchFamily="34" charset="0"/>
                <a:cs typeface="Times New Roman" panose="02020603050405020304" pitchFamily="18" charset="0"/>
              </a:rPr>
              <a:t>20</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 knowing this first of all, that no prophecy of Scripture comes from someone's own interpretation. </a:t>
            </a:r>
            <a:r>
              <a:rPr lang="en-US" sz="3200" i="1" kern="100" baseline="30000" dirty="0">
                <a:effectLst/>
                <a:latin typeface="Arial Narrow" panose="020B0606020202030204" pitchFamily="34" charset="0"/>
                <a:ea typeface="Calibri" panose="020F0502020204030204" pitchFamily="34" charset="0"/>
                <a:cs typeface="Times New Roman" panose="02020603050405020304" pitchFamily="18" charset="0"/>
              </a:rPr>
              <a:t>21</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 For no prophecy was ever produced by the will of man, but men spoke from God as they were carried along by the Holy Spirit.</a:t>
            </a:r>
            <a:endParaRPr lang="en-US" sz="3200"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12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CD6B3-BD47-508C-65EC-24F0D39ECA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ED11E07-4608-6C53-D1CA-541A09C82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6183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C7FB-DF23-A178-020C-E336F96C525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BB3470-508A-769F-B480-2F0A11E1A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99463F3F-92F4-1E0E-CCFA-D0D956831AAA}"/>
              </a:ext>
            </a:extLst>
          </p:cNvPr>
          <p:cNvSpPr/>
          <p:nvPr/>
        </p:nvSpPr>
        <p:spPr>
          <a:xfrm>
            <a:off x="0" y="0"/>
            <a:ext cx="9144000" cy="685800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FBEE9F4-473E-5A7B-38D4-B987765FFC43}"/>
              </a:ext>
            </a:extLst>
          </p:cNvPr>
          <p:cNvSpPr txBox="1"/>
          <p:nvPr/>
        </p:nvSpPr>
        <p:spPr>
          <a:xfrm>
            <a:off x="295274" y="390525"/>
            <a:ext cx="8319337" cy="5570756"/>
          </a:xfrm>
          <a:prstGeom prst="rect">
            <a:avLst/>
          </a:prstGeom>
          <a:noFill/>
        </p:spPr>
        <p:txBody>
          <a:bodyPr wrap="square" rtlCol="0">
            <a:spAutoFit/>
          </a:bodyPr>
          <a:lstStyle/>
          <a:p>
            <a:r>
              <a:rPr lang="en-US" sz="3600" b="1" dirty="0">
                <a:latin typeface="Arial Narrow" panose="020B0606020202030204" pitchFamily="34" charset="0"/>
              </a:rPr>
              <a:t>The Bible and Prophecy</a:t>
            </a:r>
          </a:p>
          <a:p>
            <a:endParaRPr lang="en-US" sz="800" b="1"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Prophets were spokespeople for God.</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Sometimes, their messages were about events that had not yet taken place.</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God wanted His people to have confidence in His word (Deut. 18:21-22)</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Prophesy confirms the truth of God’s Word!</a:t>
            </a:r>
          </a:p>
          <a:p>
            <a:pPr marL="571500" indent="-571500">
              <a:buFont typeface="Arial" panose="020B0604020202020204" pitchFamily="34" charset="0"/>
              <a:buChar char="•"/>
            </a:pPr>
            <a:endParaRPr lang="en-US" sz="3600" dirty="0">
              <a:latin typeface="Arial Narrow" panose="020B0606020202030204" pitchFamily="34" charset="0"/>
            </a:endParaRPr>
          </a:p>
          <a:p>
            <a:endParaRPr lang="en-US" sz="3600" b="1" dirty="0">
              <a:latin typeface="Arial Narrow" panose="020B0606020202030204" pitchFamily="34" charset="0"/>
            </a:endParaRPr>
          </a:p>
        </p:txBody>
      </p:sp>
    </p:spTree>
    <p:extLst>
      <p:ext uri="{BB962C8B-B14F-4D97-AF65-F5344CB8AC3E}">
        <p14:creationId xmlns:p14="http://schemas.microsoft.com/office/powerpoint/2010/main" val="157917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6F467-03B3-0A64-3E61-F0F05E1DBC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95DB1B-3989-23BD-E999-9D6B567DD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AFD0ED8D-08CC-2A28-85BD-143783F19A9A}"/>
              </a:ext>
            </a:extLst>
          </p:cNvPr>
          <p:cNvSpPr/>
          <p:nvPr/>
        </p:nvSpPr>
        <p:spPr>
          <a:xfrm>
            <a:off x="0" y="0"/>
            <a:ext cx="9144000" cy="685800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FBDE604-50BA-ECC7-E220-77AEE763D5D4}"/>
              </a:ext>
            </a:extLst>
          </p:cNvPr>
          <p:cNvSpPr txBox="1"/>
          <p:nvPr/>
        </p:nvSpPr>
        <p:spPr>
          <a:xfrm>
            <a:off x="295274" y="390525"/>
            <a:ext cx="8319337" cy="4216539"/>
          </a:xfrm>
          <a:prstGeom prst="rect">
            <a:avLst/>
          </a:prstGeom>
          <a:noFill/>
        </p:spPr>
        <p:txBody>
          <a:bodyPr wrap="square" rtlCol="0">
            <a:spAutoFit/>
          </a:bodyPr>
          <a:lstStyle/>
          <a:p>
            <a:r>
              <a:rPr lang="en-US" sz="3600" b="1" dirty="0">
                <a:latin typeface="Arial Narrow" panose="020B0606020202030204" pitchFamily="34" charset="0"/>
              </a:rPr>
              <a:t>Ezekiel’s Prophecy Against Tyre</a:t>
            </a:r>
          </a:p>
          <a:p>
            <a:endParaRPr lang="en-US" sz="800" b="1"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Ezekiel started prophesying in 593BC among the exiles in Babylon.</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Chapters 25-32 are prophecies about other nations, including Tyre (chs. 26-28) </a:t>
            </a:r>
          </a:p>
          <a:p>
            <a:pPr marL="571500" indent="-571500">
              <a:buFont typeface="Arial" panose="020B0604020202020204" pitchFamily="34" charset="0"/>
              <a:buChar char="•"/>
            </a:pPr>
            <a:endParaRPr lang="en-US" sz="3600" dirty="0">
              <a:latin typeface="Arial Narrow" panose="020B0606020202030204" pitchFamily="34" charset="0"/>
            </a:endParaRPr>
          </a:p>
          <a:p>
            <a:endParaRPr lang="en-US" sz="3600" b="1" dirty="0">
              <a:latin typeface="Arial Narrow" panose="020B0606020202030204" pitchFamily="34" charset="0"/>
            </a:endParaRPr>
          </a:p>
        </p:txBody>
      </p:sp>
    </p:spTree>
    <p:extLst>
      <p:ext uri="{BB962C8B-B14F-4D97-AF65-F5344CB8AC3E}">
        <p14:creationId xmlns:p14="http://schemas.microsoft.com/office/powerpoint/2010/main" val="325362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BF0C2-249B-BEF9-A48A-E22FFCB7A5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84F57-7B7B-D383-313B-EBE6E2663A4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06186"/>
            <a:ext cx="9146130" cy="5846989"/>
          </a:xfrm>
          <a:prstGeom prst="rect">
            <a:avLst/>
          </a:prstGeom>
        </p:spPr>
      </p:pic>
      <p:sp>
        <p:nvSpPr>
          <p:cNvPr id="4" name="TextBox 3">
            <a:extLst>
              <a:ext uri="{FF2B5EF4-FFF2-40B4-BE49-F238E27FC236}">
                <a16:creationId xmlns:a16="http://schemas.microsoft.com/office/drawing/2014/main" id="{4C47C336-8DE8-52C8-F877-E740A09D1BFD}"/>
              </a:ext>
            </a:extLst>
          </p:cNvPr>
          <p:cNvSpPr txBox="1"/>
          <p:nvPr/>
        </p:nvSpPr>
        <p:spPr>
          <a:xfrm>
            <a:off x="8382000" y="6351814"/>
            <a:ext cx="2552700" cy="276999"/>
          </a:xfrm>
          <a:prstGeom prst="rect">
            <a:avLst/>
          </a:prstGeom>
          <a:noFill/>
        </p:spPr>
        <p:txBody>
          <a:bodyPr wrap="square" rtlCol="0">
            <a:spAutoFit/>
          </a:bodyPr>
          <a:lstStyle/>
          <a:p>
            <a:r>
              <a:rPr lang="en-US" sz="1200" dirty="0"/>
              <a:t>ESV.org</a:t>
            </a:r>
          </a:p>
        </p:txBody>
      </p:sp>
    </p:spTree>
    <p:extLst>
      <p:ext uri="{BB962C8B-B14F-4D97-AF65-F5344CB8AC3E}">
        <p14:creationId xmlns:p14="http://schemas.microsoft.com/office/powerpoint/2010/main" val="247688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F8C50-0FC2-EBE6-7982-32AD36BEB0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E33771-A27D-B46C-3744-03AB0664A2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770113"/>
            <a:ext cx="9146130" cy="5319135"/>
          </a:xfrm>
          <a:prstGeom prst="rect">
            <a:avLst/>
          </a:prstGeom>
        </p:spPr>
      </p:pic>
      <p:sp>
        <p:nvSpPr>
          <p:cNvPr id="4" name="TextBox 3">
            <a:extLst>
              <a:ext uri="{FF2B5EF4-FFF2-40B4-BE49-F238E27FC236}">
                <a16:creationId xmlns:a16="http://schemas.microsoft.com/office/drawing/2014/main" id="{80792571-1F38-0518-A1CF-7AF31E1BDF6A}"/>
              </a:ext>
            </a:extLst>
          </p:cNvPr>
          <p:cNvSpPr txBox="1"/>
          <p:nvPr/>
        </p:nvSpPr>
        <p:spPr>
          <a:xfrm>
            <a:off x="7877175" y="6037772"/>
            <a:ext cx="2552700" cy="276999"/>
          </a:xfrm>
          <a:prstGeom prst="rect">
            <a:avLst/>
          </a:prstGeom>
          <a:noFill/>
        </p:spPr>
        <p:txBody>
          <a:bodyPr wrap="square" rtlCol="0">
            <a:spAutoFit/>
          </a:bodyPr>
          <a:lstStyle/>
          <a:p>
            <a:r>
              <a:rPr lang="en-US" sz="1200" dirty="0"/>
              <a:t>thecollector.com</a:t>
            </a:r>
          </a:p>
        </p:txBody>
      </p:sp>
    </p:spTree>
    <p:extLst>
      <p:ext uri="{BB962C8B-B14F-4D97-AF65-F5344CB8AC3E}">
        <p14:creationId xmlns:p14="http://schemas.microsoft.com/office/powerpoint/2010/main" val="311644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0385-E36D-E58A-6C1B-FBE72127B6D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7FFBBA-50CD-CDEF-3624-1FA365492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18DC0E85-E6FC-A60A-1827-1C65EE6BC577}"/>
              </a:ext>
            </a:extLst>
          </p:cNvPr>
          <p:cNvSpPr/>
          <p:nvPr/>
        </p:nvSpPr>
        <p:spPr>
          <a:xfrm>
            <a:off x="0" y="0"/>
            <a:ext cx="9144000" cy="6858000"/>
          </a:xfrm>
          <a:prstGeom prst="rect">
            <a:avLst/>
          </a:prstGeom>
          <a:solidFill>
            <a:schemeClr val="bg1">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B74B403-6A98-1EEA-BBF5-7D7CA344FAF9}"/>
              </a:ext>
            </a:extLst>
          </p:cNvPr>
          <p:cNvSpPr txBox="1"/>
          <p:nvPr/>
        </p:nvSpPr>
        <p:spPr>
          <a:xfrm>
            <a:off x="295274" y="390525"/>
            <a:ext cx="8319337" cy="4770537"/>
          </a:xfrm>
          <a:prstGeom prst="rect">
            <a:avLst/>
          </a:prstGeom>
          <a:noFill/>
        </p:spPr>
        <p:txBody>
          <a:bodyPr wrap="square" rtlCol="0">
            <a:spAutoFit/>
          </a:bodyPr>
          <a:lstStyle/>
          <a:p>
            <a:r>
              <a:rPr lang="en-US" sz="3600" b="1" dirty="0">
                <a:latin typeface="Arial Narrow" panose="020B0606020202030204" pitchFamily="34" charset="0"/>
              </a:rPr>
              <a:t>The Pride of Tyre</a:t>
            </a:r>
          </a:p>
          <a:p>
            <a:endParaRPr lang="en-US" sz="800" b="1"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Tyre was boastful about its military strength and economic prosperity (Ezk. 27:3; 28:2,    6-10). </a:t>
            </a:r>
          </a:p>
          <a:p>
            <a:pPr marL="571500" indent="-571500">
              <a:buFont typeface="Arial" panose="020B0604020202020204" pitchFamily="34" charset="0"/>
              <a:buChar char="•"/>
            </a:pPr>
            <a:endParaRPr lang="en-US" sz="800" dirty="0">
              <a:latin typeface="Arial Narrow" panose="020B0606020202030204" pitchFamily="34" charset="0"/>
            </a:endParaRPr>
          </a:p>
          <a:p>
            <a:pPr marL="571500" indent="-571500">
              <a:buFont typeface="Arial" panose="020B0604020202020204" pitchFamily="34" charset="0"/>
              <a:buChar char="•"/>
            </a:pPr>
            <a:r>
              <a:rPr lang="en-US" sz="3600" dirty="0">
                <a:latin typeface="Arial Narrow" panose="020B0606020202030204" pitchFamily="34" charset="0"/>
              </a:rPr>
              <a:t>God also took note of its attitude toward Jerusalem (Ezk. 26:2)</a:t>
            </a:r>
          </a:p>
          <a:p>
            <a:pPr marL="571500" indent="-571500">
              <a:buFont typeface="Arial" panose="020B0604020202020204" pitchFamily="34" charset="0"/>
              <a:buChar char="•"/>
            </a:pPr>
            <a:endParaRPr lang="en-US" sz="3600" dirty="0">
              <a:latin typeface="Arial Narrow" panose="020B0606020202030204" pitchFamily="34" charset="0"/>
            </a:endParaRPr>
          </a:p>
          <a:p>
            <a:endParaRPr lang="en-US" sz="3600" b="1" dirty="0">
              <a:latin typeface="Arial Narrow" panose="020B0606020202030204" pitchFamily="34" charset="0"/>
            </a:endParaRPr>
          </a:p>
        </p:txBody>
      </p:sp>
    </p:spTree>
    <p:extLst>
      <p:ext uri="{BB962C8B-B14F-4D97-AF65-F5344CB8AC3E}">
        <p14:creationId xmlns:p14="http://schemas.microsoft.com/office/powerpoint/2010/main" val="32804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95F4-1F57-E516-8EE4-909425E9EFC1}"/>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40DEA390-9576-793B-AF46-3E9A61A73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48" y="1123950"/>
            <a:ext cx="8877724" cy="4600575"/>
          </a:xfrm>
          <a:prstGeom prst="rect">
            <a:avLst/>
          </a:prstGeom>
        </p:spPr>
      </p:pic>
      <p:sp>
        <p:nvSpPr>
          <p:cNvPr id="2" name="Rectangle 1">
            <a:extLst>
              <a:ext uri="{FF2B5EF4-FFF2-40B4-BE49-F238E27FC236}">
                <a16:creationId xmlns:a16="http://schemas.microsoft.com/office/drawing/2014/main" id="{8EA601BA-12F3-7538-5D5B-91DF0EFC57E8}"/>
              </a:ext>
            </a:extLst>
          </p:cNvPr>
          <p:cNvSpPr/>
          <p:nvPr/>
        </p:nvSpPr>
        <p:spPr>
          <a:xfrm>
            <a:off x="0" y="1088658"/>
            <a:ext cx="9144000" cy="1797418"/>
          </a:xfrm>
          <a:prstGeom prst="rect">
            <a:avLst/>
          </a:prstGeom>
          <a:solidFill>
            <a:srgbClr val="FFC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5" name="Rectangle 4">
            <a:extLst>
              <a:ext uri="{FF2B5EF4-FFF2-40B4-BE49-F238E27FC236}">
                <a16:creationId xmlns:a16="http://schemas.microsoft.com/office/drawing/2014/main" id="{7894027C-119F-B5A8-42AA-4DAD9FAB9C82}"/>
              </a:ext>
            </a:extLst>
          </p:cNvPr>
          <p:cNvSpPr/>
          <p:nvPr/>
        </p:nvSpPr>
        <p:spPr>
          <a:xfrm>
            <a:off x="-3819" y="4693018"/>
            <a:ext cx="9162380" cy="1076325"/>
          </a:xfrm>
          <a:prstGeom prst="rect">
            <a:avLst/>
          </a:prstGeom>
          <a:solidFill>
            <a:srgbClr val="FFC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6" name="Rectangle 5">
            <a:extLst>
              <a:ext uri="{FF2B5EF4-FFF2-40B4-BE49-F238E27FC236}">
                <a16:creationId xmlns:a16="http://schemas.microsoft.com/office/drawing/2014/main" id="{70C83B88-C9F9-42C6-9A2B-BB80D4BE6E19}"/>
              </a:ext>
            </a:extLst>
          </p:cNvPr>
          <p:cNvSpPr/>
          <p:nvPr/>
        </p:nvSpPr>
        <p:spPr>
          <a:xfrm>
            <a:off x="0" y="2886076"/>
            <a:ext cx="9144000" cy="1590674"/>
          </a:xfrm>
          <a:prstGeom prst="rect">
            <a:avLst/>
          </a:prstGeom>
          <a:solidFill>
            <a:srgbClr val="92D05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Rectangle 6">
            <a:extLst>
              <a:ext uri="{FF2B5EF4-FFF2-40B4-BE49-F238E27FC236}">
                <a16:creationId xmlns:a16="http://schemas.microsoft.com/office/drawing/2014/main" id="{012BC2D4-140D-6BAD-CE7E-00B3C4C84CA4}"/>
              </a:ext>
            </a:extLst>
          </p:cNvPr>
          <p:cNvSpPr/>
          <p:nvPr/>
        </p:nvSpPr>
        <p:spPr>
          <a:xfrm>
            <a:off x="5591175" y="3012706"/>
            <a:ext cx="1247775" cy="273420"/>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7" name="Rectangle 16">
            <a:extLst>
              <a:ext uri="{FF2B5EF4-FFF2-40B4-BE49-F238E27FC236}">
                <a16:creationId xmlns:a16="http://schemas.microsoft.com/office/drawing/2014/main" id="{5624F386-7742-FD89-348B-79A321B7742B}"/>
              </a:ext>
            </a:extLst>
          </p:cNvPr>
          <p:cNvSpPr/>
          <p:nvPr/>
        </p:nvSpPr>
        <p:spPr>
          <a:xfrm>
            <a:off x="210423" y="4489079"/>
            <a:ext cx="381000" cy="200025"/>
          </a:xfrm>
          <a:prstGeom prst="rect">
            <a:avLst/>
          </a:prstGeom>
          <a:solidFill>
            <a:srgbClr val="92D05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8" name="Rectangle 17">
            <a:extLst>
              <a:ext uri="{FF2B5EF4-FFF2-40B4-BE49-F238E27FC236}">
                <a16:creationId xmlns:a16="http://schemas.microsoft.com/office/drawing/2014/main" id="{5B8E3E30-EC84-1BCA-962A-17430B61D802}"/>
              </a:ext>
            </a:extLst>
          </p:cNvPr>
          <p:cNvSpPr/>
          <p:nvPr/>
        </p:nvSpPr>
        <p:spPr>
          <a:xfrm>
            <a:off x="669" y="4476749"/>
            <a:ext cx="8343231" cy="219076"/>
          </a:xfrm>
          <a:prstGeom prst="rect">
            <a:avLst/>
          </a:prstGeom>
          <a:solidFill>
            <a:srgbClr val="92D05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2" name="Rectangle 21">
            <a:extLst>
              <a:ext uri="{FF2B5EF4-FFF2-40B4-BE49-F238E27FC236}">
                <a16:creationId xmlns:a16="http://schemas.microsoft.com/office/drawing/2014/main" id="{289C42AC-87D6-8DD5-4F1D-DBEA78946AE8}"/>
              </a:ext>
            </a:extLst>
          </p:cNvPr>
          <p:cNvSpPr/>
          <p:nvPr/>
        </p:nvSpPr>
        <p:spPr>
          <a:xfrm>
            <a:off x="5791201" y="3288929"/>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3" name="Rectangle 22">
            <a:extLst>
              <a:ext uri="{FF2B5EF4-FFF2-40B4-BE49-F238E27FC236}">
                <a16:creationId xmlns:a16="http://schemas.microsoft.com/office/drawing/2014/main" id="{DA790F51-9870-EC7B-0EE2-D239131B1A25}"/>
              </a:ext>
            </a:extLst>
          </p:cNvPr>
          <p:cNvSpPr/>
          <p:nvPr/>
        </p:nvSpPr>
        <p:spPr>
          <a:xfrm>
            <a:off x="1352987" y="3513322"/>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4" name="Rectangle 23">
            <a:extLst>
              <a:ext uri="{FF2B5EF4-FFF2-40B4-BE49-F238E27FC236}">
                <a16:creationId xmlns:a16="http://schemas.microsoft.com/office/drawing/2014/main" id="{14B3A7A3-318F-6A51-D949-DC8CCA36E2F9}"/>
              </a:ext>
            </a:extLst>
          </p:cNvPr>
          <p:cNvSpPr/>
          <p:nvPr/>
        </p:nvSpPr>
        <p:spPr>
          <a:xfrm>
            <a:off x="1095702" y="3760126"/>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5" name="Rectangle 24">
            <a:extLst>
              <a:ext uri="{FF2B5EF4-FFF2-40B4-BE49-F238E27FC236}">
                <a16:creationId xmlns:a16="http://schemas.microsoft.com/office/drawing/2014/main" id="{87790D9C-BCF3-7FD3-A0CC-A1A6AF8BC34B}"/>
              </a:ext>
            </a:extLst>
          </p:cNvPr>
          <p:cNvSpPr/>
          <p:nvPr/>
        </p:nvSpPr>
        <p:spPr>
          <a:xfrm>
            <a:off x="2963026" y="3760125"/>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Rectangle 25">
            <a:extLst>
              <a:ext uri="{FF2B5EF4-FFF2-40B4-BE49-F238E27FC236}">
                <a16:creationId xmlns:a16="http://schemas.microsoft.com/office/drawing/2014/main" id="{21AD9816-5214-355E-4459-711235E5F393}"/>
              </a:ext>
            </a:extLst>
          </p:cNvPr>
          <p:cNvSpPr/>
          <p:nvPr/>
        </p:nvSpPr>
        <p:spPr>
          <a:xfrm>
            <a:off x="6253162" y="3754252"/>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7" name="Rectangle 26">
            <a:extLst>
              <a:ext uri="{FF2B5EF4-FFF2-40B4-BE49-F238E27FC236}">
                <a16:creationId xmlns:a16="http://schemas.microsoft.com/office/drawing/2014/main" id="{3570B313-3A55-E40F-64A2-BE36BE9DC61D}"/>
              </a:ext>
            </a:extLst>
          </p:cNvPr>
          <p:cNvSpPr/>
          <p:nvPr/>
        </p:nvSpPr>
        <p:spPr>
          <a:xfrm>
            <a:off x="6819900" y="3754252"/>
            <a:ext cx="381000" cy="254371"/>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8" name="Rectangle 27">
            <a:extLst>
              <a:ext uri="{FF2B5EF4-FFF2-40B4-BE49-F238E27FC236}">
                <a16:creationId xmlns:a16="http://schemas.microsoft.com/office/drawing/2014/main" id="{EB39E81F-902E-6ECF-36A8-62C1929A0A2B}"/>
              </a:ext>
            </a:extLst>
          </p:cNvPr>
          <p:cNvSpPr/>
          <p:nvPr/>
        </p:nvSpPr>
        <p:spPr>
          <a:xfrm>
            <a:off x="762000" y="4003303"/>
            <a:ext cx="462228" cy="219077"/>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9" name="Rectangle 28">
            <a:extLst>
              <a:ext uri="{FF2B5EF4-FFF2-40B4-BE49-F238E27FC236}">
                <a16:creationId xmlns:a16="http://schemas.microsoft.com/office/drawing/2014/main" id="{BE02E505-4DF1-EC7C-131B-CBD368C08E2C}"/>
              </a:ext>
            </a:extLst>
          </p:cNvPr>
          <p:cNvSpPr/>
          <p:nvPr/>
        </p:nvSpPr>
        <p:spPr>
          <a:xfrm>
            <a:off x="8075325" y="4245343"/>
            <a:ext cx="381001" cy="219077"/>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0" name="Rectangle 29">
            <a:extLst>
              <a:ext uri="{FF2B5EF4-FFF2-40B4-BE49-F238E27FC236}">
                <a16:creationId xmlns:a16="http://schemas.microsoft.com/office/drawing/2014/main" id="{6AF40896-E345-C888-6884-7E2391CE1D8A}"/>
              </a:ext>
            </a:extLst>
          </p:cNvPr>
          <p:cNvSpPr/>
          <p:nvPr/>
        </p:nvSpPr>
        <p:spPr>
          <a:xfrm>
            <a:off x="123948" y="4483468"/>
            <a:ext cx="381001" cy="219077"/>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1" name="Rectangle 30">
            <a:extLst>
              <a:ext uri="{FF2B5EF4-FFF2-40B4-BE49-F238E27FC236}">
                <a16:creationId xmlns:a16="http://schemas.microsoft.com/office/drawing/2014/main" id="{7DBD6742-0E0C-C3DF-9239-2D0A243A5E7F}"/>
              </a:ext>
            </a:extLst>
          </p:cNvPr>
          <p:cNvSpPr/>
          <p:nvPr/>
        </p:nvSpPr>
        <p:spPr>
          <a:xfrm>
            <a:off x="2046000" y="4222380"/>
            <a:ext cx="381001" cy="219077"/>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2" name="Rectangle 31">
            <a:extLst>
              <a:ext uri="{FF2B5EF4-FFF2-40B4-BE49-F238E27FC236}">
                <a16:creationId xmlns:a16="http://schemas.microsoft.com/office/drawing/2014/main" id="{4D8C0C6B-6E62-5EAC-E91F-1852EDE0207A}"/>
              </a:ext>
            </a:extLst>
          </p:cNvPr>
          <p:cNvSpPr/>
          <p:nvPr/>
        </p:nvSpPr>
        <p:spPr>
          <a:xfrm>
            <a:off x="2303175" y="4491040"/>
            <a:ext cx="381001" cy="219077"/>
          </a:xfrm>
          <a:prstGeom prst="rect">
            <a:avLst/>
          </a:prstGeom>
          <a:noFill/>
          <a:ln w="3492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3" name="Rectangle 32">
            <a:extLst>
              <a:ext uri="{FF2B5EF4-FFF2-40B4-BE49-F238E27FC236}">
                <a16:creationId xmlns:a16="http://schemas.microsoft.com/office/drawing/2014/main" id="{C3C0D4D5-189F-CAC1-1B0B-56711100B0FF}"/>
              </a:ext>
            </a:extLst>
          </p:cNvPr>
          <p:cNvSpPr/>
          <p:nvPr/>
        </p:nvSpPr>
        <p:spPr>
          <a:xfrm>
            <a:off x="8343900" y="4483469"/>
            <a:ext cx="819149" cy="20955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4" name="Rectangle 33">
            <a:extLst>
              <a:ext uri="{FF2B5EF4-FFF2-40B4-BE49-F238E27FC236}">
                <a16:creationId xmlns:a16="http://schemas.microsoft.com/office/drawing/2014/main" id="{B847BF6C-57BC-3505-FDC1-9CDAF41C82D8}"/>
              </a:ext>
            </a:extLst>
          </p:cNvPr>
          <p:cNvSpPr/>
          <p:nvPr/>
        </p:nvSpPr>
        <p:spPr>
          <a:xfrm>
            <a:off x="8375036" y="4479618"/>
            <a:ext cx="819149" cy="230499"/>
          </a:xfrm>
          <a:prstGeom prst="rect">
            <a:avLst/>
          </a:prstGeom>
          <a:solidFill>
            <a:srgbClr val="FFC00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5" name="Rectangle 34">
            <a:extLst>
              <a:ext uri="{FF2B5EF4-FFF2-40B4-BE49-F238E27FC236}">
                <a16:creationId xmlns:a16="http://schemas.microsoft.com/office/drawing/2014/main" id="{1A2FA366-9EB6-AE03-EF4E-949BFA2A384B}"/>
              </a:ext>
            </a:extLst>
          </p:cNvPr>
          <p:cNvSpPr/>
          <p:nvPr/>
        </p:nvSpPr>
        <p:spPr>
          <a:xfrm>
            <a:off x="3819525" y="4728884"/>
            <a:ext cx="371475" cy="24261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6" name="Rectangle 35">
            <a:extLst>
              <a:ext uri="{FF2B5EF4-FFF2-40B4-BE49-F238E27FC236}">
                <a16:creationId xmlns:a16="http://schemas.microsoft.com/office/drawing/2014/main" id="{F457693B-4BE9-C3E0-07E2-26BA8081EEDC}"/>
              </a:ext>
            </a:extLst>
          </p:cNvPr>
          <p:cNvSpPr/>
          <p:nvPr/>
        </p:nvSpPr>
        <p:spPr>
          <a:xfrm>
            <a:off x="2084101" y="4955659"/>
            <a:ext cx="371475" cy="24261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7" name="Rectangle 36">
            <a:extLst>
              <a:ext uri="{FF2B5EF4-FFF2-40B4-BE49-F238E27FC236}">
                <a16:creationId xmlns:a16="http://schemas.microsoft.com/office/drawing/2014/main" id="{3F50C58E-A4A9-F7BE-1310-89EBF656BD48}"/>
              </a:ext>
            </a:extLst>
          </p:cNvPr>
          <p:cNvSpPr/>
          <p:nvPr/>
        </p:nvSpPr>
        <p:spPr>
          <a:xfrm>
            <a:off x="7132351" y="1688584"/>
            <a:ext cx="1059149" cy="28309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8" name="Rectangle 37">
            <a:extLst>
              <a:ext uri="{FF2B5EF4-FFF2-40B4-BE49-F238E27FC236}">
                <a16:creationId xmlns:a16="http://schemas.microsoft.com/office/drawing/2014/main" id="{BDA761D8-5807-15B3-DFB5-99611604AA77}"/>
              </a:ext>
            </a:extLst>
          </p:cNvPr>
          <p:cNvSpPr/>
          <p:nvPr/>
        </p:nvSpPr>
        <p:spPr>
          <a:xfrm>
            <a:off x="2791576" y="1931331"/>
            <a:ext cx="371475" cy="24261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9" name="Rectangle 38">
            <a:extLst>
              <a:ext uri="{FF2B5EF4-FFF2-40B4-BE49-F238E27FC236}">
                <a16:creationId xmlns:a16="http://schemas.microsoft.com/office/drawing/2014/main" id="{ACBDE54C-6DA0-E928-C806-B255DC82D1CD}"/>
              </a:ext>
            </a:extLst>
          </p:cNvPr>
          <p:cNvSpPr/>
          <p:nvPr/>
        </p:nvSpPr>
        <p:spPr>
          <a:xfrm>
            <a:off x="4796375" y="2424390"/>
            <a:ext cx="871000" cy="24261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0" name="Rectangle 39">
            <a:extLst>
              <a:ext uri="{FF2B5EF4-FFF2-40B4-BE49-F238E27FC236}">
                <a16:creationId xmlns:a16="http://schemas.microsoft.com/office/drawing/2014/main" id="{BE107ED7-F5A6-34F8-6323-CA2EAD0AEEB2}"/>
              </a:ext>
            </a:extLst>
          </p:cNvPr>
          <p:cNvSpPr/>
          <p:nvPr/>
        </p:nvSpPr>
        <p:spPr>
          <a:xfrm>
            <a:off x="1980076" y="2643464"/>
            <a:ext cx="371475" cy="242611"/>
          </a:xfrm>
          <a:prstGeom prst="rect">
            <a:avLst/>
          </a:prstGeom>
          <a:noFill/>
          <a:ln w="349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41" name="TextBox 40">
            <a:extLst>
              <a:ext uri="{FF2B5EF4-FFF2-40B4-BE49-F238E27FC236}">
                <a16:creationId xmlns:a16="http://schemas.microsoft.com/office/drawing/2014/main" id="{7554DD35-3C5E-1EC3-B7DA-E336D3F549CC}"/>
              </a:ext>
            </a:extLst>
          </p:cNvPr>
          <p:cNvSpPr txBox="1"/>
          <p:nvPr/>
        </p:nvSpPr>
        <p:spPr>
          <a:xfrm>
            <a:off x="7938268" y="5724525"/>
            <a:ext cx="1343572" cy="246221"/>
          </a:xfrm>
          <a:prstGeom prst="rect">
            <a:avLst/>
          </a:prstGeom>
          <a:noFill/>
        </p:spPr>
        <p:txBody>
          <a:bodyPr wrap="square" rtlCol="0">
            <a:spAutoFit/>
          </a:bodyPr>
          <a:lstStyle/>
          <a:p>
            <a:r>
              <a:rPr lang="en-US" sz="1000" dirty="0"/>
              <a:t>biblegateway.com</a:t>
            </a:r>
          </a:p>
        </p:txBody>
      </p:sp>
    </p:spTree>
    <p:extLst>
      <p:ext uri="{BB962C8B-B14F-4D97-AF65-F5344CB8AC3E}">
        <p14:creationId xmlns:p14="http://schemas.microsoft.com/office/powerpoint/2010/main" val="103531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781D20-D265-11C2-7534-0430C0623177}"/>
              </a:ext>
            </a:extLst>
          </p:cNvPr>
          <p:cNvSpPr txBox="1"/>
          <p:nvPr/>
        </p:nvSpPr>
        <p:spPr>
          <a:xfrm>
            <a:off x="4500561" y="5715000"/>
            <a:ext cx="4572000" cy="246221"/>
          </a:xfrm>
          <a:prstGeom prst="rect">
            <a:avLst/>
          </a:prstGeom>
          <a:noFill/>
        </p:spPr>
        <p:txBody>
          <a:bodyPr wrap="square">
            <a:spAutoFit/>
          </a:bodyPr>
          <a:lstStyle/>
          <a:p>
            <a:pPr algn="r"/>
            <a:r>
              <a:rPr lang="en-US" sz="1000" b="0" dirty="0">
                <a:effectLst/>
                <a:latin typeface="var(--caption-font-family)"/>
              </a:rPr>
              <a:t>https://biblediscoverytv.com/history/2023/nebuchadnezzar-ii/</a:t>
            </a:r>
          </a:p>
        </p:txBody>
      </p:sp>
      <p:sp>
        <p:nvSpPr>
          <p:cNvPr id="3" name="TextBox 2">
            <a:extLst>
              <a:ext uri="{FF2B5EF4-FFF2-40B4-BE49-F238E27FC236}">
                <a16:creationId xmlns:a16="http://schemas.microsoft.com/office/drawing/2014/main" id="{DB1B8B6B-963E-8945-018C-47077505416C}"/>
              </a:ext>
            </a:extLst>
          </p:cNvPr>
          <p:cNvSpPr txBox="1"/>
          <p:nvPr/>
        </p:nvSpPr>
        <p:spPr>
          <a:xfrm>
            <a:off x="391026" y="1294922"/>
            <a:ext cx="8361947" cy="4268156"/>
          </a:xfrm>
          <a:prstGeom prst="rect">
            <a:avLst/>
          </a:prstGeom>
          <a:noFill/>
        </p:spPr>
        <p:txBody>
          <a:bodyPr wrap="square">
            <a:spAutoFit/>
          </a:bodyPr>
          <a:lstStyle/>
          <a:p>
            <a:pPr>
              <a:lnSpc>
                <a:spcPct val="107000"/>
              </a:lnSpc>
              <a:spcAft>
                <a:spcPts val="800"/>
              </a:spcAft>
            </a:pPr>
            <a:r>
              <a:rPr lang="en-US" sz="3200" b="1" i="1" kern="100" dirty="0">
                <a:effectLst/>
                <a:latin typeface="Arial Narrow" panose="020B0606020202030204" pitchFamily="34" charset="0"/>
                <a:ea typeface="Calibri" panose="020F0502020204030204" pitchFamily="34" charset="0"/>
                <a:cs typeface="Times New Roman" panose="02020603050405020304" pitchFamily="18" charset="0"/>
              </a:rPr>
              <a:t>Ezekiel 29:17-18</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 – </a:t>
            </a:r>
            <a:r>
              <a:rPr lang="en-US" sz="3200" b="1" i="1" kern="100" baseline="30000" dirty="0">
                <a:effectLst/>
                <a:latin typeface="Arial Narrow" panose="020B0606020202030204" pitchFamily="34" charset="0"/>
                <a:ea typeface="Calibri" panose="020F0502020204030204" pitchFamily="34" charset="0"/>
                <a:cs typeface="Times New Roman" panose="02020603050405020304" pitchFamily="18" charset="0"/>
              </a:rPr>
              <a:t>17 </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In the twenty-seventh year, in the first month, on the first day of the month, the word of the Lord came to me: </a:t>
            </a:r>
            <a:r>
              <a:rPr lang="en-US" sz="3200" b="1" i="1" kern="100" baseline="30000" dirty="0">
                <a:effectLst/>
                <a:latin typeface="Arial Narrow" panose="020B0606020202030204" pitchFamily="34" charset="0"/>
                <a:ea typeface="Calibri" panose="020F0502020204030204" pitchFamily="34" charset="0"/>
                <a:cs typeface="Times New Roman" panose="02020603050405020304" pitchFamily="18" charset="0"/>
              </a:rPr>
              <a:t>18 </a:t>
            </a:r>
            <a:r>
              <a:rPr lang="en-US" sz="3200" i="1" kern="100" dirty="0">
                <a:effectLst/>
                <a:latin typeface="Arial Narrow" panose="020B0606020202030204" pitchFamily="34" charset="0"/>
                <a:ea typeface="Calibri" panose="020F0502020204030204" pitchFamily="34" charset="0"/>
                <a:cs typeface="Times New Roman" panose="02020603050405020304" pitchFamily="18" charset="0"/>
              </a:rPr>
              <a:t>“Son of man, Nebuchadnezzar king of Babylon made his army labor hard against Tyre. Every head was made bald, and every shoulder was rubbed bare, yet neither he nor his army got anything from Tyre to pay for the labor that he had performed against her. </a:t>
            </a:r>
            <a:endParaRPr lang="en-US" sz="3200" kern="100" dirty="0">
              <a:effectLst/>
              <a:latin typeface="Arial Narrow" panose="020B0606020202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1600224-0857-44CC-373C-9B1C7E273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90122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9573-63D3-0192-B4BC-6E5EE84398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C14EF7-528F-C023-86C5-5432703BF3EB}"/>
              </a:ext>
            </a:extLst>
          </p:cNvPr>
          <p:cNvPicPr>
            <a:picLocks noChangeAspect="1"/>
          </p:cNvPicPr>
          <p:nvPr/>
        </p:nvPicPr>
        <p:blipFill rotWithShape="1">
          <a:blip r:embed="rId2">
            <a:extLst>
              <a:ext uri="{28A0092B-C50C-407E-A947-70E740481C1C}">
                <a14:useLocalDpi xmlns:a14="http://schemas.microsoft.com/office/drawing/2010/main" val="0"/>
              </a:ext>
            </a:extLst>
          </a:blip>
          <a:srcRect t="10880" b="972"/>
          <a:stretch/>
        </p:blipFill>
        <p:spPr>
          <a:xfrm>
            <a:off x="2166937" y="404812"/>
            <a:ext cx="4810125" cy="6048375"/>
          </a:xfrm>
          <a:prstGeom prst="rect">
            <a:avLst/>
          </a:prstGeom>
        </p:spPr>
      </p:pic>
      <p:sp>
        <p:nvSpPr>
          <p:cNvPr id="5" name="TextBox 4">
            <a:extLst>
              <a:ext uri="{FF2B5EF4-FFF2-40B4-BE49-F238E27FC236}">
                <a16:creationId xmlns:a16="http://schemas.microsoft.com/office/drawing/2014/main" id="{343FEC9A-5DBF-9E9A-DE6D-5E4878891B70}"/>
              </a:ext>
            </a:extLst>
          </p:cNvPr>
          <p:cNvSpPr txBox="1"/>
          <p:nvPr/>
        </p:nvSpPr>
        <p:spPr>
          <a:xfrm>
            <a:off x="2452686" y="6453187"/>
            <a:ext cx="4572000" cy="400110"/>
          </a:xfrm>
          <a:prstGeom prst="rect">
            <a:avLst/>
          </a:prstGeom>
          <a:noFill/>
        </p:spPr>
        <p:txBody>
          <a:bodyPr wrap="square">
            <a:spAutoFit/>
          </a:bodyPr>
          <a:lstStyle/>
          <a:p>
            <a:pPr algn="r"/>
            <a:r>
              <a:rPr lang="en-US" sz="1000" b="0" i="0" dirty="0">
                <a:solidFill>
                  <a:srgbClr val="1A1A1A"/>
                </a:solidFill>
                <a:effectLst/>
                <a:latin typeface="var(--font-family-serif)"/>
              </a:rPr>
              <a:t>Detail from </a:t>
            </a:r>
            <a:r>
              <a:rPr lang="en-US" sz="1000" b="0" i="1" dirty="0">
                <a:solidFill>
                  <a:srgbClr val="1A1A1A"/>
                </a:solidFill>
                <a:effectLst/>
                <a:latin typeface="var(--font-family-serif)"/>
              </a:rPr>
              <a:t>Alexander and Porus</a:t>
            </a:r>
            <a:r>
              <a:rPr lang="en-US" sz="1000" dirty="0">
                <a:solidFill>
                  <a:srgbClr val="1A1A1A"/>
                </a:solidFill>
                <a:latin typeface="var(--font-family-serif)"/>
              </a:rPr>
              <a:t> </a:t>
            </a:r>
            <a:r>
              <a:rPr lang="en-US" sz="1000" b="0" i="0" dirty="0">
                <a:solidFill>
                  <a:srgbClr val="1A1A1A"/>
                </a:solidFill>
                <a:effectLst/>
                <a:latin typeface="var(--font-family-serif)"/>
              </a:rPr>
              <a:t>by Charles Le Brun</a:t>
            </a:r>
            <a:endParaRPr lang="en-US" sz="1000" dirty="0">
              <a:solidFill>
                <a:srgbClr val="1A1A1A"/>
              </a:solidFill>
              <a:latin typeface="var(--font-family-serif)"/>
            </a:endParaRPr>
          </a:p>
          <a:p>
            <a:pPr algn="r"/>
            <a:r>
              <a:rPr lang="en-US" sz="1000" b="0" dirty="0">
                <a:effectLst/>
                <a:latin typeface="var(--caption-font-family)"/>
              </a:rPr>
              <a:t>© Heritage Images—Hulton Fine Art Collection/Getty Images</a:t>
            </a:r>
          </a:p>
        </p:txBody>
      </p:sp>
    </p:spTree>
    <p:extLst>
      <p:ext uri="{BB962C8B-B14F-4D97-AF65-F5344CB8AC3E}">
        <p14:creationId xmlns:p14="http://schemas.microsoft.com/office/powerpoint/2010/main" val="26164730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11611</TotalTime>
  <Words>423</Words>
  <Application>Microsoft Office PowerPoint</Application>
  <PresentationFormat>On-screen Show (4:3)</PresentationFormat>
  <Paragraphs>34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Narrow</vt:lpstr>
      <vt:lpstr>Calibri</vt:lpstr>
      <vt:lpstr>Calibri Light</vt:lpstr>
      <vt:lpstr>var(--caption-font-family)</vt:lpstr>
      <vt:lpstr>var(--font-family-serif)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3</cp:revision>
  <dcterms:created xsi:type="dcterms:W3CDTF">2024-01-22T15:57:21Z</dcterms:created>
  <dcterms:modified xsi:type="dcterms:W3CDTF">2024-02-25T14:16:23Z</dcterms:modified>
</cp:coreProperties>
</file>