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6"/>
  </p:notesMasterIdLst>
  <p:sldIdLst>
    <p:sldId id="256" r:id="rId2"/>
    <p:sldId id="261" r:id="rId3"/>
    <p:sldId id="262" r:id="rId4"/>
    <p:sldId id="263"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68" d="100"/>
          <a:sy n="68" d="100"/>
        </p:scale>
        <p:origin x="16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47665-C875-8E45-8FA0-694E5EE79F27}" type="datetimeFigureOut">
              <a:rPr lang="en-US" smtClean="0"/>
              <a:t>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F1299-B90A-DF40-84F8-F2703C7E42F1}" type="slidenum">
              <a:rPr lang="en-US" smtClean="0"/>
              <a:t>‹#›</a:t>
            </a:fld>
            <a:endParaRPr lang="en-US"/>
          </a:p>
        </p:txBody>
      </p:sp>
    </p:spTree>
    <p:extLst>
      <p:ext uri="{BB962C8B-B14F-4D97-AF65-F5344CB8AC3E}">
        <p14:creationId xmlns:p14="http://schemas.microsoft.com/office/powerpoint/2010/main" val="7321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EF1299-B90A-DF40-84F8-F2703C7E42F1}" type="slidenum">
              <a:rPr lang="en-US" smtClean="0"/>
              <a:t>1</a:t>
            </a:fld>
            <a:endParaRPr lang="en-US"/>
          </a:p>
        </p:txBody>
      </p:sp>
    </p:spTree>
    <p:extLst>
      <p:ext uri="{BB962C8B-B14F-4D97-AF65-F5344CB8AC3E}">
        <p14:creationId xmlns:p14="http://schemas.microsoft.com/office/powerpoint/2010/main" val="238700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8278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2398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77068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4208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0935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6442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15333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142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56848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9655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2/4/2024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2781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2/4/2024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5819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10" r:id="rId6"/>
    <p:sldLayoutId id="2147483705" r:id="rId7"/>
    <p:sldLayoutId id="2147483706" r:id="rId8"/>
    <p:sldLayoutId id="2147483707" r:id="rId9"/>
    <p:sldLayoutId id="2147483709" r:id="rId10"/>
    <p:sldLayoutId id="214748370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christ jesus religion illustration">
            <a:extLst>
              <a:ext uri="{FF2B5EF4-FFF2-40B4-BE49-F238E27FC236}">
                <a16:creationId xmlns:a16="http://schemas.microsoft.com/office/drawing/2014/main" id="{2C8C14EF-149E-AEA7-294F-54BFB0F110B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9338" r="1661" b="-1"/>
          <a:stretch/>
        </p:blipFill>
        <p:spPr bwMode="auto">
          <a:xfrm>
            <a:off x="20" y="10"/>
            <a:ext cx="9143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57">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640763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CF2ED-5254-94AD-216D-780090887E12}"/>
              </a:ext>
            </a:extLst>
          </p:cNvPr>
          <p:cNvSpPr>
            <a:spLocks noGrp="1"/>
          </p:cNvSpPr>
          <p:nvPr>
            <p:ph type="ctrTitle"/>
          </p:nvPr>
        </p:nvSpPr>
        <p:spPr>
          <a:xfrm>
            <a:off x="685800" y="914400"/>
            <a:ext cx="3669711" cy="3427867"/>
          </a:xfrm>
        </p:spPr>
        <p:txBody>
          <a:bodyPr anchor="t">
            <a:normAutofit/>
          </a:bodyPr>
          <a:lstStyle/>
          <a:p>
            <a:r>
              <a:rPr lang="en-US" b="1">
                <a:solidFill>
                  <a:srgbClr val="FFFFFF"/>
                </a:solidFill>
                <a:latin typeface="Calibri" panose="020F0502020204030204" pitchFamily="34" charset="0"/>
                <a:cs typeface="Calibri" panose="020F0502020204030204" pitchFamily="34" charset="0"/>
              </a:rPr>
              <a:t>Partakers of </a:t>
            </a:r>
            <a:br>
              <a:rPr lang="en-US" b="1">
                <a:solidFill>
                  <a:srgbClr val="FFFFFF"/>
                </a:solidFill>
                <a:latin typeface="Calibri" panose="020F0502020204030204" pitchFamily="34" charset="0"/>
                <a:cs typeface="Calibri" panose="020F0502020204030204" pitchFamily="34" charset="0"/>
              </a:rPr>
            </a:br>
            <a:r>
              <a:rPr lang="en-US" b="1">
                <a:solidFill>
                  <a:srgbClr val="FFFFFF"/>
                </a:solidFill>
                <a:latin typeface="Calibri" panose="020F0502020204030204" pitchFamily="34" charset="0"/>
                <a:cs typeface="Calibri" panose="020F0502020204030204" pitchFamily="34" charset="0"/>
              </a:rPr>
              <a:t>The Divine Nature</a:t>
            </a:r>
          </a:p>
        </p:txBody>
      </p:sp>
      <p:sp>
        <p:nvSpPr>
          <p:cNvPr id="3" name="Subtitle 2">
            <a:extLst>
              <a:ext uri="{FF2B5EF4-FFF2-40B4-BE49-F238E27FC236}">
                <a16:creationId xmlns:a16="http://schemas.microsoft.com/office/drawing/2014/main" id="{8C5F0D8E-8CAC-888F-8E1F-655B552C8B01}"/>
              </a:ext>
            </a:extLst>
          </p:cNvPr>
          <p:cNvSpPr>
            <a:spLocks noGrp="1"/>
          </p:cNvSpPr>
          <p:nvPr>
            <p:ph type="subTitle" idx="1"/>
          </p:nvPr>
        </p:nvSpPr>
        <p:spPr>
          <a:xfrm>
            <a:off x="693967" y="5253051"/>
            <a:ext cx="3669711" cy="812923"/>
          </a:xfrm>
        </p:spPr>
        <p:txBody>
          <a:bodyPr anchor="t">
            <a:normAutofit/>
          </a:bodyPr>
          <a:lstStyle/>
          <a:p>
            <a:r>
              <a:rPr lang="en-US" sz="1600">
                <a:solidFill>
                  <a:srgbClr val="FFFFFF"/>
                </a:solidFill>
                <a:latin typeface="Calibri" panose="020F0502020204030204" pitchFamily="34" charset="0"/>
                <a:cs typeface="Calibri" panose="020F0502020204030204" pitchFamily="34" charset="0"/>
              </a:rPr>
              <a:t>2 Peter</a:t>
            </a:r>
          </a:p>
        </p:txBody>
      </p:sp>
      <p:cxnSp>
        <p:nvCxnSpPr>
          <p:cNvPr id="1060" name="Straight Connector 1059">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146" y="4861206"/>
            <a:ext cx="7341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86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7F3E-A66C-BCD8-DE98-739C5400B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2E797-EE4D-A32E-1956-9E74337D3B1E}"/>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2 Peter 1:3-4</a:t>
            </a:r>
          </a:p>
        </p:txBody>
      </p:sp>
      <p:sp>
        <p:nvSpPr>
          <p:cNvPr id="3" name="Content Placeholder 2">
            <a:extLst>
              <a:ext uri="{FF2B5EF4-FFF2-40B4-BE49-F238E27FC236}">
                <a16:creationId xmlns:a16="http://schemas.microsoft.com/office/drawing/2014/main" id="{E84CF2D1-1F13-467B-5C42-EF025F0B0D11}"/>
              </a:ext>
            </a:extLst>
          </p:cNvPr>
          <p:cNvSpPr>
            <a:spLocks noGrp="1"/>
          </p:cNvSpPr>
          <p:nvPr>
            <p:ph idx="1"/>
          </p:nvPr>
        </p:nvSpPr>
        <p:spPr>
          <a:xfrm>
            <a:off x="914399" y="1164921"/>
            <a:ext cx="8229601" cy="5693079"/>
          </a:xfrm>
        </p:spPr>
        <p:txBody>
          <a:bodyPr>
            <a:normAutofit/>
          </a:bodyPr>
          <a:lstStyle/>
          <a:p>
            <a:pPr marL="0" indent="0">
              <a:buNone/>
            </a:pPr>
            <a:r>
              <a:rPr lang="en-US" sz="2400" dirty="0">
                <a:effectLst/>
                <a:latin typeface="Calibri" panose="020F0502020204030204" pitchFamily="34" charset="0"/>
                <a:cs typeface="Calibri" panose="020F0502020204030204" pitchFamily="34" charset="0"/>
              </a:rPr>
              <a:t>“seeing that His divine power has granted to us everything pertaining to life and godliness, through the true knowledge of Him who called us by His own glory and excellence. For by these He has granted to us His precious and magnificent promises, so that by them you may become partakers of the divine nature, having escaped the corruption that is in the world by lust.” (2 Peter 1:3-4)</a:t>
            </a:r>
          </a:p>
          <a:p>
            <a:r>
              <a:rPr lang="en-US" sz="2400" dirty="0">
                <a:latin typeface="Calibri" panose="020F0502020204030204" pitchFamily="34" charset="0"/>
                <a:cs typeface="Calibri" panose="020F0502020204030204" pitchFamily="34" charset="0"/>
              </a:rPr>
              <a:t>When we know Him, we will have the right attitude toward growth!</a:t>
            </a:r>
          </a:p>
          <a:p>
            <a:r>
              <a:rPr lang="en-US" sz="2400" dirty="0">
                <a:latin typeface="Calibri" panose="020F0502020204030204" pitchFamily="34" charset="0"/>
                <a:cs typeface="Calibri" panose="020F0502020204030204" pitchFamily="34" charset="0"/>
              </a:rPr>
              <a:t>Think of that! We can...</a:t>
            </a:r>
          </a:p>
          <a:p>
            <a:pPr lvl="1"/>
            <a:r>
              <a:rPr lang="en-US" sz="2200" dirty="0">
                <a:effectLst/>
                <a:latin typeface="Calibri" panose="020F0502020204030204" pitchFamily="34" charset="0"/>
                <a:cs typeface="Calibri" panose="020F0502020204030204" pitchFamily="34" charset="0"/>
              </a:rPr>
              <a:t>Become partakers of the divine nature!</a:t>
            </a:r>
          </a:p>
          <a:p>
            <a:pPr lvl="1"/>
            <a:r>
              <a:rPr lang="en-US" sz="2200" dirty="0">
                <a:latin typeface="Calibri" panose="020F0502020204030204" pitchFamily="34" charset="0"/>
                <a:cs typeface="Calibri" panose="020F0502020204030204" pitchFamily="34" charset="0"/>
              </a:rPr>
              <a:t>Escape the corruption in </a:t>
            </a:r>
            <a:r>
              <a:rPr lang="en-US" sz="2200">
                <a:latin typeface="Calibri" panose="020F0502020204030204" pitchFamily="34" charset="0"/>
                <a:cs typeface="Calibri" panose="020F0502020204030204" pitchFamily="34" charset="0"/>
              </a:rPr>
              <a:t>the world</a:t>
            </a:r>
            <a:endParaRPr lang="en-US" sz="22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38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D831-E812-0FD9-074B-06B14A854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8FA92-BBB5-781B-BC02-DA117FD5B077}"/>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2 Peter 1:5</a:t>
            </a:r>
          </a:p>
        </p:txBody>
      </p:sp>
      <p:sp>
        <p:nvSpPr>
          <p:cNvPr id="3" name="Content Placeholder 2">
            <a:extLst>
              <a:ext uri="{FF2B5EF4-FFF2-40B4-BE49-F238E27FC236}">
                <a16:creationId xmlns:a16="http://schemas.microsoft.com/office/drawing/2014/main" id="{013DDAF1-3CC5-EB6A-B0BB-3A8A476E32FB}"/>
              </a:ext>
            </a:extLst>
          </p:cNvPr>
          <p:cNvSpPr>
            <a:spLocks noGrp="1"/>
          </p:cNvSpPr>
          <p:nvPr>
            <p:ph idx="1"/>
          </p:nvPr>
        </p:nvSpPr>
        <p:spPr>
          <a:xfrm>
            <a:off x="914399" y="1265129"/>
            <a:ext cx="8229601" cy="5592871"/>
          </a:xfrm>
        </p:spPr>
        <p:txBody>
          <a:bodyPr>
            <a:normAutofit/>
          </a:bodyPr>
          <a:lstStyle/>
          <a:p>
            <a:pPr marL="0" indent="0">
              <a:buNone/>
            </a:pPr>
            <a:r>
              <a:rPr lang="en-US" sz="2400" dirty="0">
                <a:effectLst/>
                <a:latin typeface="Calibri" panose="020F0502020204030204" pitchFamily="34" charset="0"/>
                <a:cs typeface="Calibri" panose="020F0502020204030204" pitchFamily="34" charset="0"/>
              </a:rPr>
              <a:t>“Now for this very reason also, applying all diligence, in your faith supply moral excellence, and in your moral excellence, knowledge,” (2 Peter 1:5)</a:t>
            </a:r>
          </a:p>
          <a:p>
            <a:r>
              <a:rPr lang="en-US" sz="2400" dirty="0">
                <a:latin typeface="Calibri" panose="020F0502020204030204" pitchFamily="34" charset="0"/>
                <a:cs typeface="Calibri" panose="020F0502020204030204" pitchFamily="34" charset="0"/>
              </a:rPr>
              <a:t>Apply all diligence!</a:t>
            </a:r>
          </a:p>
          <a:p>
            <a:r>
              <a:rPr lang="en-US" sz="2400" dirty="0">
                <a:effectLst/>
                <a:latin typeface="Calibri" panose="020F0502020204030204" pitchFamily="34" charset="0"/>
                <a:cs typeface="Calibri" panose="020F0502020204030204" pitchFamily="34" charset="0"/>
              </a:rPr>
              <a:t>The word “supply” / “add” is an interesting one.</a:t>
            </a:r>
          </a:p>
          <a:p>
            <a:pPr lvl="1"/>
            <a:r>
              <a:rPr lang="en-US" sz="2200" b="0" dirty="0">
                <a:effectLst/>
                <a:latin typeface="Calibri" panose="020F0502020204030204" pitchFamily="34" charset="0"/>
                <a:cs typeface="Calibri" panose="020F0502020204030204" pitchFamily="34" charset="0"/>
              </a:rPr>
              <a:t>It was used to describe a patron of the arts who would provide for the chorus.</a:t>
            </a:r>
          </a:p>
          <a:p>
            <a:pPr lvl="1"/>
            <a:r>
              <a:rPr lang="en-US" sz="2200" b="0" dirty="0">
                <a:effectLst/>
                <a:latin typeface="Calibri" panose="020F0502020204030204" pitchFamily="34" charset="0"/>
                <a:cs typeface="Calibri" panose="020F0502020204030204" pitchFamily="34" charset="0"/>
              </a:rPr>
              <a:t>“We do not automatically become more virtuous as if God infused virtue into us intravenously; we need to make plans and expend effort.” - Peter H. </a:t>
            </a:r>
            <a:r>
              <a:rPr lang="en-US" sz="2200" b="0" dirty="0" err="1">
                <a:effectLst/>
                <a:latin typeface="Calibri" panose="020F0502020204030204" pitchFamily="34" charset="0"/>
                <a:cs typeface="Calibri" panose="020F0502020204030204" pitchFamily="34" charset="0"/>
              </a:rPr>
              <a:t>Davids</a:t>
            </a:r>
            <a:r>
              <a:rPr lang="en-US" sz="2200" b="0" dirty="0">
                <a:effectLst/>
                <a:latin typeface="Calibri" panose="020F0502020204030204" pitchFamily="34" charset="0"/>
                <a:cs typeface="Calibri" panose="020F0502020204030204" pitchFamily="34" charset="0"/>
              </a:rPr>
              <a:t>.</a:t>
            </a:r>
            <a:endParaRPr lang="en-US" sz="22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6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D0162-409B-8DAD-9104-2C75D7AFA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4938D-8DF4-C18E-0C6C-6B18BFE05D1C}"/>
              </a:ext>
            </a:extLst>
          </p:cNvPr>
          <p:cNvSpPr>
            <a:spLocks noGrp="1"/>
          </p:cNvSpPr>
          <p:nvPr>
            <p:ph type="title"/>
          </p:nvPr>
        </p:nvSpPr>
        <p:spPr>
          <a:xfrm>
            <a:off x="914398" y="260645"/>
            <a:ext cx="8016659" cy="1187570"/>
          </a:xfrm>
        </p:spPr>
        <p:txBody>
          <a:bodyPr/>
          <a:lstStyle/>
          <a:p>
            <a:r>
              <a:rPr lang="en-US" dirty="0">
                <a:solidFill>
                  <a:srgbClr val="C00000"/>
                </a:solidFill>
                <a:latin typeface="Calibri" panose="020F0502020204030204" pitchFamily="34" charset="0"/>
                <a:cs typeface="Calibri" panose="020F0502020204030204" pitchFamily="34" charset="0"/>
              </a:rPr>
              <a:t>2 Peter 1:5</a:t>
            </a:r>
          </a:p>
        </p:txBody>
      </p:sp>
      <p:sp>
        <p:nvSpPr>
          <p:cNvPr id="3" name="Content Placeholder 2">
            <a:extLst>
              <a:ext uri="{FF2B5EF4-FFF2-40B4-BE49-F238E27FC236}">
                <a16:creationId xmlns:a16="http://schemas.microsoft.com/office/drawing/2014/main" id="{291634C2-0813-72A1-A3C0-4F503EE8A694}"/>
              </a:ext>
            </a:extLst>
          </p:cNvPr>
          <p:cNvSpPr>
            <a:spLocks noGrp="1"/>
          </p:cNvSpPr>
          <p:nvPr>
            <p:ph idx="1"/>
          </p:nvPr>
        </p:nvSpPr>
        <p:spPr>
          <a:xfrm>
            <a:off x="914399" y="1265129"/>
            <a:ext cx="8229601" cy="5592871"/>
          </a:xfrm>
        </p:spPr>
        <p:txBody>
          <a:bodyPr>
            <a:normAutofit/>
          </a:bodyPr>
          <a:lstStyle/>
          <a:p>
            <a:pPr marL="0" indent="0">
              <a:buNone/>
            </a:pPr>
            <a:r>
              <a:rPr lang="en-US" sz="2400" dirty="0">
                <a:effectLst/>
                <a:latin typeface="Calibri" panose="020F0502020204030204" pitchFamily="34" charset="0"/>
                <a:cs typeface="Calibri" panose="020F0502020204030204" pitchFamily="34" charset="0"/>
              </a:rPr>
              <a:t>“Now for this very reason also, applying all diligence, in your faith supply moral excellence, and in your moral excellence, knowledge,” (2 Peter 1:5)</a:t>
            </a:r>
          </a:p>
          <a:p>
            <a:r>
              <a:rPr lang="en-US" sz="2400" dirty="0">
                <a:effectLst/>
                <a:latin typeface="Calibri" panose="020F0502020204030204" pitchFamily="34" charset="0"/>
                <a:cs typeface="Calibri" panose="020F0502020204030204" pitchFamily="34" charset="0"/>
              </a:rPr>
              <a:t>“In your faith...” </a:t>
            </a:r>
          </a:p>
          <a:p>
            <a:pPr lvl="1"/>
            <a:r>
              <a:rPr lang="en-US" sz="2200" dirty="0">
                <a:latin typeface="Calibri" panose="020F0502020204030204" pitchFamily="34" charset="0"/>
                <a:cs typeface="Calibri" panose="020F0502020204030204" pitchFamily="34" charset="0"/>
              </a:rPr>
              <a:t>It is no accident that this list begins with faith and ends with love!</a:t>
            </a:r>
          </a:p>
          <a:p>
            <a:pPr lvl="1"/>
            <a:r>
              <a:rPr lang="en-US" sz="2200" dirty="0">
                <a:latin typeface="Calibri" panose="020F0502020204030204" pitchFamily="34" charset="0"/>
                <a:cs typeface="Calibri" panose="020F0502020204030204" pitchFamily="34" charset="0"/>
              </a:rPr>
              <a:t>Faith in this context indicates trust in the promises of God.</a:t>
            </a:r>
            <a:endParaRPr lang="en-US" sz="2200" dirty="0">
              <a:effectLst/>
              <a:latin typeface="Calibri" panose="020F0502020204030204" pitchFamily="34" charset="0"/>
              <a:cs typeface="Calibri" panose="020F0502020204030204" pitchFamily="34" charset="0"/>
            </a:endParaRPr>
          </a:p>
          <a:p>
            <a:r>
              <a:rPr lang="en-US" sz="2400" dirty="0">
                <a:effectLst/>
                <a:latin typeface="Calibri" panose="020F0502020204030204" pitchFamily="34" charset="0"/>
                <a:cs typeface="Calibri" panose="020F0502020204030204" pitchFamily="34" charset="0"/>
              </a:rPr>
              <a:t>“Moral excellence” is used of God.</a:t>
            </a:r>
          </a:p>
          <a:p>
            <a:pPr lvl="1"/>
            <a:r>
              <a:rPr lang="en-US" sz="2000" dirty="0">
                <a:latin typeface="Calibri" panose="020F0502020204030204" pitchFamily="34" charset="0"/>
                <a:cs typeface="Calibri" panose="020F0502020204030204" pitchFamily="34" charset="0"/>
              </a:rPr>
              <a:t>1 Peter 2:9</a:t>
            </a:r>
          </a:p>
          <a:p>
            <a:pPr lvl="1"/>
            <a:r>
              <a:rPr lang="en-US" sz="2000" dirty="0">
                <a:effectLst/>
                <a:latin typeface="Calibri" panose="020F0502020204030204" pitchFamily="34" charset="0"/>
                <a:cs typeface="Calibri" panose="020F0502020204030204" pitchFamily="34" charset="0"/>
              </a:rPr>
              <a:t>2 Peter 1:3</a:t>
            </a:r>
          </a:p>
          <a:p>
            <a:pPr lvl="1"/>
            <a:r>
              <a:rPr lang="en-US" sz="2000" dirty="0">
                <a:latin typeface="Calibri" panose="020F0502020204030204" pitchFamily="34" charset="0"/>
                <a:cs typeface="Calibri" panose="020F0502020204030204" pitchFamily="34" charset="0"/>
              </a:rPr>
              <a:t>We need aspire to this same moral excellence.</a:t>
            </a:r>
            <a:endParaRPr lang="en-US" sz="20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188256"/>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553</TotalTime>
  <Words>316</Words>
  <Application>Microsoft Office PowerPoint</Application>
  <PresentationFormat>On-screen Show (4:3)</PresentationFormat>
  <Paragraphs>24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Grandview Display</vt:lpstr>
      <vt:lpstr>DashVTI</vt:lpstr>
      <vt:lpstr>Partakers of  The Divine Nature</vt:lpstr>
      <vt:lpstr>2 Peter 1:3-4</vt:lpstr>
      <vt:lpstr>2 Peter 1:5</vt:lpstr>
      <vt:lpstr>2 Peter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Partakers of  The Divine Nature</dc:title>
  <dc:creator>Sid Latham</dc:creator>
  <cp:lastModifiedBy>Monty Absher</cp:lastModifiedBy>
  <cp:revision>6</cp:revision>
  <dcterms:created xsi:type="dcterms:W3CDTF">2024-01-21T04:07:36Z</dcterms:created>
  <dcterms:modified xsi:type="dcterms:W3CDTF">2024-02-04T16:40:52Z</dcterms:modified>
</cp:coreProperties>
</file>