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2" d="100"/>
          <a:sy n="102" d="100"/>
        </p:scale>
        <p:origin x="18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60AAB-32D6-4649-873C-FB2370661AA2}"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35282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60AAB-32D6-4649-873C-FB2370661AA2}"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238407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60AAB-32D6-4649-873C-FB2370661AA2}"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47152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60AAB-32D6-4649-873C-FB2370661AA2}"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81677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60AAB-32D6-4649-873C-FB2370661AA2}"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92932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60AAB-32D6-4649-873C-FB2370661AA2}"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238845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60AAB-32D6-4649-873C-FB2370661AA2}" type="datetimeFigureOut">
              <a:rPr lang="en-US" smtClean="0"/>
              <a:t>1/14/24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94954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60AAB-32D6-4649-873C-FB2370661AA2}" type="datetimeFigureOut">
              <a:rPr lang="en-US" smtClean="0"/>
              <a:t>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384698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60AAB-32D6-4649-873C-FB2370661AA2}" type="datetimeFigureOut">
              <a:rPr lang="en-US" smtClean="0"/>
              <a:t>1/14/24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395818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60AAB-32D6-4649-873C-FB2370661AA2}"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142699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60AAB-32D6-4649-873C-FB2370661AA2}"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4605D-C3DD-B14B-94AD-B1EDDCACE557}" type="slidenum">
              <a:rPr lang="en-US" smtClean="0"/>
              <a:t>‹#›</a:t>
            </a:fld>
            <a:endParaRPr lang="en-US"/>
          </a:p>
        </p:txBody>
      </p:sp>
    </p:spTree>
    <p:extLst>
      <p:ext uri="{BB962C8B-B14F-4D97-AF65-F5344CB8AC3E}">
        <p14:creationId xmlns:p14="http://schemas.microsoft.com/office/powerpoint/2010/main" val="334094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60AAB-32D6-4649-873C-FB2370661AA2}" type="datetimeFigureOut">
              <a:rPr lang="en-US" smtClean="0"/>
              <a:t>1/14/24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4605D-C3DD-B14B-94AD-B1EDDCACE557}" type="slidenum">
              <a:rPr lang="en-US" smtClean="0"/>
              <a:t>‹#›</a:t>
            </a:fld>
            <a:endParaRPr lang="en-US"/>
          </a:p>
        </p:txBody>
      </p:sp>
    </p:spTree>
    <p:extLst>
      <p:ext uri="{BB962C8B-B14F-4D97-AF65-F5344CB8AC3E}">
        <p14:creationId xmlns:p14="http://schemas.microsoft.com/office/powerpoint/2010/main" val="2765557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6C0D-5186-FA11-1989-920695ADCB24}"/>
              </a:ext>
            </a:extLst>
          </p:cNvPr>
          <p:cNvSpPr>
            <a:spLocks noGrp="1"/>
          </p:cNvSpPr>
          <p:nvPr>
            <p:ph type="ctrTitle"/>
          </p:nvPr>
        </p:nvSpPr>
        <p:spPr>
          <a:xfrm>
            <a:off x="628650" y="5586257"/>
            <a:ext cx="5859832" cy="804161"/>
          </a:xfrm>
        </p:spPr>
        <p:txBody>
          <a:bodyPr anchor="ctr">
            <a:normAutofit/>
          </a:bodyPr>
          <a:lstStyle/>
          <a:p>
            <a:pPr algn="l"/>
            <a:r>
              <a:rPr lang="en-US" sz="3200" dirty="0"/>
              <a:t>Knowing God In Times Of Trouble</a:t>
            </a:r>
          </a:p>
        </p:txBody>
      </p:sp>
      <p:sp>
        <p:nvSpPr>
          <p:cNvPr id="3" name="Subtitle 2">
            <a:extLst>
              <a:ext uri="{FF2B5EF4-FFF2-40B4-BE49-F238E27FC236}">
                <a16:creationId xmlns:a16="http://schemas.microsoft.com/office/drawing/2014/main" id="{7885C2FE-B785-14C8-6FB8-779451D344AF}"/>
              </a:ext>
            </a:extLst>
          </p:cNvPr>
          <p:cNvSpPr>
            <a:spLocks noGrp="1"/>
          </p:cNvSpPr>
          <p:nvPr>
            <p:ph type="subTitle" idx="1"/>
          </p:nvPr>
        </p:nvSpPr>
        <p:spPr>
          <a:xfrm>
            <a:off x="6663847" y="5586258"/>
            <a:ext cx="1851502" cy="804160"/>
          </a:xfrm>
        </p:spPr>
        <p:txBody>
          <a:bodyPr anchor="ctr">
            <a:normAutofit/>
          </a:bodyPr>
          <a:lstStyle/>
          <a:p>
            <a:pPr algn="r"/>
            <a:r>
              <a:rPr lang="en-US" b="1" dirty="0"/>
              <a:t>Nahum 1:1-8</a:t>
            </a:r>
          </a:p>
        </p:txBody>
      </p:sp>
      <p:pic>
        <p:nvPicPr>
          <p:cNvPr id="1026" name="Picture 2" descr="Free clouds majestic cloudscape illustration">
            <a:extLst>
              <a:ext uri="{FF2B5EF4-FFF2-40B4-BE49-F238E27FC236}">
                <a16:creationId xmlns:a16="http://schemas.microsoft.com/office/drawing/2014/main" id="{E792E283-B68D-B503-35FE-66A4CE0D7D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46" b="10249"/>
          <a:stretch/>
        </p:blipFill>
        <p:spPr bwMode="auto">
          <a:xfrm>
            <a:off x="20" y="10"/>
            <a:ext cx="9143980" cy="5279933"/>
          </a:xfrm>
          <a:prstGeom prst="rect">
            <a:avLst/>
          </a:prstGeom>
          <a:noFill/>
          <a:extLst>
            <a:ext uri="{909E8E84-426E-40DD-AFC4-6F175D3DCCD1}">
              <a14:hiddenFill xmlns:a14="http://schemas.microsoft.com/office/drawing/2010/main">
                <a:solidFill>
                  <a:srgbClr val="FFFFFF"/>
                </a:solidFill>
              </a14:hiddenFill>
            </a:ext>
          </a:extLst>
        </p:spPr>
      </p:pic>
      <p:grpSp>
        <p:nvGrpSpPr>
          <p:cNvPr id="1031" name="Group 1030">
            <a:extLst>
              <a:ext uri="{FF2B5EF4-FFF2-40B4-BE49-F238E27FC236}">
                <a16:creationId xmlns:a16="http://schemas.microsoft.com/office/drawing/2014/main" id="{0E76F6F3-F5F0-B26D-1B63-73AD0299B7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68" y="5193518"/>
            <a:ext cx="9155399" cy="123363"/>
            <a:chOff x="-5025" y="6737718"/>
            <a:chExt cx="12207200" cy="123363"/>
          </a:xfrm>
        </p:grpSpPr>
        <p:sp>
          <p:nvSpPr>
            <p:cNvPr id="1032" name="Rectangle 1031">
              <a:extLst>
                <a:ext uri="{FF2B5EF4-FFF2-40B4-BE49-F238E27FC236}">
                  <a16:creationId xmlns:a16="http://schemas.microsoft.com/office/drawing/2014/main" id="{ABC84BA2-BCC1-89D4-5592-8B2364E6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39C4FA24-7C12-A16B-31C2-89175017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 name="Straight Connector 4">
            <a:extLst>
              <a:ext uri="{FF2B5EF4-FFF2-40B4-BE49-F238E27FC236}">
                <a16:creationId xmlns:a16="http://schemas.microsoft.com/office/drawing/2014/main" id="{468E5A4B-DBFB-369F-561D-2E4BC79B8DE7}"/>
              </a:ext>
            </a:extLst>
          </p:cNvPr>
          <p:cNvCxnSpPr/>
          <p:nvPr/>
        </p:nvCxnSpPr>
        <p:spPr>
          <a:xfrm>
            <a:off x="6400800" y="5586257"/>
            <a:ext cx="0" cy="80416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993F-A6CD-1036-EA8A-4FEC912A0DE5}"/>
              </a:ext>
            </a:extLst>
          </p:cNvPr>
          <p:cNvSpPr>
            <a:spLocks noGrp="1"/>
          </p:cNvSpPr>
          <p:nvPr>
            <p:ph type="title"/>
          </p:nvPr>
        </p:nvSpPr>
        <p:spPr>
          <a:xfrm>
            <a:off x="657519" y="741391"/>
            <a:ext cx="2591866" cy="1212669"/>
          </a:xfrm>
        </p:spPr>
        <p:txBody>
          <a:bodyPr anchor="b">
            <a:normAutofit/>
          </a:bodyPr>
          <a:lstStyle/>
          <a:p>
            <a:pPr algn="ctr"/>
            <a:r>
              <a:rPr lang="en-US" sz="3600" b="1" i="1" dirty="0"/>
              <a:t>Background of Nahum</a:t>
            </a:r>
          </a:p>
        </p:txBody>
      </p:sp>
      <p:sp>
        <p:nvSpPr>
          <p:cNvPr id="3" name="Content Placeholder 2">
            <a:extLst>
              <a:ext uri="{FF2B5EF4-FFF2-40B4-BE49-F238E27FC236}">
                <a16:creationId xmlns:a16="http://schemas.microsoft.com/office/drawing/2014/main" id="{E95A94AC-3E99-12FB-4FC0-BD28D199858C}"/>
              </a:ext>
            </a:extLst>
          </p:cNvPr>
          <p:cNvSpPr>
            <a:spLocks noGrp="1"/>
          </p:cNvSpPr>
          <p:nvPr>
            <p:ph idx="1"/>
          </p:nvPr>
        </p:nvSpPr>
        <p:spPr>
          <a:xfrm>
            <a:off x="87683" y="2533476"/>
            <a:ext cx="3727360" cy="4080266"/>
          </a:xfrm>
        </p:spPr>
        <p:txBody>
          <a:bodyPr anchor="t">
            <a:normAutofit/>
          </a:bodyPr>
          <a:lstStyle/>
          <a:p>
            <a:pPr marL="0" indent="0">
              <a:buNone/>
            </a:pPr>
            <a:r>
              <a:rPr lang="en-US" sz="2000" dirty="0"/>
              <a:t>Assyria had afflicted Judah on and off for some time.</a:t>
            </a:r>
          </a:p>
          <a:p>
            <a:r>
              <a:rPr lang="en-US" sz="2000" dirty="0"/>
              <a:t>Hezekiah - 704 BC (2 Kings 18:13ff)</a:t>
            </a:r>
          </a:p>
          <a:p>
            <a:r>
              <a:rPr lang="en-US" sz="2000" dirty="0"/>
              <a:t>Manasseh ~ 650 BC (2 Chron. 33:11-13)</a:t>
            </a:r>
          </a:p>
          <a:p>
            <a:pPr marL="0" indent="0">
              <a:buNone/>
            </a:pPr>
            <a:r>
              <a:rPr lang="en-US" sz="2000" dirty="0"/>
              <a:t>Nahum pronounced judgment on Assyria. It was written to give comfort to Judah.</a:t>
            </a:r>
          </a:p>
          <a:p>
            <a:r>
              <a:rPr lang="en-US" sz="2000" dirty="0"/>
              <a:t>Nahum 1:15</a:t>
            </a:r>
          </a:p>
          <a:p>
            <a:r>
              <a:rPr lang="en-US" sz="2000" dirty="0"/>
              <a:t>Nahum 2:2</a:t>
            </a:r>
          </a:p>
        </p:txBody>
      </p:sp>
      <p:pic>
        <p:nvPicPr>
          <p:cNvPr id="2050" name="Picture 2">
            <a:extLst>
              <a:ext uri="{FF2B5EF4-FFF2-40B4-BE49-F238E27FC236}">
                <a16:creationId xmlns:a16="http://schemas.microsoft.com/office/drawing/2014/main" id="{7F83AA0C-DD4B-D8E6-E16B-6A392C66EF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469" r="14698" b="-1"/>
          <a:stretch/>
        </p:blipFill>
        <p:spPr bwMode="auto">
          <a:xfrm>
            <a:off x="3815044" y="10"/>
            <a:ext cx="5328955"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2055" name="Group 2054">
            <a:extLst>
              <a:ext uri="{FF2B5EF4-FFF2-40B4-BE49-F238E27FC236}">
                <a16:creationId xmlns:a16="http://schemas.microsoft.com/office/drawing/2014/main" id="{A5AFD70F-20E3-55D2-E154-7D4FACFBB0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51478" y="0"/>
            <a:ext cx="92522" cy="6858000"/>
            <a:chOff x="12068638" y="0"/>
            <a:chExt cx="123362" cy="6858000"/>
          </a:xfrm>
        </p:grpSpPr>
        <p:sp>
          <p:nvSpPr>
            <p:cNvPr id="2056" name="Rectangle 2055">
              <a:extLst>
                <a:ext uri="{FF2B5EF4-FFF2-40B4-BE49-F238E27FC236}">
                  <a16:creationId xmlns:a16="http://schemas.microsoft.com/office/drawing/2014/main" id="{2FBDB812-268E-7EC5-B48A-7522718164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DA30E18-AA70-D998-AAFC-727CB0367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8809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B0BF79-8B71-0B02-61EA-6C80F14353B0}"/>
              </a:ext>
            </a:extLst>
          </p:cNvPr>
          <p:cNvSpPr>
            <a:spLocks noGrp="1"/>
          </p:cNvSpPr>
          <p:nvPr>
            <p:ph type="title"/>
          </p:nvPr>
        </p:nvSpPr>
        <p:spPr>
          <a:xfrm>
            <a:off x="623888" y="1528175"/>
            <a:ext cx="7886700" cy="3034301"/>
          </a:xfrm>
        </p:spPr>
        <p:txBody>
          <a:bodyPr>
            <a:normAutofit/>
          </a:bodyPr>
          <a:lstStyle/>
          <a:p>
            <a:r>
              <a:rPr lang="en-US" sz="3200" dirty="0">
                <a:effectLst/>
              </a:rPr>
              <a:t>“A jealous and avenging God is the LORD; The LORD is avenging and wrathful. The LORD takes vengeance on His adversaries, And He reserves wrath for His enemies. The LORD is slow to anger and great in power, And the LORD will by no means leave the guilty unpunished...”</a:t>
            </a:r>
            <a:endParaRPr lang="en-US" sz="8800" dirty="0"/>
          </a:p>
        </p:txBody>
      </p:sp>
      <p:sp>
        <p:nvSpPr>
          <p:cNvPr id="5" name="Text Placeholder 4">
            <a:extLst>
              <a:ext uri="{FF2B5EF4-FFF2-40B4-BE49-F238E27FC236}">
                <a16:creationId xmlns:a16="http://schemas.microsoft.com/office/drawing/2014/main" id="{7A15BA80-E8BC-6CC0-4110-3AA49E8874B4}"/>
              </a:ext>
            </a:extLst>
          </p:cNvPr>
          <p:cNvSpPr>
            <a:spLocks noGrp="1"/>
          </p:cNvSpPr>
          <p:nvPr>
            <p:ph type="body" idx="1"/>
          </p:nvPr>
        </p:nvSpPr>
        <p:spPr/>
        <p:txBody>
          <a:bodyPr>
            <a:normAutofit lnSpcReduction="10000"/>
          </a:bodyPr>
          <a:lstStyle/>
          <a:p>
            <a:pPr algn="r"/>
            <a:r>
              <a:rPr lang="en-US" b="1" dirty="0">
                <a:solidFill>
                  <a:srgbClr val="002060"/>
                </a:solidFill>
              </a:rPr>
              <a:t>NAHUM 1:2-3a</a:t>
            </a:r>
          </a:p>
          <a:p>
            <a:pPr algn="r"/>
            <a:r>
              <a:rPr lang="en-US" dirty="0"/>
              <a:t>Compare </a:t>
            </a:r>
            <a:r>
              <a:rPr lang="en-US" b="1" dirty="0">
                <a:solidFill>
                  <a:srgbClr val="C00000"/>
                </a:solidFill>
              </a:rPr>
              <a:t>Exodus 34:6-7</a:t>
            </a:r>
            <a:r>
              <a:rPr lang="en-US" dirty="0"/>
              <a:t>; </a:t>
            </a:r>
            <a:r>
              <a:rPr lang="en-US" dirty="0">
                <a:effectLst/>
              </a:rPr>
              <a:t>Numbers 14:17-19; Deuteronomy 5:9-10; Nehemiah 9:17; Psalm 86:15; 103:8-13; Jeremiah 32:17-18; Joel 2:13; Jonah 4:2; Micah 7:18; Daniel 9:4</a:t>
            </a:r>
          </a:p>
          <a:p>
            <a:pPr algn="r"/>
            <a:endParaRPr lang="en-US" dirty="0"/>
          </a:p>
        </p:txBody>
      </p:sp>
      <p:sp>
        <p:nvSpPr>
          <p:cNvPr id="6" name="TextBox 5">
            <a:extLst>
              <a:ext uri="{FF2B5EF4-FFF2-40B4-BE49-F238E27FC236}">
                <a16:creationId xmlns:a16="http://schemas.microsoft.com/office/drawing/2014/main" id="{83800950-068A-27F2-DE80-444DCBE01528}"/>
              </a:ext>
            </a:extLst>
          </p:cNvPr>
          <p:cNvSpPr txBox="1"/>
          <p:nvPr/>
        </p:nvSpPr>
        <p:spPr>
          <a:xfrm>
            <a:off x="0" y="383628"/>
            <a:ext cx="9144000" cy="769441"/>
          </a:xfrm>
          <a:prstGeom prst="rect">
            <a:avLst/>
          </a:prstGeom>
          <a:solidFill>
            <a:schemeClr val="bg1">
              <a:lumMod val="75000"/>
            </a:schemeClr>
          </a:solidFill>
        </p:spPr>
        <p:txBody>
          <a:bodyPr wrap="square" rtlCol="0">
            <a:spAutoFit/>
          </a:bodyPr>
          <a:lstStyle/>
          <a:p>
            <a:r>
              <a:rPr lang="en-US" sz="4400" dirty="0">
                <a:solidFill>
                  <a:srgbClr val="C00000"/>
                </a:solidFill>
              </a:rPr>
              <a:t>	REMEMBER WHO GOD IS!</a:t>
            </a:r>
          </a:p>
        </p:txBody>
      </p:sp>
    </p:spTree>
    <p:extLst>
      <p:ext uri="{BB962C8B-B14F-4D97-AF65-F5344CB8AC3E}">
        <p14:creationId xmlns:p14="http://schemas.microsoft.com/office/powerpoint/2010/main" val="106791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B0BF79-8B71-0B02-61EA-6C80F14353B0}"/>
              </a:ext>
            </a:extLst>
          </p:cNvPr>
          <p:cNvSpPr>
            <a:spLocks noGrp="1"/>
          </p:cNvSpPr>
          <p:nvPr>
            <p:ph type="title"/>
          </p:nvPr>
        </p:nvSpPr>
        <p:spPr>
          <a:xfrm>
            <a:off x="623888" y="1528175"/>
            <a:ext cx="7886700" cy="3034301"/>
          </a:xfrm>
        </p:spPr>
        <p:txBody>
          <a:bodyPr>
            <a:normAutofit/>
          </a:bodyPr>
          <a:lstStyle/>
          <a:p>
            <a:r>
              <a:rPr lang="en-US" sz="2800" dirty="0">
                <a:effectLst/>
              </a:rPr>
              <a:t>“...In whirlwind and storm is His way, And clouds are the dust beneath His feet. He rebukes the sea and makes it dry; He dries up all the rivers. Bashan and Carmel wither; The blossoms of Lebanon wither. Mountains quake because of Him And the hills dissolve; Indeed the earth is upheaved by His presence, The world and all the inhabitants in it.”</a:t>
            </a:r>
            <a:endParaRPr lang="en-US" sz="2800" dirty="0"/>
          </a:p>
        </p:txBody>
      </p:sp>
      <p:sp>
        <p:nvSpPr>
          <p:cNvPr id="5" name="Text Placeholder 4">
            <a:extLst>
              <a:ext uri="{FF2B5EF4-FFF2-40B4-BE49-F238E27FC236}">
                <a16:creationId xmlns:a16="http://schemas.microsoft.com/office/drawing/2014/main" id="{7A15BA80-E8BC-6CC0-4110-3AA49E8874B4}"/>
              </a:ext>
            </a:extLst>
          </p:cNvPr>
          <p:cNvSpPr>
            <a:spLocks noGrp="1"/>
          </p:cNvSpPr>
          <p:nvPr>
            <p:ph type="body" idx="1"/>
          </p:nvPr>
        </p:nvSpPr>
        <p:spPr/>
        <p:txBody>
          <a:bodyPr>
            <a:normAutofit/>
          </a:bodyPr>
          <a:lstStyle/>
          <a:p>
            <a:pPr algn="r"/>
            <a:r>
              <a:rPr lang="en-US" b="1" dirty="0">
                <a:solidFill>
                  <a:srgbClr val="002060"/>
                </a:solidFill>
              </a:rPr>
              <a:t>NAHUM 1:3b-6</a:t>
            </a:r>
            <a:endParaRPr lang="en-US" b="1" dirty="0">
              <a:solidFill>
                <a:srgbClr val="002060"/>
              </a:solidFill>
              <a:effectLst/>
            </a:endParaRPr>
          </a:p>
          <a:p>
            <a:pPr algn="r"/>
            <a:endParaRPr lang="en-US" dirty="0"/>
          </a:p>
        </p:txBody>
      </p:sp>
      <p:sp>
        <p:nvSpPr>
          <p:cNvPr id="2" name="TextBox 1">
            <a:extLst>
              <a:ext uri="{FF2B5EF4-FFF2-40B4-BE49-F238E27FC236}">
                <a16:creationId xmlns:a16="http://schemas.microsoft.com/office/drawing/2014/main" id="{A5961EDD-4A16-EF35-5608-024ED66A1C08}"/>
              </a:ext>
            </a:extLst>
          </p:cNvPr>
          <p:cNvSpPr txBox="1"/>
          <p:nvPr/>
        </p:nvSpPr>
        <p:spPr>
          <a:xfrm>
            <a:off x="0" y="383628"/>
            <a:ext cx="9144000" cy="769441"/>
          </a:xfrm>
          <a:prstGeom prst="rect">
            <a:avLst/>
          </a:prstGeom>
          <a:solidFill>
            <a:schemeClr val="bg1">
              <a:lumMod val="75000"/>
            </a:schemeClr>
          </a:solidFill>
        </p:spPr>
        <p:txBody>
          <a:bodyPr wrap="square" rtlCol="0">
            <a:spAutoFit/>
          </a:bodyPr>
          <a:lstStyle/>
          <a:p>
            <a:r>
              <a:rPr lang="en-US" sz="4400" dirty="0">
                <a:solidFill>
                  <a:srgbClr val="C00000"/>
                </a:solidFill>
              </a:rPr>
              <a:t>	REMEMBER WHAT GOD HAS DONE!</a:t>
            </a:r>
          </a:p>
        </p:txBody>
      </p:sp>
    </p:spTree>
    <p:extLst>
      <p:ext uri="{BB962C8B-B14F-4D97-AF65-F5344CB8AC3E}">
        <p14:creationId xmlns:p14="http://schemas.microsoft.com/office/powerpoint/2010/main" val="106028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B0BF79-8B71-0B02-61EA-6C80F14353B0}"/>
              </a:ext>
            </a:extLst>
          </p:cNvPr>
          <p:cNvSpPr>
            <a:spLocks noGrp="1"/>
          </p:cNvSpPr>
          <p:nvPr>
            <p:ph type="title"/>
          </p:nvPr>
        </p:nvSpPr>
        <p:spPr>
          <a:xfrm>
            <a:off x="623888" y="1528175"/>
            <a:ext cx="7886700" cy="3034301"/>
          </a:xfrm>
        </p:spPr>
        <p:txBody>
          <a:bodyPr>
            <a:normAutofit/>
          </a:bodyPr>
          <a:lstStyle/>
          <a:p>
            <a:r>
              <a:rPr lang="en-US" sz="2800" dirty="0">
                <a:effectLst/>
              </a:rPr>
              <a:t>“The LORD is good, A stronghold in the day of trouble, And He knows those who take refuge in Him. But with an overflowing flood He will make a complete end of its site, And will pursue His enemies into darkness.”</a:t>
            </a:r>
            <a:endParaRPr lang="en-US" sz="2800" dirty="0"/>
          </a:p>
        </p:txBody>
      </p:sp>
      <p:sp>
        <p:nvSpPr>
          <p:cNvPr id="5" name="Text Placeholder 4">
            <a:extLst>
              <a:ext uri="{FF2B5EF4-FFF2-40B4-BE49-F238E27FC236}">
                <a16:creationId xmlns:a16="http://schemas.microsoft.com/office/drawing/2014/main" id="{7A15BA80-E8BC-6CC0-4110-3AA49E8874B4}"/>
              </a:ext>
            </a:extLst>
          </p:cNvPr>
          <p:cNvSpPr>
            <a:spLocks noGrp="1"/>
          </p:cNvSpPr>
          <p:nvPr>
            <p:ph type="body" idx="1"/>
          </p:nvPr>
        </p:nvSpPr>
        <p:spPr/>
        <p:txBody>
          <a:bodyPr>
            <a:normAutofit/>
          </a:bodyPr>
          <a:lstStyle/>
          <a:p>
            <a:pPr algn="r"/>
            <a:r>
              <a:rPr lang="en-US" b="1" dirty="0">
                <a:solidFill>
                  <a:srgbClr val="002060"/>
                </a:solidFill>
              </a:rPr>
              <a:t>NAHUM 1:7-8</a:t>
            </a:r>
            <a:endParaRPr lang="en-US" b="1" dirty="0">
              <a:solidFill>
                <a:srgbClr val="002060"/>
              </a:solidFill>
              <a:effectLst/>
            </a:endParaRPr>
          </a:p>
          <a:p>
            <a:pPr algn="r"/>
            <a:endParaRPr lang="en-US" dirty="0"/>
          </a:p>
        </p:txBody>
      </p:sp>
      <p:sp>
        <p:nvSpPr>
          <p:cNvPr id="2" name="TextBox 1">
            <a:extLst>
              <a:ext uri="{FF2B5EF4-FFF2-40B4-BE49-F238E27FC236}">
                <a16:creationId xmlns:a16="http://schemas.microsoft.com/office/drawing/2014/main" id="{A5961EDD-4A16-EF35-5608-024ED66A1C08}"/>
              </a:ext>
            </a:extLst>
          </p:cNvPr>
          <p:cNvSpPr txBox="1"/>
          <p:nvPr/>
        </p:nvSpPr>
        <p:spPr>
          <a:xfrm>
            <a:off x="0" y="383628"/>
            <a:ext cx="9144000" cy="769441"/>
          </a:xfrm>
          <a:prstGeom prst="rect">
            <a:avLst/>
          </a:prstGeom>
          <a:solidFill>
            <a:schemeClr val="bg1">
              <a:lumMod val="75000"/>
            </a:schemeClr>
          </a:solidFill>
        </p:spPr>
        <p:txBody>
          <a:bodyPr wrap="square" rtlCol="0">
            <a:spAutoFit/>
          </a:bodyPr>
          <a:lstStyle/>
          <a:p>
            <a:r>
              <a:rPr lang="en-US" sz="4400" dirty="0">
                <a:solidFill>
                  <a:srgbClr val="C00000"/>
                </a:solidFill>
              </a:rPr>
              <a:t>	REMEMBER WHAT GOD WILL DO!</a:t>
            </a:r>
          </a:p>
        </p:txBody>
      </p:sp>
    </p:spTree>
    <p:extLst>
      <p:ext uri="{BB962C8B-B14F-4D97-AF65-F5344CB8AC3E}">
        <p14:creationId xmlns:p14="http://schemas.microsoft.com/office/powerpoint/2010/main" val="528733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80</TotalTime>
  <Words>294</Words>
  <Application>Microsoft Macintosh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Knowing God In Times Of Trouble</vt:lpstr>
      <vt:lpstr>Background of Nahum</vt:lpstr>
      <vt:lpstr>“A jealous and avenging God is the LORD; The LORD is avenging and wrathful. The LORD takes vengeance on His adversaries, And He reserves wrath for His enemies. The LORD is slow to anger and great in power, And the LORD will by no means leave the guilty unpunished...”</vt:lpstr>
      <vt:lpstr>“...In whirlwind and storm is His way, And clouds are the dust beneath His feet. He rebukes the sea and makes it dry; He dries up all the rivers. Bashan and Carmel wither; The blossoms of Lebanon wither. Mountains quake because of Him And the hills dissolve; Indeed the earth is upheaved by His presence, The world and all the inhabitants in it.”</vt:lpstr>
      <vt:lpstr>“The LORD is good, A stronghold in the day of trouble, And He knows those who take refuge in Him. But with an overflowing flood He will make a complete end of its site, And will pursue His enemies into darkness.”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God In Times Of Trouble</dc:title>
  <dc:creator>Sid Latham</dc:creator>
  <cp:lastModifiedBy>Sid Latham</cp:lastModifiedBy>
  <cp:revision>2</cp:revision>
  <dcterms:created xsi:type="dcterms:W3CDTF">2024-01-14T02:32:53Z</dcterms:created>
  <dcterms:modified xsi:type="dcterms:W3CDTF">2024-01-14T13:46:33Z</dcterms:modified>
</cp:coreProperties>
</file>