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9" r:id="rId2"/>
    <p:sldId id="260" r:id="rId3"/>
    <p:sldId id="268" r:id="rId4"/>
    <p:sldId id="262" r:id="rId5"/>
    <p:sldId id="265" r:id="rId6"/>
    <p:sldId id="267" r:id="rId7"/>
    <p:sldId id="263" r:id="rId8"/>
    <p:sldId id="264" r:id="rId9"/>
    <p:sldId id="266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E24"/>
    <a:srgbClr val="F69638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42" autoAdjust="0"/>
  </p:normalViewPr>
  <p:slideViewPr>
    <p:cSldViewPr snapToGrid="0">
      <p:cViewPr>
        <p:scale>
          <a:sx n="48" d="100"/>
          <a:sy n="48" d="100"/>
        </p:scale>
        <p:origin x="1824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824F0-8833-43AD-B72D-BC5366D9999E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09A7C-0638-4595-B155-43E10FCBA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0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Arial Narrow" panose="020B0606020202030204" pitchFamily="34" charset="0"/>
              </a:rPr>
              <a:t>Hubble Ultra Deep Field Image shows the amount of sky that you would see if you were looking through a straw. This photo alone captured around 10,000 galaxies.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09A7C-0638-4595-B155-43E10FCBAF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2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Arial Narrow" panose="020B0606020202030204" pitchFamily="34" charset="0"/>
              </a:rPr>
              <a:t>Hubble Ultra Deep Field Image shows the amount of sky that you would see if you were looking through a straw. This photo alone captured around 10,000 galaxies.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09A7C-0638-4595-B155-43E10FCBAF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6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5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6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0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2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7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6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0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3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7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8E36-667D-4D07-A4CC-97A095CD8840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CCB0-B218-431B-B17B-8609FF0A8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5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BE304-7C77-B383-2C82-40EAD5AC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BE304-7C77-B383-2C82-40EAD5AC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6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242CF-9902-175C-9B07-58DF1903F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93EF4-0726-66A3-62D1-1F1DC42AC383}"/>
              </a:ext>
            </a:extLst>
          </p:cNvPr>
          <p:cNvSpPr txBox="1"/>
          <p:nvPr/>
        </p:nvSpPr>
        <p:spPr>
          <a:xfrm>
            <a:off x="1734414" y="2644170"/>
            <a:ext cx="5675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effectLst/>
                <a:latin typeface="Arial Narrow" panose="020B0606020202030204" pitchFamily="34" charset="0"/>
              </a:rPr>
              <a:t>Acts 17:22-31</a:t>
            </a:r>
          </a:p>
          <a:p>
            <a:pPr algn="ctr"/>
            <a:r>
              <a:rPr lang="en-US" sz="4800" i="1" dirty="0">
                <a:latin typeface="Arial Narrow" panose="020B0606020202030204" pitchFamily="34" charset="0"/>
              </a:rPr>
              <a:t>Page  in the pew Bible</a:t>
            </a:r>
          </a:p>
        </p:txBody>
      </p:sp>
    </p:spTree>
    <p:extLst>
      <p:ext uri="{BB962C8B-B14F-4D97-AF65-F5344CB8AC3E}">
        <p14:creationId xmlns:p14="http://schemas.microsoft.com/office/powerpoint/2010/main" val="423384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242CF-9902-175C-9B07-58DF1903F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DC2E45-C4DC-3573-9642-2664C9BD4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50" y="-10100"/>
            <a:ext cx="6868100" cy="6868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93EF4-0726-66A3-62D1-1F1DC42AC383}"/>
              </a:ext>
            </a:extLst>
          </p:cNvPr>
          <p:cNvSpPr txBox="1"/>
          <p:nvPr/>
        </p:nvSpPr>
        <p:spPr>
          <a:xfrm>
            <a:off x="4946933" y="6596390"/>
            <a:ext cx="3438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cap="all" dirty="0">
                <a:solidFill>
                  <a:schemeClr val="bg1"/>
                </a:solidFill>
                <a:effectLst/>
                <a:latin typeface="Limerick Serial"/>
              </a:rPr>
              <a:t>NASA, ESA, S. Beckwith (STScI), the HUDF Team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335E3-984A-D4A1-68CB-F493F7035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237"/>
            <a:ext cx="5189550" cy="458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E2DCE-C0BB-4A53-3065-38DBD2174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76" y="371475"/>
            <a:ext cx="327162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A470AB-34F5-1555-B7D6-9D4CEC516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24" y="3839484"/>
            <a:ext cx="2367905" cy="22850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E1B3D3-D420-0D4A-75AB-359E8657D939}"/>
              </a:ext>
            </a:extLst>
          </p:cNvPr>
          <p:cNvSpPr txBox="1"/>
          <p:nvPr/>
        </p:nvSpPr>
        <p:spPr>
          <a:xfrm>
            <a:off x="7591425" y="6426829"/>
            <a:ext cx="3409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Photo Credits: NASA</a:t>
            </a:r>
          </a:p>
        </p:txBody>
      </p:sp>
    </p:spTree>
    <p:extLst>
      <p:ext uri="{BB962C8B-B14F-4D97-AF65-F5344CB8AC3E}">
        <p14:creationId xmlns:p14="http://schemas.microsoft.com/office/powerpoint/2010/main" val="256253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51F23-4426-2E9C-0292-FB3460EDD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33" r="25843" b="11220"/>
          <a:stretch/>
        </p:blipFill>
        <p:spPr>
          <a:xfrm>
            <a:off x="-764838" y="1"/>
            <a:ext cx="99088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02F36-5996-7C42-9719-72C8F95F8099}"/>
              </a:ext>
            </a:extLst>
          </p:cNvPr>
          <p:cNvSpPr txBox="1"/>
          <p:nvPr/>
        </p:nvSpPr>
        <p:spPr>
          <a:xfrm>
            <a:off x="5867400" y="6486525"/>
            <a:ext cx="4448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Mark Garlick  / Science photo library // Getty Images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A76CB-43D8-274F-1A70-0FB836D64B4A}"/>
              </a:ext>
            </a:extLst>
          </p:cNvPr>
          <p:cNvSpPr/>
          <p:nvPr/>
        </p:nvSpPr>
        <p:spPr>
          <a:xfrm>
            <a:off x="-2219325" y="-2371725"/>
            <a:ext cx="7324725" cy="11601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EB7A5-5FB1-BEF7-8D99-8A72495622E9}"/>
              </a:ext>
            </a:extLst>
          </p:cNvPr>
          <p:cNvSpPr txBox="1"/>
          <p:nvPr/>
        </p:nvSpPr>
        <p:spPr>
          <a:xfrm>
            <a:off x="114300" y="1130024"/>
            <a:ext cx="31718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191E24"/>
                </a:solidFill>
                <a:effectLst/>
                <a:latin typeface="Georgia" panose="02040502050405020303" pitchFamily="18" charset="0"/>
              </a:rPr>
              <a:t>“This most beautiful system of the sun, planets, and comets, could only proceed from the counsel and dominion of an intelligent and powerful Being...”</a:t>
            </a:r>
          </a:p>
          <a:p>
            <a:pPr algn="ctr"/>
            <a:endParaRPr lang="en-US" sz="800" b="0" i="0" dirty="0">
              <a:solidFill>
                <a:srgbClr val="191E24"/>
              </a:solidFill>
              <a:effectLst/>
              <a:latin typeface="Georgia" panose="02040502050405020303" pitchFamily="18" charset="0"/>
            </a:endParaRPr>
          </a:p>
          <a:p>
            <a:pPr algn="r"/>
            <a:r>
              <a:rPr lang="en-US" dirty="0">
                <a:solidFill>
                  <a:srgbClr val="191E24"/>
                </a:solidFill>
                <a:latin typeface="Georgia" panose="02040502050405020303" pitchFamily="18" charset="0"/>
              </a:rPr>
              <a:t>-Isaac Newton, </a:t>
            </a:r>
          </a:p>
          <a:p>
            <a:pPr algn="r"/>
            <a:r>
              <a:rPr lang="en-US" i="1" dirty="0">
                <a:solidFill>
                  <a:srgbClr val="191E24"/>
                </a:solidFill>
                <a:latin typeface="Georgia" panose="02040502050405020303" pitchFamily="18" charset="0"/>
              </a:rPr>
              <a:t>Principia Mathematica</a:t>
            </a:r>
            <a:endParaRPr lang="en-US" dirty="0">
              <a:solidFill>
                <a:srgbClr val="191E2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4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02F36-5996-7C42-9719-72C8F95F8099}"/>
              </a:ext>
            </a:extLst>
          </p:cNvPr>
          <p:cNvSpPr txBox="1"/>
          <p:nvPr/>
        </p:nvSpPr>
        <p:spPr>
          <a:xfrm>
            <a:off x="6696075" y="6505575"/>
            <a:ext cx="4448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LEGO and brothers-brick.com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0EC78-6FA7-1A50-9290-A8C50E5A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5920" y="-112280"/>
            <a:ext cx="6112157" cy="3247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67AC4-C8A3-C6E3-3571-2BE0ABB2F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6" y="3030164"/>
            <a:ext cx="5102246" cy="34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9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D4248-1388-7FDF-70F2-07C3BD150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" y="118734"/>
            <a:ext cx="7703753" cy="66205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A5CDBA-9F81-35BA-137A-4C5DA7EB6935}"/>
              </a:ext>
            </a:extLst>
          </p:cNvPr>
          <p:cNvSpPr/>
          <p:nvPr/>
        </p:nvSpPr>
        <p:spPr>
          <a:xfrm>
            <a:off x="720124" y="118734"/>
            <a:ext cx="1375376" cy="290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8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D4248-1388-7FDF-70F2-07C3BD150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47725"/>
            <a:ext cx="9139689" cy="5133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8E753-B63F-53E0-E68E-15C276C8A9F0}"/>
              </a:ext>
            </a:extLst>
          </p:cNvPr>
          <p:cNvSpPr txBox="1"/>
          <p:nvPr/>
        </p:nvSpPr>
        <p:spPr>
          <a:xfrm>
            <a:off x="6400800" y="6429375"/>
            <a:ext cx="4705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dirty="0">
                <a:solidFill>
                  <a:schemeClr val="bg1"/>
                </a:solidFill>
                <a:effectLst/>
                <a:latin typeface="+mj-lt"/>
              </a:rPr>
              <a:t>KTSDESIGN/SCIENCE PHOTO LIBRARY/Getty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05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303598-64E7-01CF-6F52-7BE4AB74E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6" y="638174"/>
            <a:ext cx="8503432" cy="5572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DA179-DB43-8737-6CAD-E1A4A2988757}"/>
              </a:ext>
            </a:extLst>
          </p:cNvPr>
          <p:cNvSpPr txBox="1"/>
          <p:nvPr/>
        </p:nvSpPr>
        <p:spPr>
          <a:xfrm>
            <a:off x="7977187" y="5933300"/>
            <a:ext cx="2333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census.gov</a:t>
            </a:r>
          </a:p>
        </p:txBody>
      </p:sp>
    </p:spTree>
    <p:extLst>
      <p:ext uri="{BB962C8B-B14F-4D97-AF65-F5344CB8AC3E}">
        <p14:creationId xmlns:p14="http://schemas.microsoft.com/office/powerpoint/2010/main" val="4209438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4244</TotalTime>
  <Words>147</Words>
  <Application>Microsoft Office PowerPoint</Application>
  <PresentationFormat>On-screen Show (4:3)</PresentationFormat>
  <Paragraphs>16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Georgia</vt:lpstr>
      <vt:lpstr>Limerick Serial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</cp:revision>
  <dcterms:created xsi:type="dcterms:W3CDTF">2024-01-11T15:32:39Z</dcterms:created>
  <dcterms:modified xsi:type="dcterms:W3CDTF">2024-01-14T14:17:20Z</dcterms:modified>
</cp:coreProperties>
</file>