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sldIdLst>
    <p:sldId id="256" r:id="rId2"/>
    <p:sldId id="259" r:id="rId3"/>
    <p:sldId id="257" r:id="rId4"/>
    <p:sldId id="258"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6"/>
  </p:normalViewPr>
  <p:slideViewPr>
    <p:cSldViewPr snapToGrid="0">
      <p:cViewPr varScale="1">
        <p:scale>
          <a:sx n="102" d="100"/>
          <a:sy n="102" d="100"/>
        </p:scale>
        <p:origin x="18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1/21/24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8278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1/21/24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23989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1/21/24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77068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1/21/24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4208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1/21/24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20935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1/21/24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6442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1/21/24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15333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1/21/24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142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1/21/24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56848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1/21/24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9655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1/21/24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2781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1/21/24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58199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10" r:id="rId6"/>
    <p:sldLayoutId id="2147483705" r:id="rId7"/>
    <p:sldLayoutId id="2147483706" r:id="rId8"/>
    <p:sldLayoutId id="2147483707" r:id="rId9"/>
    <p:sldLayoutId id="2147483709" r:id="rId10"/>
    <p:sldLayoutId id="2147483708"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9" name="Rectangle 104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CF2ED-5254-94AD-216D-780090887E12}"/>
              </a:ext>
            </a:extLst>
          </p:cNvPr>
          <p:cNvSpPr>
            <a:spLocks noGrp="1"/>
          </p:cNvSpPr>
          <p:nvPr>
            <p:ph type="ctrTitle"/>
          </p:nvPr>
        </p:nvSpPr>
        <p:spPr>
          <a:xfrm>
            <a:off x="684471" y="1371600"/>
            <a:ext cx="3687504" cy="2696866"/>
          </a:xfrm>
        </p:spPr>
        <p:txBody>
          <a:bodyPr>
            <a:normAutofit/>
          </a:bodyPr>
          <a:lstStyle/>
          <a:p>
            <a:r>
              <a:rPr lang="en-US" b="1" dirty="0">
                <a:latin typeface="Calibri" panose="020F0502020204030204" pitchFamily="34" charset="0"/>
                <a:cs typeface="Calibri" panose="020F0502020204030204" pitchFamily="34" charset="0"/>
              </a:rPr>
              <a:t>Partakers of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The Divine Nature</a:t>
            </a:r>
          </a:p>
        </p:txBody>
      </p:sp>
      <p:sp>
        <p:nvSpPr>
          <p:cNvPr id="3" name="Subtitle 2">
            <a:extLst>
              <a:ext uri="{FF2B5EF4-FFF2-40B4-BE49-F238E27FC236}">
                <a16:creationId xmlns:a16="http://schemas.microsoft.com/office/drawing/2014/main" id="{8C5F0D8E-8CAC-888F-8E1F-655B552C8B01}"/>
              </a:ext>
            </a:extLst>
          </p:cNvPr>
          <p:cNvSpPr>
            <a:spLocks noGrp="1"/>
          </p:cNvSpPr>
          <p:nvPr>
            <p:ph type="subTitle" idx="1"/>
          </p:nvPr>
        </p:nvSpPr>
        <p:spPr>
          <a:xfrm>
            <a:off x="684471" y="4584879"/>
            <a:ext cx="3687504" cy="1287887"/>
          </a:xfrm>
        </p:spPr>
        <p:txBody>
          <a:bodyPr>
            <a:normAutofit/>
          </a:bodyPr>
          <a:lstStyle/>
          <a:p>
            <a:r>
              <a:rPr lang="en-US" sz="2400" dirty="0">
                <a:latin typeface="Calibri" panose="020F0502020204030204" pitchFamily="34" charset="0"/>
                <a:cs typeface="Calibri" panose="020F0502020204030204" pitchFamily="34" charset="0"/>
              </a:rPr>
              <a:t>2 Peter</a:t>
            </a:r>
          </a:p>
        </p:txBody>
      </p:sp>
      <p:pic>
        <p:nvPicPr>
          <p:cNvPr id="1026" name="Picture 2" descr="Free christ jesus religion illustration">
            <a:extLst>
              <a:ext uri="{FF2B5EF4-FFF2-40B4-BE49-F238E27FC236}">
                <a16:creationId xmlns:a16="http://schemas.microsoft.com/office/drawing/2014/main" id="{2C8C14EF-149E-AEA7-294F-54BFB0F110B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l="29029" r="20907" b="-3"/>
          <a:stretch/>
        </p:blipFill>
        <p:spPr bwMode="auto">
          <a:xfrm>
            <a:off x="4887558" y="980758"/>
            <a:ext cx="3615213" cy="4820283"/>
          </a:xfrm>
          <a:custGeom>
            <a:avLst/>
            <a:gdLst/>
            <a:ahLst/>
            <a:cxnLst/>
            <a:rect l="l" t="t" r="r" b="b"/>
            <a:pathLst>
              <a:path w="5320980" h="5320980">
                <a:moveTo>
                  <a:pt x="2660490" y="0"/>
                </a:moveTo>
                <a:cubicBezTo>
                  <a:pt x="4129838" y="0"/>
                  <a:pt x="5320980" y="1191142"/>
                  <a:pt x="5320980" y="2660490"/>
                </a:cubicBezTo>
                <a:cubicBezTo>
                  <a:pt x="5320980" y="4129838"/>
                  <a:pt x="4129838" y="5320980"/>
                  <a:pt x="2660490" y="5320980"/>
                </a:cubicBezTo>
                <a:cubicBezTo>
                  <a:pt x="1191142" y="5320980"/>
                  <a:pt x="0" y="4129838"/>
                  <a:pt x="0" y="2660490"/>
                </a:cubicBezTo>
                <a:cubicBezTo>
                  <a:pt x="0" y="1191142"/>
                  <a:pt x="1191142" y="0"/>
                  <a:pt x="2660490" y="0"/>
                </a:cubicBezTo>
                <a:close/>
              </a:path>
            </a:pathLst>
          </a:custGeom>
          <a:noFill/>
          <a:extLst>
            <a:ext uri="{909E8E84-426E-40DD-AFC4-6F175D3DCCD1}">
              <a14:hiddenFill xmlns:a14="http://schemas.microsoft.com/office/drawing/2010/main">
                <a:solidFill>
                  <a:srgbClr val="FFFFFF"/>
                </a:solidFill>
              </a14:hiddenFill>
            </a:ext>
          </a:extLst>
        </p:spPr>
      </p:pic>
      <p:cxnSp>
        <p:nvCxnSpPr>
          <p:cNvPr id="1051" name="Straight Connector 1050">
            <a:extLst>
              <a:ext uri="{FF2B5EF4-FFF2-40B4-BE49-F238E27FC236}">
                <a16:creationId xmlns:a16="http://schemas.microsoft.com/office/drawing/2014/main" id="{FAF65AF0-22AD-4C8A-AFCF-FE0FBEA0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2950" y="1031001"/>
            <a:ext cx="73414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D82772E-1A6A-D1BB-266C-455A7936B125}"/>
              </a:ext>
            </a:extLst>
          </p:cNvPr>
          <p:cNvSpPr/>
          <p:nvPr/>
        </p:nvSpPr>
        <p:spPr>
          <a:xfrm>
            <a:off x="684471" y="826718"/>
            <a:ext cx="1131803" cy="4258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86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51270-498C-5213-BE43-31D009E8070A}"/>
              </a:ext>
            </a:extLst>
          </p:cNvPr>
          <p:cNvSpPr>
            <a:spLocks noGrp="1"/>
          </p:cNvSpPr>
          <p:nvPr>
            <p:ph idx="1"/>
          </p:nvPr>
        </p:nvSpPr>
        <p:spPr>
          <a:xfrm>
            <a:off x="914398" y="1127342"/>
            <a:ext cx="7966555" cy="5523979"/>
          </a:xfrm>
        </p:spPr>
        <p:txBody>
          <a:bodyPr>
            <a:normAutofit/>
          </a:bodyPr>
          <a:lstStyle/>
          <a:p>
            <a:pPr algn="just" rtl="0">
              <a:lnSpc>
                <a:spcPct val="100000"/>
              </a:lnSpc>
              <a:spcAft>
                <a:spcPts val="792"/>
              </a:spcAft>
              <a:buFont typeface="Arial" panose="020B0604020202020204" pitchFamily="34" charset="0"/>
              <a:buChar char="•"/>
            </a:pPr>
            <a:r>
              <a:rPr lang="en-US" dirty="0">
                <a:effectLst/>
                <a:latin typeface="Calibri" panose="020F0502020204030204" pitchFamily="34" charset="0"/>
                <a:cs typeface="Calibri" panose="020F0502020204030204" pitchFamily="34" charset="0"/>
              </a:rPr>
              <a:t>“until we all attain to the unity of the faith, and of the knowledge of the Son of God, to a mature man, to the measure of the stature which belongs to the fullness of Christ.” (Ephesians 4:13)</a:t>
            </a:r>
          </a:p>
          <a:p>
            <a:pPr algn="just" rtl="0">
              <a:lnSpc>
                <a:spcPct val="100000"/>
              </a:lnSpc>
              <a:spcAft>
                <a:spcPts val="792"/>
              </a:spcAft>
              <a:buFont typeface="Arial" panose="020B0604020202020204" pitchFamily="34" charset="0"/>
              <a:buChar char="•"/>
            </a:pPr>
            <a:r>
              <a:rPr lang="en-US" dirty="0">
                <a:effectLst/>
                <a:latin typeface="Calibri" panose="020F0502020204030204" pitchFamily="34" charset="0"/>
                <a:cs typeface="Calibri" panose="020F0502020204030204" pitchFamily="34" charset="0"/>
              </a:rPr>
              <a:t>“For those whom He foreknew, He also predestined to become conformed to the image of His Son, so that He would be the firstborn among many brothers and sisters;” (Romans 8:29)</a:t>
            </a:r>
          </a:p>
          <a:p>
            <a:pPr algn="just" rtl="0">
              <a:lnSpc>
                <a:spcPct val="100000"/>
              </a:lnSpc>
              <a:spcAft>
                <a:spcPts val="792"/>
              </a:spcAft>
              <a:buFont typeface="Arial" panose="020B0604020202020204" pitchFamily="34" charset="0"/>
              <a:buChar char="•"/>
            </a:pPr>
            <a:r>
              <a:rPr lang="en-US" dirty="0">
                <a:effectLst/>
                <a:latin typeface="Calibri" panose="020F0502020204030204" pitchFamily="34" charset="0"/>
                <a:cs typeface="Calibri" panose="020F0502020204030204" pitchFamily="34" charset="0"/>
              </a:rPr>
              <a:t>“I have been crucified with Christ; and it is no longer I who live, but Christ lives in me; and the life which I now live in the flesh I live by faith in the Son of God, who loved me and gave Himself up for me.” (Galatians 2:20)</a:t>
            </a:r>
          </a:p>
          <a:p>
            <a:pPr algn="just" rtl="0">
              <a:lnSpc>
                <a:spcPct val="100000"/>
              </a:lnSpc>
              <a:spcAft>
                <a:spcPts val="792"/>
              </a:spcAft>
              <a:buFont typeface="Arial" panose="020B0604020202020204" pitchFamily="34" charset="0"/>
              <a:buChar char="•"/>
            </a:pPr>
            <a:r>
              <a:rPr lang="en-US" dirty="0">
                <a:effectLst/>
                <a:latin typeface="Calibri" panose="020F0502020204030204" pitchFamily="34" charset="0"/>
                <a:cs typeface="Calibri" panose="020F0502020204030204" pitchFamily="34" charset="0"/>
              </a:rPr>
              <a:t>“My children, with whom I am again in labor until Christ is formed in you—” (Galatians 4:19)</a:t>
            </a:r>
          </a:p>
          <a:p>
            <a:pPr algn="just" rtl="0">
              <a:lnSpc>
                <a:spcPct val="100000"/>
              </a:lnSpc>
              <a:spcAft>
                <a:spcPts val="792"/>
              </a:spcAft>
              <a:buFont typeface="Arial" panose="020B0604020202020204" pitchFamily="34" charset="0"/>
              <a:buChar char="•"/>
            </a:pPr>
            <a:r>
              <a:rPr lang="en-US" dirty="0">
                <a:effectLst/>
                <a:latin typeface="Calibri" panose="020F0502020204030204" pitchFamily="34" charset="0"/>
                <a:cs typeface="Calibri" panose="020F0502020204030204" pitchFamily="34" charset="0"/>
              </a:rPr>
              <a:t>“Be imitators of me, just as I also am of Christ.” (1 Corinthians 11:1)</a:t>
            </a:r>
          </a:p>
        </p:txBody>
      </p:sp>
      <p:sp>
        <p:nvSpPr>
          <p:cNvPr id="4" name="TextBox 3">
            <a:extLst>
              <a:ext uri="{FF2B5EF4-FFF2-40B4-BE49-F238E27FC236}">
                <a16:creationId xmlns:a16="http://schemas.microsoft.com/office/drawing/2014/main" id="{6FF45CC3-66D1-88E3-FC4F-F5434880B62B}"/>
              </a:ext>
            </a:extLst>
          </p:cNvPr>
          <p:cNvSpPr txBox="1"/>
          <p:nvPr/>
        </p:nvSpPr>
        <p:spPr>
          <a:xfrm>
            <a:off x="914398" y="325677"/>
            <a:ext cx="7966555" cy="646331"/>
          </a:xfrm>
          <a:prstGeom prst="rect">
            <a:avLst/>
          </a:prstGeom>
          <a:noFill/>
        </p:spPr>
        <p:txBody>
          <a:bodyPr wrap="square" rtlCol="0">
            <a:spAutoFit/>
          </a:bodyPr>
          <a:lstStyle/>
          <a:p>
            <a:r>
              <a:rPr lang="en-US" sz="3600" b="1" i="1" dirty="0">
                <a:solidFill>
                  <a:srgbClr val="C00000"/>
                </a:solidFill>
                <a:latin typeface="Calibri" panose="020F0502020204030204" pitchFamily="34" charset="0"/>
                <a:cs typeface="Calibri" panose="020F0502020204030204" pitchFamily="34" charset="0"/>
              </a:rPr>
              <a:t>Conformed To His Image</a:t>
            </a:r>
          </a:p>
        </p:txBody>
      </p:sp>
    </p:spTree>
    <p:extLst>
      <p:ext uri="{BB962C8B-B14F-4D97-AF65-F5344CB8AC3E}">
        <p14:creationId xmlns:p14="http://schemas.microsoft.com/office/powerpoint/2010/main" val="115055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115C-93CE-4BAD-F239-8AE615872D8F}"/>
              </a:ext>
            </a:extLst>
          </p:cNvPr>
          <p:cNvSpPr>
            <a:spLocks noGrp="1"/>
          </p:cNvSpPr>
          <p:nvPr>
            <p:ph type="title"/>
          </p:nvPr>
        </p:nvSpPr>
        <p:spPr>
          <a:xfrm>
            <a:off x="914398" y="260645"/>
            <a:ext cx="8016659" cy="1187570"/>
          </a:xfrm>
        </p:spPr>
        <p:txBody>
          <a:bodyPr/>
          <a:lstStyle/>
          <a:p>
            <a:r>
              <a:rPr lang="en-US" dirty="0">
                <a:solidFill>
                  <a:srgbClr val="C00000"/>
                </a:solidFill>
                <a:latin typeface="Calibri" panose="020F0502020204030204" pitchFamily="34" charset="0"/>
                <a:cs typeface="Calibri" panose="020F0502020204030204" pitchFamily="34" charset="0"/>
              </a:rPr>
              <a:t>Introduction to 2 Peter</a:t>
            </a:r>
          </a:p>
        </p:txBody>
      </p:sp>
      <p:sp>
        <p:nvSpPr>
          <p:cNvPr id="3" name="Content Placeholder 2">
            <a:extLst>
              <a:ext uri="{FF2B5EF4-FFF2-40B4-BE49-F238E27FC236}">
                <a16:creationId xmlns:a16="http://schemas.microsoft.com/office/drawing/2014/main" id="{3F495EBC-1CC8-56A4-82EF-06E9A8555CE3}"/>
              </a:ext>
            </a:extLst>
          </p:cNvPr>
          <p:cNvSpPr>
            <a:spLocks noGrp="1"/>
          </p:cNvSpPr>
          <p:nvPr>
            <p:ph idx="1"/>
          </p:nvPr>
        </p:nvSpPr>
        <p:spPr>
          <a:xfrm>
            <a:off x="914399" y="1448215"/>
            <a:ext cx="8016659" cy="5290787"/>
          </a:xfrm>
        </p:spPr>
        <p:txBody>
          <a:bodyPr>
            <a:normAutofit/>
          </a:bodyPr>
          <a:lstStyle/>
          <a:p>
            <a:pPr marL="0" indent="0">
              <a:buNone/>
            </a:pPr>
            <a:r>
              <a:rPr lang="en-US" sz="2400" u="sng" dirty="0">
                <a:latin typeface="Calibri" panose="020F0502020204030204" pitchFamily="34" charset="0"/>
                <a:cs typeface="Calibri" panose="020F0502020204030204" pitchFamily="34" charset="0"/>
              </a:rPr>
              <a:t>Authorship:</a:t>
            </a:r>
            <a:r>
              <a:rPr lang="en-US" sz="2400" dirty="0">
                <a:latin typeface="Calibri" panose="020F0502020204030204" pitchFamily="34" charset="0"/>
                <a:cs typeface="Calibri" panose="020F0502020204030204" pitchFamily="34" charset="0"/>
              </a:rPr>
              <a:t> </a:t>
            </a:r>
            <a:r>
              <a:rPr lang="en-US" sz="2400" dirty="0">
                <a:effectLst/>
                <a:latin typeface="Calibri" panose="020F0502020204030204" pitchFamily="34" charset="0"/>
                <a:cs typeface="Calibri" panose="020F0502020204030204" pitchFamily="34" charset="0"/>
              </a:rPr>
              <a:t>Simon Peter, a bond-servant and apostle of Jesus Christ, To those who have received a faith of the same kind as ours, by the righteousness of our God and Savior, Jesus Christ:” (2 Peter 1:1)</a:t>
            </a:r>
          </a:p>
          <a:p>
            <a:pPr marL="0" indent="0">
              <a:buNone/>
            </a:pPr>
            <a:r>
              <a:rPr lang="en-US" sz="2400" u="sng" dirty="0">
                <a:latin typeface="Calibri" panose="020F0502020204030204" pitchFamily="34" charset="0"/>
                <a:cs typeface="Calibri" panose="020F0502020204030204" pitchFamily="34" charset="0"/>
              </a:rPr>
              <a:t>Audience:</a:t>
            </a:r>
            <a:r>
              <a:rPr lang="en-US" sz="2400" dirty="0">
                <a:latin typeface="Calibri" panose="020F0502020204030204" pitchFamily="34" charset="0"/>
                <a:cs typeface="Calibri" panose="020F0502020204030204" pitchFamily="34" charset="0"/>
              </a:rPr>
              <a:t> </a:t>
            </a:r>
            <a:r>
              <a:rPr lang="en-US" sz="2400" dirty="0">
                <a:effectLst/>
                <a:latin typeface="Calibri" panose="020F0502020204030204" pitchFamily="34" charset="0"/>
                <a:cs typeface="Calibri" panose="020F0502020204030204" pitchFamily="34" charset="0"/>
              </a:rPr>
              <a:t>“This is now, beloved, the second letter I am writing to you in which I am stirring up your sincere mind by way of reminder,” (2 Peter 3:1; cf. </a:t>
            </a:r>
            <a:r>
              <a:rPr lang="en-US" sz="2400" dirty="0">
                <a:latin typeface="Calibri" panose="020F0502020204030204" pitchFamily="34" charset="0"/>
                <a:cs typeface="Calibri" panose="020F0502020204030204" pitchFamily="34" charset="0"/>
              </a:rPr>
              <a:t>1 Peter 1:1</a:t>
            </a:r>
            <a:r>
              <a:rPr lang="en-US" sz="2400" dirty="0">
                <a:effectLst/>
                <a:latin typeface="Calibri" panose="020F0502020204030204" pitchFamily="34" charset="0"/>
                <a:cs typeface="Calibri" panose="020F0502020204030204" pitchFamily="34" charset="0"/>
              </a:rPr>
              <a:t>)</a:t>
            </a:r>
          </a:p>
          <a:p>
            <a:pPr marL="0" indent="0">
              <a:buNone/>
            </a:pPr>
            <a:r>
              <a:rPr lang="en-US" sz="2400" u="sng" dirty="0">
                <a:latin typeface="Calibri" panose="020F0502020204030204" pitchFamily="34" charset="0"/>
                <a:cs typeface="Calibri" panose="020F0502020204030204" pitchFamily="34" charset="0"/>
              </a:rPr>
              <a:t>Date:</a:t>
            </a:r>
            <a:r>
              <a:rPr lang="en-US" sz="2400" dirty="0">
                <a:latin typeface="Calibri" panose="020F0502020204030204" pitchFamily="34" charset="0"/>
                <a:cs typeface="Calibri" panose="020F0502020204030204" pitchFamily="34" charset="0"/>
              </a:rPr>
              <a:t> </a:t>
            </a:r>
            <a:r>
              <a:rPr lang="en-US" sz="2400" dirty="0">
                <a:effectLst/>
                <a:latin typeface="Calibri" panose="020F0502020204030204" pitchFamily="34" charset="0"/>
                <a:cs typeface="Calibri" panose="020F0502020204030204" pitchFamily="34" charset="0"/>
              </a:rPr>
              <a:t>“I consider it right, as long as I am in this earthly dwelling, to stir you up by way of reminder, knowing that the laying aside of my earthly dwelling is imminent, as also our Lord Jesus Christ has made clear to me.” (2 Peter 1:13-14)</a:t>
            </a:r>
          </a:p>
          <a:p>
            <a:pPr marL="0" indent="0">
              <a:buNone/>
            </a:pPr>
            <a:endParaRPr lang="en-US" sz="2400" dirty="0">
              <a:effectLst/>
              <a:latin typeface="Calibri" panose="020F0502020204030204" pitchFamily="34" charset="0"/>
              <a:cs typeface="Calibri" panose="020F0502020204030204" pitchFamily="34" charset="0"/>
            </a:endParaRPr>
          </a:p>
          <a:p>
            <a:pPr marL="0" indent="0">
              <a:buNone/>
            </a:pPr>
            <a:endParaRPr lang="en-US" sz="2400" dirty="0">
              <a:effectLst/>
              <a:latin typeface="Calibri" panose="020F0502020204030204" pitchFamily="34" charset="0"/>
              <a:cs typeface="Calibri" panose="020F0502020204030204" pitchFamily="34" charset="0"/>
            </a:endParaRPr>
          </a:p>
          <a:p>
            <a:pPr marL="0" indent="0">
              <a:buNone/>
            </a:pPr>
            <a:endParaRPr lang="en-US" sz="24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746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BDC8-EBFB-54E1-08D2-D455DC700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B08C8-F8AB-329D-DCB1-1B05262455C7}"/>
              </a:ext>
            </a:extLst>
          </p:cNvPr>
          <p:cNvSpPr>
            <a:spLocks noGrp="1"/>
          </p:cNvSpPr>
          <p:nvPr>
            <p:ph type="title"/>
          </p:nvPr>
        </p:nvSpPr>
        <p:spPr>
          <a:xfrm>
            <a:off x="914398" y="260645"/>
            <a:ext cx="8016659" cy="1187570"/>
          </a:xfrm>
        </p:spPr>
        <p:txBody>
          <a:bodyPr/>
          <a:lstStyle/>
          <a:p>
            <a:r>
              <a:rPr lang="en-US" dirty="0">
                <a:solidFill>
                  <a:srgbClr val="C00000"/>
                </a:solidFill>
                <a:latin typeface="Calibri" panose="020F0502020204030204" pitchFamily="34" charset="0"/>
                <a:cs typeface="Calibri" panose="020F0502020204030204" pitchFamily="34" charset="0"/>
              </a:rPr>
              <a:t>Introduction to 2 Peter</a:t>
            </a:r>
          </a:p>
        </p:txBody>
      </p:sp>
      <p:sp>
        <p:nvSpPr>
          <p:cNvPr id="3" name="Content Placeholder 2">
            <a:extLst>
              <a:ext uri="{FF2B5EF4-FFF2-40B4-BE49-F238E27FC236}">
                <a16:creationId xmlns:a16="http://schemas.microsoft.com/office/drawing/2014/main" id="{F88F400E-06C4-AD10-C067-20A07ED2C4C2}"/>
              </a:ext>
            </a:extLst>
          </p:cNvPr>
          <p:cNvSpPr>
            <a:spLocks noGrp="1"/>
          </p:cNvSpPr>
          <p:nvPr>
            <p:ph idx="1"/>
          </p:nvPr>
        </p:nvSpPr>
        <p:spPr>
          <a:xfrm>
            <a:off x="914399" y="1448215"/>
            <a:ext cx="8016659" cy="5290787"/>
          </a:xfrm>
        </p:spPr>
        <p:txBody>
          <a:bodyPr>
            <a:normAutofit/>
          </a:bodyPr>
          <a:lstStyle/>
          <a:p>
            <a:pPr marL="0" indent="0">
              <a:buNone/>
            </a:pPr>
            <a:r>
              <a:rPr lang="en-US" sz="2400" u="sng" dirty="0">
                <a:effectLst/>
                <a:latin typeface="Calibri" panose="020F0502020204030204" pitchFamily="34" charset="0"/>
                <a:cs typeface="Calibri" panose="020F0502020204030204" pitchFamily="34" charset="0"/>
              </a:rPr>
              <a:t>Theme: </a:t>
            </a:r>
            <a:r>
              <a:rPr lang="en-US" sz="2400" dirty="0">
                <a:effectLst/>
                <a:latin typeface="Calibri" panose="020F0502020204030204" pitchFamily="34" charset="0"/>
                <a:cs typeface="Calibri" panose="020F0502020204030204" pitchFamily="34" charset="0"/>
              </a:rPr>
              <a:t>“For by these He has granted to us His precious and magnificent promises, so that by them you may become partakers of the divine nature, having escaped the corruption that is in the world by lust.” (2 Peter 1:4) </a:t>
            </a:r>
          </a:p>
          <a:p>
            <a:r>
              <a:rPr lang="en-US" dirty="0">
                <a:effectLst/>
                <a:latin typeface="Calibri" panose="020F0502020204030204" pitchFamily="34" charset="0"/>
                <a:cs typeface="Calibri" panose="020F0502020204030204" pitchFamily="34" charset="0"/>
              </a:rPr>
              <a:t>“Since all these things are to be destroyed in this way, what sort of people ought you to be in </a:t>
            </a:r>
            <a:r>
              <a:rPr lang="en-US" u="sng" dirty="0">
                <a:effectLst/>
                <a:latin typeface="Calibri" panose="020F0502020204030204" pitchFamily="34" charset="0"/>
                <a:cs typeface="Calibri" panose="020F0502020204030204" pitchFamily="34" charset="0"/>
              </a:rPr>
              <a:t>holy conduct and godliness</a:t>
            </a:r>
            <a:r>
              <a:rPr lang="en-US" dirty="0">
                <a:effectLst/>
                <a:latin typeface="Calibri" panose="020F0502020204030204" pitchFamily="34" charset="0"/>
                <a:cs typeface="Calibri" panose="020F0502020204030204" pitchFamily="34" charset="0"/>
              </a:rPr>
              <a:t>,” (2 Peter 3:11)</a:t>
            </a:r>
          </a:p>
          <a:p>
            <a:r>
              <a:rPr lang="en-US" dirty="0">
                <a:effectLst/>
                <a:latin typeface="Calibri" panose="020F0502020204030204" pitchFamily="34" charset="0"/>
                <a:cs typeface="Calibri" panose="020F0502020204030204" pitchFamily="34" charset="0"/>
              </a:rPr>
              <a:t>“Therefore, beloved, since you look for these things, be diligent to be found by Him in peace, spotless and blameless…” (2 Peter 3:14)</a:t>
            </a:r>
          </a:p>
          <a:p>
            <a:r>
              <a:rPr lang="en-US" dirty="0">
                <a:effectLst/>
                <a:latin typeface="Calibri" panose="020F0502020204030204" pitchFamily="34" charset="0"/>
                <a:cs typeface="Calibri" panose="020F0502020204030204" pitchFamily="34" charset="0"/>
              </a:rPr>
              <a:t>“...but grow in the grace and knowledge of our Lord and Savior Jesus Christ. To Him be the glory, both now and to the day of eternity. Amen.” (2 Peter 3:18)</a:t>
            </a:r>
            <a:endParaRPr lang="en-US" sz="2400" dirty="0">
              <a:effectLst/>
              <a:latin typeface="Calibri" panose="020F0502020204030204" pitchFamily="34" charset="0"/>
              <a:cs typeface="Calibri" panose="020F0502020204030204" pitchFamily="34" charset="0"/>
            </a:endParaRPr>
          </a:p>
          <a:p>
            <a:pPr marL="0" indent="0">
              <a:buNone/>
            </a:pPr>
            <a:endParaRPr lang="en-US" sz="24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893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6A2B5-062B-DF7C-3F7D-4A00D622A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6C797C-52A7-A7FB-ADF9-E234450FA849}"/>
              </a:ext>
            </a:extLst>
          </p:cNvPr>
          <p:cNvSpPr>
            <a:spLocks noGrp="1"/>
          </p:cNvSpPr>
          <p:nvPr>
            <p:ph type="title"/>
          </p:nvPr>
        </p:nvSpPr>
        <p:spPr>
          <a:xfrm>
            <a:off x="914398" y="260645"/>
            <a:ext cx="8016659" cy="1187570"/>
          </a:xfrm>
        </p:spPr>
        <p:txBody>
          <a:bodyPr/>
          <a:lstStyle/>
          <a:p>
            <a:r>
              <a:rPr lang="en-US" dirty="0">
                <a:solidFill>
                  <a:srgbClr val="C00000"/>
                </a:solidFill>
                <a:latin typeface="Calibri" panose="020F0502020204030204" pitchFamily="34" charset="0"/>
                <a:cs typeface="Calibri" panose="020F0502020204030204" pitchFamily="34" charset="0"/>
              </a:rPr>
              <a:t>2 Peter 1:1-2</a:t>
            </a:r>
          </a:p>
        </p:txBody>
      </p:sp>
      <p:sp>
        <p:nvSpPr>
          <p:cNvPr id="3" name="Content Placeholder 2">
            <a:extLst>
              <a:ext uri="{FF2B5EF4-FFF2-40B4-BE49-F238E27FC236}">
                <a16:creationId xmlns:a16="http://schemas.microsoft.com/office/drawing/2014/main" id="{310211EB-ADE7-B756-8B95-7182C7006F36}"/>
              </a:ext>
            </a:extLst>
          </p:cNvPr>
          <p:cNvSpPr>
            <a:spLocks noGrp="1"/>
          </p:cNvSpPr>
          <p:nvPr>
            <p:ph idx="1"/>
          </p:nvPr>
        </p:nvSpPr>
        <p:spPr>
          <a:xfrm>
            <a:off x="914399" y="1448215"/>
            <a:ext cx="8016659" cy="5290787"/>
          </a:xfrm>
        </p:spPr>
        <p:txBody>
          <a:bodyPr>
            <a:normAutofit/>
          </a:bodyPr>
          <a:lstStyle/>
          <a:p>
            <a:pPr marL="0" indent="0">
              <a:buNone/>
            </a:pPr>
            <a:r>
              <a:rPr lang="en-US" sz="2400" dirty="0">
                <a:effectLst/>
                <a:latin typeface="Calibri" panose="020F0502020204030204" pitchFamily="34" charset="0"/>
                <a:cs typeface="Calibri" panose="020F0502020204030204" pitchFamily="34" charset="0"/>
              </a:rPr>
              <a:t>“Simon Peter, a bond-servant and apostle of Jesus Christ, To those who have received a faith of the same kind as ours, by the righteousness of our God and Savior, Jesus Christ: Grace and peace be multiplied to you in the knowledge of God and of Jesus our Lord,”</a:t>
            </a:r>
          </a:p>
          <a:p>
            <a:pPr marL="0" indent="0">
              <a:buNone/>
            </a:pPr>
            <a:endParaRPr lang="en-US" sz="24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843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A7F3E-A66C-BCD8-DE98-739C5400B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2E797-EE4D-A32E-1956-9E74337D3B1E}"/>
              </a:ext>
            </a:extLst>
          </p:cNvPr>
          <p:cNvSpPr>
            <a:spLocks noGrp="1"/>
          </p:cNvSpPr>
          <p:nvPr>
            <p:ph type="title"/>
          </p:nvPr>
        </p:nvSpPr>
        <p:spPr>
          <a:xfrm>
            <a:off x="914398" y="260645"/>
            <a:ext cx="8016659" cy="1187570"/>
          </a:xfrm>
        </p:spPr>
        <p:txBody>
          <a:bodyPr/>
          <a:lstStyle/>
          <a:p>
            <a:r>
              <a:rPr lang="en-US" dirty="0">
                <a:solidFill>
                  <a:srgbClr val="C00000"/>
                </a:solidFill>
                <a:latin typeface="Calibri" panose="020F0502020204030204" pitchFamily="34" charset="0"/>
                <a:cs typeface="Calibri" panose="020F0502020204030204" pitchFamily="34" charset="0"/>
              </a:rPr>
              <a:t>2 Peter 1:3-4</a:t>
            </a:r>
          </a:p>
        </p:txBody>
      </p:sp>
      <p:sp>
        <p:nvSpPr>
          <p:cNvPr id="3" name="Content Placeholder 2">
            <a:extLst>
              <a:ext uri="{FF2B5EF4-FFF2-40B4-BE49-F238E27FC236}">
                <a16:creationId xmlns:a16="http://schemas.microsoft.com/office/drawing/2014/main" id="{E84CF2D1-1F13-467B-5C42-EF025F0B0D11}"/>
              </a:ext>
            </a:extLst>
          </p:cNvPr>
          <p:cNvSpPr>
            <a:spLocks noGrp="1"/>
          </p:cNvSpPr>
          <p:nvPr>
            <p:ph idx="1"/>
          </p:nvPr>
        </p:nvSpPr>
        <p:spPr>
          <a:xfrm>
            <a:off x="914399" y="1448215"/>
            <a:ext cx="8016659" cy="5290787"/>
          </a:xfrm>
        </p:spPr>
        <p:txBody>
          <a:bodyPr>
            <a:normAutofit/>
          </a:bodyPr>
          <a:lstStyle/>
          <a:p>
            <a:pPr marL="0" indent="0">
              <a:buNone/>
            </a:pPr>
            <a:r>
              <a:rPr lang="en-US" sz="2400" dirty="0">
                <a:effectLst/>
                <a:latin typeface="Calibri" panose="020F0502020204030204" pitchFamily="34" charset="0"/>
                <a:cs typeface="Calibri" panose="020F0502020204030204" pitchFamily="34" charset="0"/>
              </a:rPr>
              <a:t>“for His divine power has granted to us everything pertaining to life and godliness, through the true knowledge of Him who called us by His own glory and excellence. Through these He has granted to us His precious and magnificent promises, so that by them you may become partakers of the divine nature, having escaped the corruption that is in the world on account of lust.” (2 Peter 1:3-4)</a:t>
            </a:r>
          </a:p>
          <a:p>
            <a:pPr marL="0" indent="0">
              <a:buNone/>
            </a:pPr>
            <a:endParaRPr lang="en-US" sz="24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6386108"/>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emplate>Office 2013 - 2022 Theme</Template>
  <TotalTime>465</TotalTime>
  <Words>629</Words>
  <Application>Microsoft Macintosh PowerPoint</Application>
  <PresentationFormat>On-screen Show (4:3)</PresentationFormat>
  <Paragraphs>22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Grandview Display</vt:lpstr>
      <vt:lpstr>DashVTI</vt:lpstr>
      <vt:lpstr>Partakers of  The Divine Nature</vt:lpstr>
      <vt:lpstr>PowerPoint Presentation</vt:lpstr>
      <vt:lpstr>Introduction to 2 Peter</vt:lpstr>
      <vt:lpstr>Introduction to 2 Peter</vt:lpstr>
      <vt:lpstr>2 Peter 1:1-2</vt:lpstr>
      <vt:lpstr>2 Peter 1:3-4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Partakers of  The Divine Nature</dc:title>
  <dc:creator>Sid Latham</dc:creator>
  <cp:lastModifiedBy>Sid Latham</cp:lastModifiedBy>
  <cp:revision>2</cp:revision>
  <dcterms:created xsi:type="dcterms:W3CDTF">2024-01-21T04:07:36Z</dcterms:created>
  <dcterms:modified xsi:type="dcterms:W3CDTF">2024-01-21T12:49:43Z</dcterms:modified>
</cp:coreProperties>
</file>