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20" r:id="rId3"/>
    <p:sldId id="321" r:id="rId4"/>
    <p:sldId id="323" r:id="rId5"/>
    <p:sldId id="324" r:id="rId6"/>
    <p:sldId id="259" r:id="rId7"/>
    <p:sldId id="322" r:id="rId8"/>
    <p:sldId id="256" r:id="rId9"/>
    <p:sldId id="257" r:id="rId10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471"/>
    <a:srgbClr val="6C746B"/>
    <a:srgbClr val="697A7B"/>
    <a:srgbClr val="5B7071"/>
    <a:srgbClr val="4DECB5"/>
    <a:srgbClr val="707C6C"/>
    <a:srgbClr val="5E7A70"/>
    <a:srgbClr val="666B76"/>
    <a:srgbClr val="F6F9DB"/>
    <a:srgbClr val="4B4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77412" autoAdjust="0"/>
  </p:normalViewPr>
  <p:slideViewPr>
    <p:cSldViewPr snapToGrid="0" snapToObjects="1">
      <p:cViewPr varScale="1">
        <p:scale>
          <a:sx n="81" d="100"/>
          <a:sy n="81" d="100"/>
        </p:scale>
        <p:origin x="261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3864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6C54387-D836-41BD-803E-ACDB36BA15F1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3721327-FD12-456D-9F20-2FB84326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B5F0E147-02CC-4D14-9EF6-4995F03CFA1A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3EE79458-776B-4EDD-BFF4-406EC7F3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2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3389-A56F-78D8-96ED-DB950D6A7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6B131-8735-30DC-E498-F2E5822F5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B126-AADE-C97F-43D1-C9915AE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6FEE-A983-454E-9ED5-265C996F72DC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6B25-D0B9-8FAC-6927-8A9419F9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10BF-577E-4226-052C-455DBC36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7568-DC39-4293-B2F3-9079B315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053" y="4224669"/>
            <a:ext cx="3440510" cy="19467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053" y="4224669"/>
            <a:ext cx="3440510" cy="19467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35805" y="2424222"/>
            <a:ext cx="6503936" cy="15310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7637" y="5762847"/>
            <a:ext cx="5649433" cy="32606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5288337"/>
            <a:ext cx="8217685" cy="1059647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6" y="514971"/>
            <a:ext cx="8211023" cy="44762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A233-DC36-127E-BC1C-D8CD9E9F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BD59-5451-542C-F49A-CFF32A0B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0BE9-1A5D-363F-A5F9-3A7BA860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6FEE-A983-454E-9ED5-265C996F72DC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B732-866C-F6AF-9701-3EA2CA75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2DC1-DD57-2DAC-3889-799506CA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7568-DC39-4293-B2F3-9079B315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6F9DB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15" y="1318707"/>
            <a:ext cx="8094784" cy="15310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Segoe Print" panose="02000600000000000000" pitchFamily="2" charset="0"/>
              </a:rPr>
              <a:t>1-7-24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Elder address 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A881A-8FDF-45DB-B260-D4338DC9B4D1}"/>
              </a:ext>
            </a:extLst>
          </p:cNvPr>
          <p:cNvSpPr txBox="1">
            <a:spLocks/>
          </p:cNvSpPr>
          <p:nvPr/>
        </p:nvSpPr>
        <p:spPr>
          <a:xfrm>
            <a:off x="1357814" y="3446446"/>
            <a:ext cx="8094784" cy="178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Elder initiative (Troy)</a:t>
            </a:r>
          </a:p>
          <a:p>
            <a:pPr algn="l"/>
            <a:r>
              <a:rPr lang="en-US" sz="12800" dirty="0">
                <a:latin typeface="Segoe Print" panose="02000600000000000000" pitchFamily="2" charset="0"/>
              </a:rPr>
              <a:t>* Where are we going (Sid)</a:t>
            </a:r>
          </a:p>
          <a:p>
            <a:pPr algn="l"/>
            <a:r>
              <a:rPr lang="en-US" sz="12800" dirty="0">
                <a:latin typeface="Segoe Print" panose="02000600000000000000" pitchFamily="2" charset="0"/>
              </a:rPr>
              <a:t>* New Year Resolutions (Brent)</a:t>
            </a:r>
          </a:p>
          <a:p>
            <a:pPr algn="l"/>
            <a:r>
              <a:rPr lang="en-US" sz="12800" dirty="0">
                <a:latin typeface="Segoe Print" panose="02000600000000000000" pitchFamily="2" charset="0"/>
              </a:rPr>
              <a:t> </a:t>
            </a:r>
            <a:endParaRPr lang="en-US" sz="128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l"/>
            <a:br>
              <a:rPr lang="en-US" sz="12800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endParaRPr lang="en-US" sz="1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hepherd Carrying Sheep Images – Browse 475 Stock Photos ..."/>
          <p:cNvSpPr>
            <a:spLocks noGrp="1" noChangeAspect="1" noChangeArrowheads="1"/>
          </p:cNvSpPr>
          <p:nvPr>
            <p:ph type="body" sz="quarter" idx="13"/>
          </p:nvPr>
        </p:nvSpPr>
        <p:spPr bwMode="auto">
          <a:xfrm>
            <a:off x="-885589" y="2716657"/>
            <a:ext cx="14455177" cy="107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Shepherd Carrying Sheep Images – Browse 475 Stock Photos ..."/>
          <p:cNvSpPr>
            <a:spLocks noChangeAspect="1" noChangeArrowheads="1"/>
          </p:cNvSpPr>
          <p:nvPr/>
        </p:nvSpPr>
        <p:spPr bwMode="auto">
          <a:xfrm>
            <a:off x="1058686" y="17069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Shepherd Carrying Sheep Images – Browse 475 Stock Pho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3023" y="1"/>
            <a:ext cx="264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3200" b="1" dirty="0" err="1"/>
              <a:t>Psa</a:t>
            </a:r>
            <a:r>
              <a:rPr lang="en-US" sz="3200" b="1" dirty="0"/>
              <a:t> 23:1-2</a:t>
            </a:r>
          </a:p>
          <a:p>
            <a:endParaRPr lang="en-US" sz="3200" b="1" dirty="0"/>
          </a:p>
          <a:p>
            <a:r>
              <a:rPr lang="en-US" sz="3200" b="1" dirty="0" err="1"/>
              <a:t>Jer</a:t>
            </a:r>
            <a:r>
              <a:rPr lang="en-US" sz="3200" b="1" dirty="0"/>
              <a:t> 23:1-4</a:t>
            </a:r>
          </a:p>
          <a:p>
            <a:endParaRPr lang="en-US" sz="3200" b="1" dirty="0"/>
          </a:p>
          <a:p>
            <a:r>
              <a:rPr lang="en-US" sz="3200" b="1" dirty="0" err="1"/>
              <a:t>Jn</a:t>
            </a:r>
            <a:r>
              <a:rPr lang="en-US" sz="3200" b="1" dirty="0"/>
              <a:t> 10:14-15</a:t>
            </a:r>
          </a:p>
          <a:p>
            <a:endParaRPr lang="en-US" sz="3200" b="1" dirty="0"/>
          </a:p>
          <a:p>
            <a:r>
              <a:rPr lang="en-US" sz="3200" b="1" dirty="0"/>
              <a:t>1 Pet 5:1-3</a:t>
            </a:r>
          </a:p>
        </p:txBody>
      </p:sp>
    </p:spTree>
    <p:extLst>
      <p:ext uri="{BB962C8B-B14F-4D97-AF65-F5344CB8AC3E}">
        <p14:creationId xmlns:p14="http://schemas.microsoft.com/office/powerpoint/2010/main" val="28351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Road Forest photo and picture">
            <a:extLst>
              <a:ext uri="{FF2B5EF4-FFF2-40B4-BE49-F238E27FC236}">
                <a16:creationId xmlns:a16="http://schemas.microsoft.com/office/drawing/2014/main" id="{B9F87596-E4F5-68E1-1FDA-1B8396DA3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1104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BCC8178-0E37-2990-7D3E-20E8D62451E4}"/>
              </a:ext>
            </a:extLst>
          </p:cNvPr>
          <p:cNvSpPr/>
          <p:nvPr/>
        </p:nvSpPr>
        <p:spPr>
          <a:xfrm>
            <a:off x="-1" y="2190917"/>
            <a:ext cx="8339960" cy="2033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AB362B-9C57-EA41-7E34-1362DF0D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11" y="2442248"/>
            <a:ext cx="6503936" cy="153108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Ahead?</a:t>
            </a:r>
          </a:p>
        </p:txBody>
      </p:sp>
    </p:spTree>
    <p:extLst>
      <p:ext uri="{BB962C8B-B14F-4D97-AF65-F5344CB8AC3E}">
        <p14:creationId xmlns:p14="http://schemas.microsoft.com/office/powerpoint/2010/main" val="12077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60727B-8D3F-E212-3D6D-D69971664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A5C551-CAD7-DE04-E52F-9A735049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Edification / Evangelism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5BD1D-051B-81C3-721C-621D3AAE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Meetings:</a:t>
            </a:r>
          </a:p>
          <a:p>
            <a:pPr algn="l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Spring: Wes Brown, June 9-14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Fall: Marshall McDaniel, Sept. 29– Oct. 4</a:t>
            </a:r>
          </a:p>
          <a:p>
            <a:pPr algn="l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Evangelism: Rennie Frazier, Feb 28– March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Spring: The McDaniel’s, June 22-27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Fall: Stephen Russell, Sept. 28 – Oct. 3</a:t>
            </a:r>
          </a:p>
          <a:p>
            <a:pPr algn="l"/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409ECDA-5984-E446-D824-B53EF2945CCA}"/>
              </a:ext>
            </a:extLst>
          </p:cNvPr>
          <p:cNvSpPr/>
          <p:nvPr/>
        </p:nvSpPr>
        <p:spPr>
          <a:xfrm>
            <a:off x="0" y="1119352"/>
            <a:ext cx="8986345" cy="536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6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60727B-8D3F-E212-3D6D-D69971664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A5C551-CAD7-DE04-E52F-9A735049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5BD1D-051B-81C3-721C-621D3AAE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More: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Peter 1:8-10</a:t>
            </a:r>
          </a:p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Evangelistic: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8:4</a:t>
            </a:r>
          </a:p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Spiritual: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4:24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14:26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spiritual means more biblical!</a:t>
            </a:r>
          </a:p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Connected / Involved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Brent</a:t>
            </a:r>
          </a:p>
          <a:p>
            <a:pPr algn="l"/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409ECDA-5984-E446-D824-B53EF2945CCA}"/>
              </a:ext>
            </a:extLst>
          </p:cNvPr>
          <p:cNvSpPr/>
          <p:nvPr/>
        </p:nvSpPr>
        <p:spPr>
          <a:xfrm>
            <a:off x="0" y="1119352"/>
            <a:ext cx="8986345" cy="536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4112-1259-9754-1D77-2FC0F50E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56" y="197740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dirty="0"/>
              <a:t>New Year’s Resolutions:</a:t>
            </a:r>
            <a:br>
              <a:rPr lang="en-US" sz="3975" dirty="0"/>
            </a:br>
            <a:br>
              <a:rPr lang="en-US" sz="3975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CE284-EAA4-EB2F-9331-45CF3FBA85E6}"/>
              </a:ext>
            </a:extLst>
          </p:cNvPr>
          <p:cNvSpPr txBox="1"/>
          <p:nvPr/>
        </p:nvSpPr>
        <p:spPr>
          <a:xfrm>
            <a:off x="2881819" y="2812509"/>
            <a:ext cx="38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Prov 21:5</a:t>
            </a:r>
            <a:br>
              <a:rPr lang="en-US" sz="3000" dirty="0"/>
            </a:br>
            <a:r>
              <a:rPr lang="en-US" sz="3000" dirty="0"/>
              <a:t>Heb 5:12-6:3</a:t>
            </a:r>
            <a:br>
              <a:rPr lang="en-US" sz="3000" dirty="0"/>
            </a:br>
            <a:r>
              <a:rPr lang="en-US" sz="3000" dirty="0"/>
              <a:t>2Pet 1:5-7</a:t>
            </a:r>
          </a:p>
        </p:txBody>
      </p:sp>
    </p:spTree>
    <p:extLst>
      <p:ext uri="{BB962C8B-B14F-4D97-AF65-F5344CB8AC3E}">
        <p14:creationId xmlns:p14="http://schemas.microsoft.com/office/powerpoint/2010/main" val="41388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4112-1259-9754-1D77-2FC0F50E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269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Year’s Resolution for Each of Us 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Being Assembled &amp; Being Involved</a:t>
            </a:r>
          </a:p>
        </p:txBody>
      </p:sp>
    </p:spTree>
    <p:extLst>
      <p:ext uri="{BB962C8B-B14F-4D97-AF65-F5344CB8AC3E}">
        <p14:creationId xmlns:p14="http://schemas.microsoft.com/office/powerpoint/2010/main" val="408862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6AD2D-EE02-5FDC-D82A-3C6176F488D7}"/>
              </a:ext>
            </a:extLst>
          </p:cNvPr>
          <p:cNvSpPr txBox="1"/>
          <p:nvPr/>
        </p:nvSpPr>
        <p:spPr>
          <a:xfrm>
            <a:off x="3969620" y="3067704"/>
            <a:ext cx="1839190" cy="13388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2. Attending services from time to time (for my own benefit?); not connected to brethren (or the work)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C9CDE-01D6-F9AC-68C7-53D8543BB72E}"/>
              </a:ext>
            </a:extLst>
          </p:cNvPr>
          <p:cNvSpPr txBox="1"/>
          <p:nvPr/>
        </p:nvSpPr>
        <p:spPr>
          <a:xfrm>
            <a:off x="4008748" y="4322586"/>
            <a:ext cx="1839190" cy="15465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3. Attending services  on a more regular basis (maybe still seeing only benefit for me); very little connectivity to brethren or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2D93C-E545-83E7-5E53-D6B710B2DBA0}"/>
              </a:ext>
            </a:extLst>
          </p:cNvPr>
          <p:cNvSpPr txBox="1"/>
          <p:nvPr/>
        </p:nvSpPr>
        <p:spPr>
          <a:xfrm>
            <a:off x="6510401" y="2044076"/>
            <a:ext cx="1839190" cy="13388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4. Attending all services   regularly; connected to brethren (seeing benefit to my brethren) &amp; the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143A8-9D4A-F1A5-1851-BC309E77332F}"/>
              </a:ext>
            </a:extLst>
          </p:cNvPr>
          <p:cNvSpPr txBox="1"/>
          <p:nvPr/>
        </p:nvSpPr>
        <p:spPr>
          <a:xfrm>
            <a:off x="6510400" y="3413953"/>
            <a:ext cx="1839190" cy="15465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5. Attending all services   regularly; connected to brethren &amp; the work &amp; encouraging others to attend &amp; be connected!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FC7B9-F057-A3DF-B8A8-D3D5E1C8D898}"/>
              </a:ext>
            </a:extLst>
          </p:cNvPr>
          <p:cNvSpPr txBox="1"/>
          <p:nvPr/>
        </p:nvSpPr>
        <p:spPr>
          <a:xfrm>
            <a:off x="424543" y="973974"/>
            <a:ext cx="5920210" cy="7155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Let’s resolve to spiritually mature in …</a:t>
            </a:r>
          </a:p>
          <a:p>
            <a:r>
              <a:rPr lang="en-US" sz="1350" dirty="0">
                <a:solidFill>
                  <a:srgbClr val="FF0000"/>
                </a:solidFill>
              </a:rPr>
              <a:t>1.) assembling with saints (Heb 10:25)  AND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2.) being knit (connected / involved – in work) together (Col 2:2; Eph 4:16)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964AF-CC3C-0553-2599-2BBBB312CCA7}"/>
              </a:ext>
            </a:extLst>
          </p:cNvPr>
          <p:cNvSpPr txBox="1"/>
          <p:nvPr/>
        </p:nvSpPr>
        <p:spPr>
          <a:xfrm>
            <a:off x="4008748" y="2044077"/>
            <a:ext cx="1675411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 Not attending services at all; not connected to brethren (or the work)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01AA0-BF17-84BB-4468-9F201102808D}"/>
              </a:ext>
            </a:extLst>
          </p:cNvPr>
          <p:cNvSpPr txBox="1"/>
          <p:nvPr/>
        </p:nvSpPr>
        <p:spPr>
          <a:xfrm>
            <a:off x="250372" y="3108823"/>
            <a:ext cx="2659702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We can typically fall in </a:t>
            </a:r>
          </a:p>
          <a:p>
            <a:r>
              <a:rPr lang="en-US" sz="1350" dirty="0"/>
              <a:t>1 of 5 categories in terms</a:t>
            </a:r>
          </a:p>
          <a:p>
            <a:r>
              <a:rPr lang="en-US" sz="1350" dirty="0"/>
              <a:t>of where we are on the spectrum</a:t>
            </a:r>
          </a:p>
          <a:p>
            <a:r>
              <a:rPr lang="en-US" sz="1350" dirty="0"/>
              <a:t>of assembling &amp; being engaged..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D5A06F-385C-00B5-572C-0052B2D256AF}"/>
              </a:ext>
            </a:extLst>
          </p:cNvPr>
          <p:cNvCxnSpPr/>
          <p:nvPr/>
        </p:nvCxnSpPr>
        <p:spPr>
          <a:xfrm>
            <a:off x="2971800" y="3558946"/>
            <a:ext cx="47897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2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6AD2D-EE02-5FDC-D82A-3C6176F488D7}"/>
              </a:ext>
            </a:extLst>
          </p:cNvPr>
          <p:cNvSpPr txBox="1"/>
          <p:nvPr/>
        </p:nvSpPr>
        <p:spPr>
          <a:xfrm>
            <a:off x="1662135" y="4694373"/>
            <a:ext cx="1839190" cy="13388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Attending services from time to time (for my own benefit?); not connected to brethren (or the work)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C9CDE-01D6-F9AC-68C7-53D8543BB72E}"/>
              </a:ext>
            </a:extLst>
          </p:cNvPr>
          <p:cNvSpPr txBox="1"/>
          <p:nvPr/>
        </p:nvSpPr>
        <p:spPr>
          <a:xfrm>
            <a:off x="3532911" y="3637021"/>
            <a:ext cx="1839190" cy="15465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Attending services  on a more regular basis (maybe still seeing only benefit for me); very little connectivity to brethren or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2D93C-E545-83E7-5E53-D6B710B2DBA0}"/>
              </a:ext>
            </a:extLst>
          </p:cNvPr>
          <p:cNvSpPr txBox="1"/>
          <p:nvPr/>
        </p:nvSpPr>
        <p:spPr>
          <a:xfrm>
            <a:off x="5403687" y="2978304"/>
            <a:ext cx="1839190" cy="11310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Attending all services   regularly; connected to brethren (seeing benefit to my brethren) &amp; the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143A8-9D4A-F1A5-1851-BC309E77332F}"/>
              </a:ext>
            </a:extLst>
          </p:cNvPr>
          <p:cNvSpPr txBox="1"/>
          <p:nvPr/>
        </p:nvSpPr>
        <p:spPr>
          <a:xfrm>
            <a:off x="7242877" y="1666472"/>
            <a:ext cx="1839190" cy="13388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Attending all services   regularly; connected to brethren &amp; the work &amp; encouraging others to attend &amp; be connected!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FC7B9-F057-A3DF-B8A8-D3D5E1C8D898}"/>
              </a:ext>
            </a:extLst>
          </p:cNvPr>
          <p:cNvSpPr txBox="1"/>
          <p:nvPr/>
        </p:nvSpPr>
        <p:spPr>
          <a:xfrm>
            <a:off x="424543" y="973974"/>
            <a:ext cx="5920210" cy="7155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Spiritual Maturity Growth Ladder for …</a:t>
            </a:r>
          </a:p>
          <a:p>
            <a:r>
              <a:rPr lang="en-US" sz="1350" dirty="0">
                <a:solidFill>
                  <a:srgbClr val="FF0000"/>
                </a:solidFill>
              </a:rPr>
              <a:t>1.) assembling with saints (Heb 10:25)  AND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2.) being knit (connected / involved – in work) together (Col 2:2; Eph 4:16)</a:t>
            </a: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46C29492-1310-F58C-F152-779C0489C7BB}"/>
              </a:ext>
            </a:extLst>
          </p:cNvPr>
          <p:cNvSpPr/>
          <p:nvPr/>
        </p:nvSpPr>
        <p:spPr>
          <a:xfrm>
            <a:off x="2277601" y="1911915"/>
            <a:ext cx="2757219" cy="2757713"/>
          </a:xfrm>
          <a:prstGeom prst="uturnArrow">
            <a:avLst>
              <a:gd name="adj1" fmla="val 25000"/>
              <a:gd name="adj2" fmla="val 25000"/>
              <a:gd name="adj3" fmla="val 7568"/>
              <a:gd name="adj4" fmla="val 43750"/>
              <a:gd name="adj5" fmla="val 60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A3AA3791-EB48-7736-E5E3-9017CC517B55}"/>
              </a:ext>
            </a:extLst>
          </p:cNvPr>
          <p:cNvSpPr/>
          <p:nvPr/>
        </p:nvSpPr>
        <p:spPr>
          <a:xfrm>
            <a:off x="4959885" y="1801650"/>
            <a:ext cx="1685968" cy="1800493"/>
          </a:xfrm>
          <a:prstGeom prst="uturnArrow">
            <a:avLst>
              <a:gd name="adj1" fmla="val 25132"/>
              <a:gd name="adj2" fmla="val 25000"/>
              <a:gd name="adj3" fmla="val 9805"/>
              <a:gd name="adj4" fmla="val 43783"/>
              <a:gd name="adj5" fmla="val 60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68990BF7-E0F0-276B-A26A-1A1C5B5FB18D}"/>
              </a:ext>
            </a:extLst>
          </p:cNvPr>
          <p:cNvSpPr/>
          <p:nvPr/>
        </p:nvSpPr>
        <p:spPr>
          <a:xfrm>
            <a:off x="6671959" y="857250"/>
            <a:ext cx="2037443" cy="2086429"/>
          </a:xfrm>
          <a:prstGeom prst="uturnArrow">
            <a:avLst>
              <a:gd name="adj1" fmla="val 25738"/>
              <a:gd name="adj2" fmla="val 25000"/>
              <a:gd name="adj3" fmla="val 7544"/>
              <a:gd name="adj4" fmla="val 43783"/>
              <a:gd name="adj5" fmla="val 360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D1D97-2736-E8BD-102A-9F3DE80BE624}"/>
              </a:ext>
            </a:extLst>
          </p:cNvPr>
          <p:cNvSpPr txBox="1"/>
          <p:nvPr/>
        </p:nvSpPr>
        <p:spPr>
          <a:xfrm>
            <a:off x="5913121" y="4606502"/>
            <a:ext cx="2868093" cy="1754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Two Qs for each of our members :</a:t>
            </a:r>
          </a:p>
          <a:p>
            <a:endParaRPr lang="en-US" sz="1350" dirty="0"/>
          </a:p>
          <a:p>
            <a:r>
              <a:rPr lang="en-US" sz="1350" dirty="0"/>
              <a:t>(1) Where am I and my family</a:t>
            </a:r>
          </a:p>
          <a:p>
            <a:r>
              <a:rPr lang="en-US" sz="1350" dirty="0"/>
              <a:t>on this ‘attendance’ and ‘being</a:t>
            </a:r>
          </a:p>
          <a:p>
            <a:r>
              <a:rPr lang="en-US" sz="1350" dirty="0"/>
              <a:t>Knitted together’ spiritual maturity</a:t>
            </a:r>
          </a:p>
          <a:p>
            <a:r>
              <a:rPr lang="en-US" sz="1350" dirty="0"/>
              <a:t>Ladder?  </a:t>
            </a:r>
          </a:p>
          <a:p>
            <a:endParaRPr lang="en-US" sz="1350" dirty="0"/>
          </a:p>
          <a:p>
            <a:r>
              <a:rPr lang="en-US" sz="1350" dirty="0"/>
              <a:t>(2) Where do I NEED to be?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964AF-CC3C-0553-2599-2BBBB312CCA7}"/>
              </a:ext>
            </a:extLst>
          </p:cNvPr>
          <p:cNvSpPr txBox="1"/>
          <p:nvPr/>
        </p:nvSpPr>
        <p:spPr>
          <a:xfrm>
            <a:off x="-13276" y="5327935"/>
            <a:ext cx="1675411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 attending services at all; not connected to brethren (or the work)</a:t>
            </a: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B7DCE910-C836-8E86-4633-3B487C3AB69B}"/>
              </a:ext>
            </a:extLst>
          </p:cNvPr>
          <p:cNvSpPr/>
          <p:nvPr/>
        </p:nvSpPr>
        <p:spPr>
          <a:xfrm>
            <a:off x="575840" y="3527442"/>
            <a:ext cx="1685968" cy="1800493"/>
          </a:xfrm>
          <a:prstGeom prst="uturnArrow">
            <a:avLst>
              <a:gd name="adj1" fmla="val 25132"/>
              <a:gd name="adj2" fmla="val 25000"/>
              <a:gd name="adj3" fmla="val 9805"/>
              <a:gd name="adj4" fmla="val 43783"/>
              <a:gd name="adj5" fmla="val 60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085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7961</TotalTime>
  <Words>517</Words>
  <Application>Microsoft Macintosh PowerPoint</Application>
  <PresentationFormat>On-screen Show (4:3)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Segoe Print</vt:lpstr>
      <vt:lpstr>Tahoma</vt:lpstr>
      <vt:lpstr>Default</vt:lpstr>
      <vt:lpstr>1-7-24   Elder address   </vt:lpstr>
      <vt:lpstr>PowerPoint Presentation</vt:lpstr>
      <vt:lpstr>What’s Ahead?</vt:lpstr>
      <vt:lpstr>Edification / Evangelism</vt:lpstr>
      <vt:lpstr>Our Goals:</vt:lpstr>
      <vt:lpstr>New Year’s Resolutions:    </vt:lpstr>
      <vt:lpstr>New Year’s Resolution for Each of Us :  Being Assembled &amp; Being Involved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Sid Latham</cp:lastModifiedBy>
  <cp:revision>67</cp:revision>
  <cp:lastPrinted>2023-09-03T11:17:47Z</cp:lastPrinted>
  <dcterms:created xsi:type="dcterms:W3CDTF">2014-03-26T14:03:34Z</dcterms:created>
  <dcterms:modified xsi:type="dcterms:W3CDTF">2024-01-07T11:52:43Z</dcterms:modified>
</cp:coreProperties>
</file>