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71" r:id="rId9"/>
    <p:sldId id="272" r:id="rId10"/>
    <p:sldId id="259" r:id="rId11"/>
    <p:sldId id="273" r:id="rId12"/>
    <p:sldId id="274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42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3" d="100"/>
          <a:sy n="53" d="100"/>
        </p:scale>
        <p:origin x="1684" y="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DE14-3359-4288-9937-C553E64EFBAA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24AF-91C7-4EE5-8443-19F0F06716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200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DE14-3359-4288-9937-C553E64EFBAA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24AF-91C7-4EE5-8443-19F0F06716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37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DE14-3359-4288-9937-C553E64EFBAA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24AF-91C7-4EE5-8443-19F0F06716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10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DE14-3359-4288-9937-C553E64EFBAA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24AF-91C7-4EE5-8443-19F0F06716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486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DE14-3359-4288-9937-C553E64EFBAA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24AF-91C7-4EE5-8443-19F0F06716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645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DE14-3359-4288-9937-C553E64EFBAA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24AF-91C7-4EE5-8443-19F0F06716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268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DE14-3359-4288-9937-C553E64EFBAA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24AF-91C7-4EE5-8443-19F0F06716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13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DE14-3359-4288-9937-C553E64EFBAA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24AF-91C7-4EE5-8443-19F0F06716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27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DE14-3359-4288-9937-C553E64EFBAA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24AF-91C7-4EE5-8443-19F0F06716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767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DE14-3359-4288-9937-C553E64EFBAA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24AF-91C7-4EE5-8443-19F0F06716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27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DE14-3359-4288-9937-C553E64EFBAA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24AF-91C7-4EE5-8443-19F0F06716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36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8DE14-3359-4288-9937-C553E64EFBAA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E24AF-91C7-4EE5-8443-19F0F06716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508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0CE92F2-8EB4-1A65-26E3-DF987995EB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552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079117-2E01-C3F4-EF45-1F2897DE8D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809F6BF-E889-5225-83E4-84347D1586F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303AEB-A1F4-8A77-2EF8-9960D0B255FB}"/>
              </a:ext>
            </a:extLst>
          </p:cNvPr>
          <p:cNvSpPr txBox="1"/>
          <p:nvPr/>
        </p:nvSpPr>
        <p:spPr>
          <a:xfrm>
            <a:off x="465221" y="358441"/>
            <a:ext cx="858252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2C4269"/>
                </a:solidFill>
                <a:latin typeface="Arial Narrow" panose="020B0606020202030204" pitchFamily="34" charset="0"/>
              </a:rPr>
              <a:t>Lessons from James 5:10-11</a:t>
            </a:r>
          </a:p>
          <a:p>
            <a:endParaRPr lang="en-US" sz="8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2C4269"/>
                </a:solidFill>
                <a:latin typeface="Arial Narrow" panose="020B0606020202030204" pitchFamily="34" charset="0"/>
              </a:rPr>
              <a:t>Being steadfast in suffering doesn’t mean we won’t struggle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lvl="1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	- Job questioned why he was suffering and</a:t>
            </a:r>
          </a:p>
          <a:p>
            <a:pPr lvl="1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	  even if God was listening.</a:t>
            </a:r>
          </a:p>
          <a:p>
            <a:pPr lvl="1"/>
            <a:endParaRPr lang="en-US" sz="800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lvl="1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	- In the end, the faithful will keep their </a:t>
            </a:r>
          </a:p>
          <a:p>
            <a:pPr lvl="1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       trust in God. </a:t>
            </a:r>
          </a:p>
          <a:p>
            <a:endParaRPr lang="en-US" sz="36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lvl="1"/>
            <a:endParaRPr lang="en-US" sz="40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14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079117-2E01-C3F4-EF45-1F2897DE8D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809F6BF-E889-5225-83E4-84347D1586F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303AEB-A1F4-8A77-2EF8-9960D0B255FB}"/>
              </a:ext>
            </a:extLst>
          </p:cNvPr>
          <p:cNvSpPr txBox="1"/>
          <p:nvPr/>
        </p:nvSpPr>
        <p:spPr>
          <a:xfrm>
            <a:off x="465221" y="358441"/>
            <a:ext cx="8582526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2C4269"/>
                </a:solidFill>
                <a:latin typeface="Arial Narrow" panose="020B0606020202030204" pitchFamily="34" charset="0"/>
              </a:rPr>
              <a:t>Lessons from James 5:10-11</a:t>
            </a:r>
          </a:p>
          <a:p>
            <a:endParaRPr lang="en-US" sz="8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2C4269"/>
                </a:solidFill>
                <a:latin typeface="Arial Narrow" panose="020B0606020202030204" pitchFamily="34" charset="0"/>
              </a:rPr>
              <a:t>God can use our steadfastness to be a blessing for others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lvl="1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	- “You have heard of the steadfastness of</a:t>
            </a:r>
          </a:p>
          <a:p>
            <a:pPr lvl="1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	   Job…” (Js. 5:11)</a:t>
            </a:r>
          </a:p>
          <a:p>
            <a:pPr lvl="1"/>
            <a:endParaRPr lang="en-US" sz="800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lvl="1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	- We are millennia removed from Job’s life, </a:t>
            </a:r>
          </a:p>
          <a:p>
            <a:pPr lvl="1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	   yet still drawing encouragement from him!</a:t>
            </a:r>
          </a:p>
          <a:p>
            <a:pPr lvl="1"/>
            <a:endParaRPr lang="en-US" sz="800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lvl="1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	- God can use your response to trials </a:t>
            </a:r>
          </a:p>
          <a:p>
            <a:pPr lvl="1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	   in remarkable ways!</a:t>
            </a:r>
          </a:p>
          <a:p>
            <a:endParaRPr lang="en-US" sz="36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lvl="1"/>
            <a:endParaRPr lang="en-US" sz="40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03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079117-2E01-C3F4-EF45-1F2897DE8D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809F6BF-E889-5225-83E4-84347D1586F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303AEB-A1F4-8A77-2EF8-9960D0B255FB}"/>
              </a:ext>
            </a:extLst>
          </p:cNvPr>
          <p:cNvSpPr txBox="1"/>
          <p:nvPr/>
        </p:nvSpPr>
        <p:spPr>
          <a:xfrm>
            <a:off x="465221" y="358441"/>
            <a:ext cx="8582526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2C4269"/>
                </a:solidFill>
                <a:latin typeface="Arial Narrow" panose="020B0606020202030204" pitchFamily="34" charset="0"/>
              </a:rPr>
              <a:t>Lessons from James 5:10-11</a:t>
            </a:r>
          </a:p>
          <a:p>
            <a:endParaRPr lang="en-US" sz="8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2C4269"/>
                </a:solidFill>
                <a:latin typeface="Arial Narrow" panose="020B0606020202030204" pitchFamily="34" charset="0"/>
              </a:rPr>
              <a:t>Job is about God’s compassion and mercy!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lvl="1"/>
            <a:r>
              <a:rPr lang="en-US" sz="3200" dirty="0">
                <a:solidFill>
                  <a:srgbClr val="2C4269"/>
                </a:solidFill>
                <a:latin typeface="Arial Narrow" panose="020B0606020202030204" pitchFamily="34" charset="0"/>
              </a:rPr>
              <a:t>	- God’s compassion can be seen in ways</a:t>
            </a:r>
          </a:p>
          <a:p>
            <a:pPr lvl="1"/>
            <a:r>
              <a:rPr lang="en-US" sz="3200" dirty="0">
                <a:solidFill>
                  <a:srgbClr val="2C4269"/>
                </a:solidFill>
                <a:latin typeface="Arial Narrow" panose="020B0606020202030204" pitchFamily="34" charset="0"/>
              </a:rPr>
              <a:t>	  we’d least expect (e.g. His allowing Satan</a:t>
            </a:r>
          </a:p>
          <a:p>
            <a:pPr lvl="1"/>
            <a:r>
              <a:rPr lang="en-US" sz="3200" dirty="0">
                <a:solidFill>
                  <a:srgbClr val="2C4269"/>
                </a:solidFill>
                <a:latin typeface="Arial Narrow" panose="020B0606020202030204" pitchFamily="34" charset="0"/>
              </a:rPr>
              <a:t>	  to inflict)</a:t>
            </a:r>
          </a:p>
          <a:p>
            <a:pPr lvl="1"/>
            <a:endParaRPr lang="en-US" sz="800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lvl="1"/>
            <a:r>
              <a:rPr lang="en-US" sz="3200" dirty="0">
                <a:solidFill>
                  <a:srgbClr val="2C4269"/>
                </a:solidFill>
                <a:latin typeface="Arial Narrow" panose="020B0606020202030204" pitchFamily="34" charset="0"/>
              </a:rPr>
              <a:t>	- God’s unexpected compassion…</a:t>
            </a:r>
          </a:p>
          <a:p>
            <a:pPr lvl="1"/>
            <a:endParaRPr lang="en-US" sz="800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lvl="1"/>
            <a:r>
              <a:rPr lang="en-US" sz="3200" dirty="0">
                <a:solidFill>
                  <a:srgbClr val="2C4269"/>
                </a:solidFill>
                <a:latin typeface="Arial Narrow" panose="020B0606020202030204" pitchFamily="34" charset="0"/>
              </a:rPr>
              <a:t>			- allowed Job to see God more clearly</a:t>
            </a:r>
          </a:p>
          <a:p>
            <a:pPr lvl="1"/>
            <a:endParaRPr lang="en-US" sz="800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lvl="1"/>
            <a:r>
              <a:rPr lang="en-US" sz="3200" dirty="0">
                <a:solidFill>
                  <a:srgbClr val="2C4269"/>
                </a:solidFill>
                <a:latin typeface="Arial Narrow" panose="020B0606020202030204" pitchFamily="34" charset="0"/>
              </a:rPr>
              <a:t>			- reminded Paul of the sufficiency of </a:t>
            </a:r>
          </a:p>
          <a:p>
            <a:pPr lvl="1"/>
            <a:r>
              <a:rPr lang="en-US" sz="3200" dirty="0">
                <a:solidFill>
                  <a:srgbClr val="2C4269"/>
                </a:solidFill>
                <a:latin typeface="Arial Narrow" panose="020B0606020202030204" pitchFamily="34" charset="0"/>
              </a:rPr>
              <a:t>			  God’s grace (2 Cor. 12:7-10)</a:t>
            </a:r>
          </a:p>
          <a:p>
            <a:pPr lvl="1"/>
            <a:endParaRPr lang="en-US" sz="800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lvl="1"/>
            <a:r>
              <a:rPr lang="en-US" sz="3200" dirty="0">
                <a:solidFill>
                  <a:srgbClr val="2C4269"/>
                </a:solidFill>
                <a:latin typeface="Arial Narrow" panose="020B0606020202030204" pitchFamily="34" charset="0"/>
              </a:rPr>
              <a:t>			- brought salvation through Jesus </a:t>
            </a:r>
          </a:p>
          <a:p>
            <a:pPr lvl="1"/>
            <a:r>
              <a:rPr lang="en-US" sz="3200" dirty="0">
                <a:solidFill>
                  <a:srgbClr val="2C4269"/>
                </a:solidFill>
                <a:latin typeface="Arial Narrow" panose="020B0606020202030204" pitchFamily="34" charset="0"/>
              </a:rPr>
              <a:t>			  Christ (Gen. 3:15; Jn. 3:16)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lvl="1"/>
            <a:endParaRPr lang="en-US" sz="40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41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0CE92F2-8EB4-1A65-26E3-DF987995EB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35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079117-2E01-C3F4-EF45-1F2897DE8D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809F6BF-E889-5225-83E4-84347D1586F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303AEB-A1F4-8A77-2EF8-9960D0B255FB}"/>
              </a:ext>
            </a:extLst>
          </p:cNvPr>
          <p:cNvSpPr txBox="1"/>
          <p:nvPr/>
        </p:nvSpPr>
        <p:spPr>
          <a:xfrm>
            <a:off x="280737" y="474345"/>
            <a:ext cx="858252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2C4269"/>
                </a:solidFill>
                <a:latin typeface="Arial Narrow" panose="020B0606020202030204" pitchFamily="34" charset="0"/>
              </a:rPr>
              <a:t>Job 23:3-7</a:t>
            </a:r>
          </a:p>
          <a:p>
            <a:endParaRPr lang="en-US" sz="8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r>
              <a:rPr lang="en-US" sz="3000" baseline="30000" dirty="0">
                <a:solidFill>
                  <a:srgbClr val="2C4269"/>
                </a:solidFill>
                <a:latin typeface="Arial Narrow" panose="020B0606020202030204" pitchFamily="34" charset="0"/>
              </a:rPr>
              <a:t>3</a:t>
            </a:r>
            <a:r>
              <a:rPr lang="en-US" sz="3000" dirty="0">
                <a:solidFill>
                  <a:srgbClr val="2C4269"/>
                </a:solidFill>
                <a:latin typeface="Arial Narrow" panose="020B0606020202030204" pitchFamily="34" charset="0"/>
              </a:rPr>
              <a:t> Oh, that I knew where I might find him,</a:t>
            </a:r>
          </a:p>
          <a:p>
            <a:r>
              <a:rPr lang="en-US" sz="3000" dirty="0">
                <a:solidFill>
                  <a:srgbClr val="2C4269"/>
                </a:solidFill>
                <a:latin typeface="Arial Narrow" panose="020B0606020202030204" pitchFamily="34" charset="0"/>
              </a:rPr>
              <a:t>    that I might come even to his seat!</a:t>
            </a:r>
          </a:p>
          <a:p>
            <a:r>
              <a:rPr lang="en-US" sz="3000" baseline="30000" dirty="0">
                <a:solidFill>
                  <a:srgbClr val="2C4269"/>
                </a:solidFill>
                <a:latin typeface="Arial Narrow" panose="020B0606020202030204" pitchFamily="34" charset="0"/>
              </a:rPr>
              <a:t>4</a:t>
            </a:r>
            <a:r>
              <a:rPr lang="en-US" sz="3000" dirty="0">
                <a:solidFill>
                  <a:srgbClr val="2C4269"/>
                </a:solidFill>
                <a:latin typeface="Arial Narrow" panose="020B0606020202030204" pitchFamily="34" charset="0"/>
              </a:rPr>
              <a:t> I would lay my case before him</a:t>
            </a:r>
          </a:p>
          <a:p>
            <a:r>
              <a:rPr lang="en-US" sz="3000" dirty="0">
                <a:solidFill>
                  <a:srgbClr val="2C4269"/>
                </a:solidFill>
                <a:latin typeface="Arial Narrow" panose="020B0606020202030204" pitchFamily="34" charset="0"/>
              </a:rPr>
              <a:t>    and fill my mouth with arguments.</a:t>
            </a:r>
          </a:p>
          <a:p>
            <a:r>
              <a:rPr lang="en-US" sz="3000" baseline="30000" dirty="0">
                <a:solidFill>
                  <a:srgbClr val="2C4269"/>
                </a:solidFill>
                <a:latin typeface="Arial Narrow" panose="020B0606020202030204" pitchFamily="34" charset="0"/>
              </a:rPr>
              <a:t>5</a:t>
            </a:r>
            <a:r>
              <a:rPr lang="en-US" sz="3000" dirty="0">
                <a:solidFill>
                  <a:srgbClr val="2C4269"/>
                </a:solidFill>
                <a:latin typeface="Arial Narrow" panose="020B0606020202030204" pitchFamily="34" charset="0"/>
              </a:rPr>
              <a:t> I would know what he would answer me</a:t>
            </a:r>
          </a:p>
          <a:p>
            <a:r>
              <a:rPr lang="en-US" sz="3000" dirty="0">
                <a:solidFill>
                  <a:srgbClr val="2C4269"/>
                </a:solidFill>
                <a:latin typeface="Arial Narrow" panose="020B0606020202030204" pitchFamily="34" charset="0"/>
              </a:rPr>
              <a:t>    and understand what he would say to me.</a:t>
            </a:r>
          </a:p>
          <a:p>
            <a:r>
              <a:rPr lang="en-US" sz="3000" baseline="30000" dirty="0">
                <a:solidFill>
                  <a:srgbClr val="2C4269"/>
                </a:solidFill>
                <a:latin typeface="Arial Narrow" panose="020B0606020202030204" pitchFamily="34" charset="0"/>
              </a:rPr>
              <a:t>6</a:t>
            </a:r>
            <a:r>
              <a:rPr lang="en-US" sz="3000" dirty="0">
                <a:solidFill>
                  <a:srgbClr val="2C4269"/>
                </a:solidFill>
                <a:latin typeface="Arial Narrow" panose="020B0606020202030204" pitchFamily="34" charset="0"/>
              </a:rPr>
              <a:t> Would he contend with me in the greatness of his power?</a:t>
            </a:r>
          </a:p>
          <a:p>
            <a:r>
              <a:rPr lang="en-US" sz="3000" dirty="0">
                <a:solidFill>
                  <a:srgbClr val="2C4269"/>
                </a:solidFill>
                <a:latin typeface="Arial Narrow" panose="020B0606020202030204" pitchFamily="34" charset="0"/>
              </a:rPr>
              <a:t>    No; he would pay attention to me.</a:t>
            </a:r>
          </a:p>
          <a:p>
            <a:r>
              <a:rPr lang="en-US" sz="3000" baseline="30000" dirty="0">
                <a:solidFill>
                  <a:srgbClr val="2C4269"/>
                </a:solidFill>
                <a:latin typeface="Arial Narrow" panose="020B0606020202030204" pitchFamily="34" charset="0"/>
              </a:rPr>
              <a:t>7</a:t>
            </a:r>
            <a:r>
              <a:rPr lang="en-US" sz="3000" dirty="0">
                <a:solidFill>
                  <a:srgbClr val="2C4269"/>
                </a:solidFill>
                <a:latin typeface="Arial Narrow" panose="020B0606020202030204" pitchFamily="34" charset="0"/>
              </a:rPr>
              <a:t> There an upright man could argue with him,</a:t>
            </a:r>
          </a:p>
          <a:p>
            <a:r>
              <a:rPr lang="en-US" sz="3000" b="1" dirty="0">
                <a:solidFill>
                  <a:srgbClr val="2C4269"/>
                </a:solidFill>
                <a:latin typeface="Arial Narrow" panose="020B0606020202030204" pitchFamily="34" charset="0"/>
              </a:rPr>
              <a:t>    </a:t>
            </a:r>
            <a:r>
              <a:rPr lang="en-US" sz="3000" dirty="0">
                <a:solidFill>
                  <a:srgbClr val="2C4269"/>
                </a:solidFill>
                <a:latin typeface="Arial Narrow" panose="020B0606020202030204" pitchFamily="34" charset="0"/>
              </a:rPr>
              <a:t>and I would be acquitted forever by my judge. </a:t>
            </a:r>
          </a:p>
          <a:p>
            <a:endParaRPr lang="en-US" sz="40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80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079117-2E01-C3F4-EF45-1F2897DE8D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809F6BF-E889-5225-83E4-84347D1586F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303AEB-A1F4-8A77-2EF8-9960D0B255FB}"/>
              </a:ext>
            </a:extLst>
          </p:cNvPr>
          <p:cNvSpPr txBox="1"/>
          <p:nvPr/>
        </p:nvSpPr>
        <p:spPr>
          <a:xfrm>
            <a:off x="465221" y="358441"/>
            <a:ext cx="8582526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2C4269"/>
                </a:solidFill>
                <a:latin typeface="Arial Narrow" panose="020B0606020202030204" pitchFamily="34" charset="0"/>
              </a:rPr>
              <a:t>Elihu’s Speech (Job 32-37)</a:t>
            </a:r>
          </a:p>
          <a:p>
            <a:endParaRPr lang="en-US" sz="8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2C4269"/>
                </a:solidFill>
                <a:latin typeface="Arial Narrow" panose="020B0606020202030204" pitchFamily="34" charset="0"/>
              </a:rPr>
              <a:t>He had remained silent out of respect (32:4)</a:t>
            </a:r>
          </a:p>
          <a:p>
            <a:pPr lvl="1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	- generally, those who are older are wiser 	  	  (Pr. 23:22; Lev. 19:32)</a:t>
            </a:r>
          </a:p>
          <a:p>
            <a:pPr lvl="2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- Job’s friends were the exception (32:7-8)</a:t>
            </a:r>
          </a:p>
          <a:p>
            <a:pPr lvl="2"/>
            <a:endParaRPr lang="en-US" sz="1400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2C4269"/>
                </a:solidFill>
                <a:latin typeface="Arial Narrow" panose="020B0606020202030204" pitchFamily="34" charset="0"/>
              </a:rPr>
              <a:t>Elihu “burned with anger” (32:1-5)</a:t>
            </a:r>
          </a:p>
          <a:p>
            <a:pPr lvl="1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	- because the friends “provided no answer”</a:t>
            </a:r>
          </a:p>
          <a:p>
            <a:pPr lvl="1"/>
            <a:r>
              <a:rPr lang="en-US" sz="3600" b="1" dirty="0">
                <a:solidFill>
                  <a:srgbClr val="2C4269"/>
                </a:solidFill>
                <a:latin typeface="Arial Narrow" panose="020B0606020202030204" pitchFamily="34" charset="0"/>
              </a:rPr>
              <a:t>	</a:t>
            </a:r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- because Job “justified himself rather than 	 	  God”</a:t>
            </a:r>
          </a:p>
          <a:p>
            <a:pPr lvl="1"/>
            <a:endParaRPr lang="en-US" sz="40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lvl="1"/>
            <a:endParaRPr lang="en-US" sz="40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01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079117-2E01-C3F4-EF45-1F2897DE8D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809F6BF-E889-5225-83E4-84347D1586F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303AEB-A1F4-8A77-2EF8-9960D0B255FB}"/>
              </a:ext>
            </a:extLst>
          </p:cNvPr>
          <p:cNvSpPr txBox="1"/>
          <p:nvPr/>
        </p:nvSpPr>
        <p:spPr>
          <a:xfrm>
            <a:off x="465221" y="358441"/>
            <a:ext cx="85825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2C4269"/>
                </a:solidFill>
                <a:latin typeface="Arial Narrow" panose="020B0606020202030204" pitchFamily="34" charset="0"/>
              </a:rPr>
              <a:t>Elihu’s Speech (Job 32-37)</a:t>
            </a:r>
          </a:p>
          <a:p>
            <a:endParaRPr lang="en-US" sz="8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2C4269"/>
                </a:solidFill>
                <a:latin typeface="Arial Narrow" panose="020B0606020202030204" pitchFamily="34" charset="0"/>
              </a:rPr>
              <a:t>Communicated God’ grandeur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2C4269"/>
                </a:solidFill>
                <a:latin typeface="Arial Narrow" panose="020B0606020202030204" pitchFamily="34" charset="0"/>
              </a:rPr>
              <a:t>Reminded Job that God </a:t>
            </a:r>
            <a:r>
              <a:rPr lang="en-US" sz="3600" b="1" i="1" dirty="0">
                <a:solidFill>
                  <a:srgbClr val="2C4269"/>
                </a:solidFill>
                <a:latin typeface="Arial Narrow" panose="020B0606020202030204" pitchFamily="34" charset="0"/>
              </a:rPr>
              <a:t>is</a:t>
            </a:r>
            <a:r>
              <a:rPr lang="en-US" sz="3600" b="1" dirty="0">
                <a:solidFill>
                  <a:srgbClr val="2C4269"/>
                </a:solidFill>
                <a:latin typeface="Arial Narrow" panose="020B0606020202030204" pitchFamily="34" charset="0"/>
              </a:rPr>
              <a:t> just (37:23) </a:t>
            </a:r>
          </a:p>
          <a:p>
            <a:pPr lvl="1"/>
            <a:endParaRPr lang="en-US" sz="40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14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079117-2E01-C3F4-EF45-1F2897DE8D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809F6BF-E889-5225-83E4-84347D1586F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303AEB-A1F4-8A77-2EF8-9960D0B255FB}"/>
              </a:ext>
            </a:extLst>
          </p:cNvPr>
          <p:cNvSpPr txBox="1"/>
          <p:nvPr/>
        </p:nvSpPr>
        <p:spPr>
          <a:xfrm>
            <a:off x="465221" y="358441"/>
            <a:ext cx="832986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2C4269"/>
                </a:solidFill>
                <a:latin typeface="Arial Narrow" panose="020B0606020202030204" pitchFamily="34" charset="0"/>
              </a:rPr>
              <a:t>Job’s Interaction with God (Job 38-41)</a:t>
            </a:r>
          </a:p>
          <a:p>
            <a:endParaRPr lang="en-US" sz="8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2C4269"/>
                </a:solidFill>
                <a:latin typeface="Arial Narrow" panose="020B0606020202030204" pitchFamily="34" charset="0"/>
              </a:rPr>
              <a:t>God begins to question Job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lvl="2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- to remind Job of who he is in relation </a:t>
            </a:r>
          </a:p>
          <a:p>
            <a:pPr lvl="2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  to God. </a:t>
            </a:r>
          </a:p>
          <a:p>
            <a:pPr lvl="2"/>
            <a:endParaRPr lang="en-US" sz="800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lvl="2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- God could have stopped after one</a:t>
            </a:r>
          </a:p>
          <a:p>
            <a:pPr lvl="2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  question, but didn’t. </a:t>
            </a:r>
          </a:p>
          <a:p>
            <a:pPr lvl="2"/>
            <a:endParaRPr lang="en-US" sz="800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lvl="2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- Each question reminds Job that God is</a:t>
            </a:r>
          </a:p>
          <a:p>
            <a:pPr lvl="2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  not to be questioned, but trusted. </a:t>
            </a:r>
          </a:p>
          <a:p>
            <a:pPr lvl="2"/>
            <a:endParaRPr lang="en-US" sz="3600" dirty="0">
              <a:solidFill>
                <a:srgbClr val="2C4269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02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079117-2E01-C3F4-EF45-1F2897DE8D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809F6BF-E889-5225-83E4-84347D1586F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303AEB-A1F4-8A77-2EF8-9960D0B255FB}"/>
              </a:ext>
            </a:extLst>
          </p:cNvPr>
          <p:cNvSpPr txBox="1"/>
          <p:nvPr/>
        </p:nvSpPr>
        <p:spPr>
          <a:xfrm>
            <a:off x="465221" y="358441"/>
            <a:ext cx="832986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2C4269"/>
                </a:solidFill>
                <a:latin typeface="Arial Narrow" panose="020B0606020202030204" pitchFamily="34" charset="0"/>
              </a:rPr>
              <a:t>Job’s Interaction with God (Job 38-41)</a:t>
            </a:r>
          </a:p>
          <a:p>
            <a:endParaRPr lang="en-US" sz="8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2C4269"/>
                </a:solidFill>
                <a:latin typeface="Arial Narrow" panose="020B0606020202030204" pitchFamily="34" charset="0"/>
              </a:rPr>
              <a:t>Job’s complaints are addressed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lvl="1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- Complaint #1 - “God doesn’t hear me”</a:t>
            </a:r>
          </a:p>
          <a:p>
            <a:pPr lvl="1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  (Job 19:7; 30:20-21) </a:t>
            </a:r>
          </a:p>
          <a:p>
            <a:pPr lvl="1"/>
            <a:endParaRPr lang="en-US" sz="800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lvl="1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- Answer #1 - “I hear even the ravens!” </a:t>
            </a:r>
          </a:p>
          <a:p>
            <a:pPr lvl="1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  (Job 38:41)</a:t>
            </a:r>
          </a:p>
          <a:p>
            <a:pPr lvl="2"/>
            <a:endParaRPr lang="en-US" sz="3600" dirty="0">
              <a:solidFill>
                <a:srgbClr val="2C4269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50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079117-2E01-C3F4-EF45-1F2897DE8D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809F6BF-E889-5225-83E4-84347D1586F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303AEB-A1F4-8A77-2EF8-9960D0B255FB}"/>
              </a:ext>
            </a:extLst>
          </p:cNvPr>
          <p:cNvSpPr txBox="1"/>
          <p:nvPr/>
        </p:nvSpPr>
        <p:spPr>
          <a:xfrm>
            <a:off x="465221" y="358441"/>
            <a:ext cx="832986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2C4269"/>
                </a:solidFill>
                <a:latin typeface="Arial Narrow" panose="020B0606020202030204" pitchFamily="34" charset="0"/>
              </a:rPr>
              <a:t>Job’s Interaction with God (Job 38-41)</a:t>
            </a:r>
          </a:p>
          <a:p>
            <a:endParaRPr lang="en-US" sz="8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2C4269"/>
                </a:solidFill>
                <a:latin typeface="Arial Narrow" panose="020B0606020202030204" pitchFamily="34" charset="0"/>
              </a:rPr>
              <a:t>Job’s complaints are addressed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lvl="1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- Complaint #2 - “God doesn’t punish the</a:t>
            </a:r>
          </a:p>
          <a:p>
            <a:pPr lvl="1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  wicked” (Job 9:22-24; 10:3) </a:t>
            </a:r>
          </a:p>
          <a:p>
            <a:pPr lvl="1"/>
            <a:endParaRPr lang="en-US" sz="800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lvl="1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- Answer #2 - “</a:t>
            </a:r>
            <a:r>
              <a:rPr lang="en-US" sz="3600" i="1" dirty="0">
                <a:solidFill>
                  <a:srgbClr val="2C4269"/>
                </a:solidFill>
                <a:latin typeface="Arial Narrow" panose="020B0606020202030204" pitchFamily="34" charset="0"/>
              </a:rPr>
              <a:t>You </a:t>
            </a:r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can’t punish is the wicked,</a:t>
            </a:r>
          </a:p>
          <a:p>
            <a:pPr lvl="1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  but</a:t>
            </a:r>
            <a:r>
              <a:rPr lang="en-US" sz="3600" i="1" dirty="0">
                <a:solidFill>
                  <a:srgbClr val="2C4269"/>
                </a:solidFill>
                <a:latin typeface="Arial Narrow" panose="020B0606020202030204" pitchFamily="34" charset="0"/>
              </a:rPr>
              <a:t> I </a:t>
            </a:r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can.” (Job 40:12-14)</a:t>
            </a:r>
          </a:p>
          <a:p>
            <a:pPr lvl="2"/>
            <a:endParaRPr lang="en-US" sz="3600" dirty="0">
              <a:solidFill>
                <a:srgbClr val="2C4269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93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079117-2E01-C3F4-EF45-1F2897DE8D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809F6BF-E889-5225-83E4-84347D1586F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303AEB-A1F4-8A77-2EF8-9960D0B255FB}"/>
              </a:ext>
            </a:extLst>
          </p:cNvPr>
          <p:cNvSpPr txBox="1"/>
          <p:nvPr/>
        </p:nvSpPr>
        <p:spPr>
          <a:xfrm>
            <a:off x="465221" y="358441"/>
            <a:ext cx="8329863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2C4269"/>
                </a:solidFill>
                <a:latin typeface="Arial Narrow" panose="020B0606020202030204" pitchFamily="34" charset="0"/>
              </a:rPr>
              <a:t>Job’s Reply and God’s Blessing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lvl="1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- Job repented after hearing all God had to</a:t>
            </a:r>
          </a:p>
          <a:p>
            <a:pPr lvl="1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  say (42:1-6)</a:t>
            </a:r>
          </a:p>
          <a:p>
            <a:pPr lvl="1"/>
            <a:endParaRPr lang="en-US" sz="800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lvl="1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- The calamity of Job’s life is reversed </a:t>
            </a:r>
          </a:p>
          <a:p>
            <a:pPr lvl="1"/>
            <a:endParaRPr lang="en-US" sz="800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marL="1485900" lvl="2" indent="-571500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all that was lost was restored two-fold</a:t>
            </a:r>
          </a:p>
          <a:p>
            <a:pPr marL="1485900" lvl="2" indent="-571500">
              <a:buFont typeface="Wingdings" panose="05000000000000000000" pitchFamily="2" charset="2"/>
              <a:buChar char="§"/>
            </a:pPr>
            <a:endParaRPr lang="en-US" sz="800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marL="1485900" lvl="2" indent="-571500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Finally received “sympathy and comfort” (42:11; cf. 2:11)</a:t>
            </a:r>
          </a:p>
          <a:p>
            <a:pPr marL="1485900" lvl="2" indent="-571500">
              <a:buFont typeface="Wingdings" panose="05000000000000000000" pitchFamily="2" charset="2"/>
              <a:buChar char="§"/>
            </a:pPr>
            <a:endParaRPr lang="en-US" sz="800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marL="1485900" lvl="2" indent="-571500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Lived a life full of days (42:17)</a:t>
            </a:r>
          </a:p>
          <a:p>
            <a:pPr lvl="1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 </a:t>
            </a:r>
          </a:p>
          <a:p>
            <a:pPr lvl="1"/>
            <a:endParaRPr lang="en-US" sz="3600" dirty="0">
              <a:solidFill>
                <a:srgbClr val="2C4269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9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079117-2E01-C3F4-EF45-1F2897DE8D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809F6BF-E889-5225-83E4-84347D1586F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303AEB-A1F4-8A77-2EF8-9960D0B255FB}"/>
              </a:ext>
            </a:extLst>
          </p:cNvPr>
          <p:cNvSpPr txBox="1"/>
          <p:nvPr/>
        </p:nvSpPr>
        <p:spPr>
          <a:xfrm>
            <a:off x="525379" y="1080336"/>
            <a:ext cx="832986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baseline="30000" dirty="0">
                <a:solidFill>
                  <a:srgbClr val="2C4269"/>
                </a:solidFill>
                <a:latin typeface="Arial Narrow" panose="020B0606020202030204" pitchFamily="34" charset="0"/>
              </a:rPr>
              <a:t>10</a:t>
            </a:r>
            <a:r>
              <a:rPr lang="en-US" sz="3600" i="1" dirty="0">
                <a:solidFill>
                  <a:srgbClr val="2C4269"/>
                </a:solidFill>
                <a:latin typeface="Arial Narrow" panose="020B0606020202030204" pitchFamily="34" charset="0"/>
              </a:rPr>
              <a:t> As an example of suffering and patience, brothers, take the prophets who spoke in the name of the Lord. </a:t>
            </a:r>
            <a:r>
              <a:rPr lang="en-US" sz="3600" i="1" baseline="30000" dirty="0">
                <a:solidFill>
                  <a:srgbClr val="2C4269"/>
                </a:solidFill>
                <a:latin typeface="Arial Narrow" panose="020B0606020202030204" pitchFamily="34" charset="0"/>
              </a:rPr>
              <a:t>11</a:t>
            </a:r>
            <a:r>
              <a:rPr lang="en-US" sz="3600" i="1" dirty="0">
                <a:solidFill>
                  <a:srgbClr val="2C4269"/>
                </a:solidFill>
                <a:latin typeface="Arial Narrow" panose="020B0606020202030204" pitchFamily="34" charset="0"/>
              </a:rPr>
              <a:t> Behold, we consider those blessed who remained steadfast. You have heard of the steadfastness of Job, and you have seen the purpose of the Lord, how the Lord is compassionate and merciful.</a:t>
            </a:r>
          </a:p>
          <a:p>
            <a:r>
              <a:rPr lang="en-US" sz="3200" dirty="0">
                <a:solidFill>
                  <a:srgbClr val="2C4269"/>
                </a:solidFill>
                <a:latin typeface="Arial Narrow" panose="020B0606020202030204" pitchFamily="34" charset="0"/>
              </a:rPr>
              <a:t>											</a:t>
            </a:r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- James 5:10-11 </a:t>
            </a:r>
          </a:p>
          <a:p>
            <a:endParaRPr lang="en-US" sz="3200" i="1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lvl="1"/>
            <a:endParaRPr lang="en-US" sz="3600" dirty="0">
              <a:solidFill>
                <a:srgbClr val="2C4269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33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402</TotalTime>
  <Words>708</Words>
  <Application>Microsoft Office PowerPoint</Application>
  <PresentationFormat>On-screen Show (4:3)</PresentationFormat>
  <Paragraphs>111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Narrow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3</cp:revision>
  <dcterms:created xsi:type="dcterms:W3CDTF">2023-12-03T11:24:09Z</dcterms:created>
  <dcterms:modified xsi:type="dcterms:W3CDTF">2023-12-17T14:17:24Z</dcterms:modified>
</cp:coreProperties>
</file>