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1684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0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8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1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6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7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DE14-3359-4288-9937-C553E64EFBAA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24AF-91C7-4EE5-8443-19F0F06716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E92F2-8EB4-1A65-26E3-DF987995E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52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E92F2-8EB4-1A65-26E3-DF987995E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5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Who Was Job?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A man of integrity (1:1, 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A family man (1:2)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A wealthy man (1:3)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An influential man (1:3b; 29:1-25) </a:t>
            </a:r>
          </a:p>
        </p:txBody>
      </p:sp>
    </p:spTree>
    <p:extLst>
      <p:ext uri="{BB962C8B-B14F-4D97-AF65-F5344CB8AC3E}">
        <p14:creationId xmlns:p14="http://schemas.microsoft.com/office/powerpoint/2010/main" val="297280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Phase 1 of Job’s Suffering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allows Satan to take away all Job has (1:12)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 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 	A sign of God’s confidence in Job (1:8)</a:t>
            </a:r>
          </a:p>
          <a:p>
            <a:pPr lvl="1"/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livelihood is taken (1:13-19)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children are taken (1:18-19)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response: worship (Job 1:20-22)</a:t>
            </a: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58252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Phase 2 of Job’s Suffering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allows Satan to inflict Job (2:6)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</a:t>
            </a: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 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Compare 2:6 to 1:12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health is taken (2:7-8)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 encourages his wife not to do what Satan wanted him to do – curse God      (Job 2:9-10)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Even in the face of tragedy, Job</a:t>
            </a:r>
          </a:p>
          <a:p>
            <a:pPr lvl="2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remained the spiritual leader</a:t>
            </a:r>
            <a:endParaRPr lang="en-US" sz="40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endParaRPr lang="en-US" sz="40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1734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Conversation with Job’s 3 Friends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Eliphaz, Bildad, and Zophar come to offer comfort (Job 2:11-13)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One of the greatest acts of friendship is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simply being there in a time of need. 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1734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Conversation with Job’s 3 Friends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Comfort quickly turns to accusation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State that Job is suffering as a result of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his sin (Job 4:7-9; 8:3-4; 11:4-5)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This belief is likely what caused him to lose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his influence (Compare ch. 29 to ch. 30)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17345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Conversation with Job’s 3 Friends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Sometimes, suffering is a result of sin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David (2 Sam. 12:7-23)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Israel (2 Chr. 36:15-21)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In many cases, it’s not</a:t>
            </a:r>
          </a:p>
          <a:p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	</a:t>
            </a:r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Joseph (Gen. 37-50)</a:t>
            </a:r>
          </a:p>
          <a:p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Paul</a:t>
            </a:r>
          </a:p>
          <a:p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Job (Job 1:1)</a:t>
            </a:r>
          </a:p>
          <a:p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	- Jesus (1 Pet. 2:22)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17345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Job’s Response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Calls his friends “worthless physicians” (13:4) and “miserable comforters” (16:2)!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Compare 16:2 to 2:11b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Job stands by his innocence (27:1-6)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Begins to question the justice of God (19:7) and desires to lay his case before Him (23:3-4)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Feels that God isn’t listening or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being fair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5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079117-2E01-C3F4-EF45-1F2897DE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09F6BF-E889-5225-83E4-84347D1586F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03AEB-A1F4-8A77-2EF8-9960D0B255FB}"/>
              </a:ext>
            </a:extLst>
          </p:cNvPr>
          <p:cNvSpPr txBox="1"/>
          <p:nvPr/>
        </p:nvSpPr>
        <p:spPr>
          <a:xfrm>
            <a:off x="465221" y="358441"/>
            <a:ext cx="817345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C4269"/>
                </a:solidFill>
                <a:latin typeface="Arial Narrow" panose="020B0606020202030204" pitchFamily="34" charset="0"/>
              </a:rPr>
              <a:t>Hope in the face of suffering…</a:t>
            </a:r>
          </a:p>
          <a:p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does </a:t>
            </a:r>
            <a:r>
              <a:rPr lang="en-US" sz="3600" b="1" i="1" dirty="0">
                <a:solidFill>
                  <a:srgbClr val="2C4269"/>
                </a:solidFill>
                <a:latin typeface="Arial Narrow" panose="020B0606020202030204" pitchFamily="34" charset="0"/>
              </a:rPr>
              <a:t>not </a:t>
            </a: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abandon His children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Ps. 22:1-2 (feeling)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Ps. 22:24 (reality)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God </a:t>
            </a:r>
            <a:r>
              <a:rPr lang="en-US" sz="3600" b="1" i="1" dirty="0">
                <a:solidFill>
                  <a:srgbClr val="2C4269"/>
                </a:solidFill>
                <a:latin typeface="Arial Narrow" panose="020B0606020202030204" pitchFamily="34" charset="0"/>
              </a:rPr>
              <a:t>will</a:t>
            </a:r>
            <a:r>
              <a:rPr lang="en-US" sz="3600" b="1" dirty="0">
                <a:solidFill>
                  <a:srgbClr val="2C4269"/>
                </a:solidFill>
                <a:latin typeface="Arial Narrow" panose="020B0606020202030204" pitchFamily="34" charset="0"/>
              </a:rPr>
              <a:t> bring a blessing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Job had all that was lost restored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two-fold (42:12-17)</a:t>
            </a:r>
          </a:p>
          <a:p>
            <a:pPr lvl="1"/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- God will bless His children in His time </a:t>
            </a:r>
          </a:p>
          <a:p>
            <a:pPr lvl="1"/>
            <a:r>
              <a:rPr lang="en-US" sz="3600" dirty="0">
                <a:solidFill>
                  <a:srgbClr val="2C4269"/>
                </a:solidFill>
                <a:latin typeface="Arial Narrow" panose="020B0606020202030204" pitchFamily="34" charset="0"/>
              </a:rPr>
              <a:t>  (Rev. 6:9-11; 21:4)</a:t>
            </a:r>
          </a:p>
          <a:p>
            <a:pPr lvl="1"/>
            <a:endParaRPr lang="en-US" sz="36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2C4269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2C426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174</TotalTime>
  <Words>425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</cp:revision>
  <dcterms:created xsi:type="dcterms:W3CDTF">2023-12-03T11:24:09Z</dcterms:created>
  <dcterms:modified xsi:type="dcterms:W3CDTF">2023-12-03T14:18:18Z</dcterms:modified>
</cp:coreProperties>
</file>