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80-0418-4800-92F5-5C8C9FD3427C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608E-6C82-4E4A-A962-8AFCBDCD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5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80-0418-4800-92F5-5C8C9FD3427C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608E-6C82-4E4A-A962-8AFCBDCD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5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80-0418-4800-92F5-5C8C9FD3427C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608E-6C82-4E4A-A962-8AFCBDCD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1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80-0418-4800-92F5-5C8C9FD3427C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608E-6C82-4E4A-A962-8AFCBDCD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1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80-0418-4800-92F5-5C8C9FD3427C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608E-6C82-4E4A-A962-8AFCBDCD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9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80-0418-4800-92F5-5C8C9FD3427C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608E-6C82-4E4A-A962-8AFCBDCD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0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80-0418-4800-92F5-5C8C9FD3427C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608E-6C82-4E4A-A962-8AFCBDCD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9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80-0418-4800-92F5-5C8C9FD3427C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608E-6C82-4E4A-A962-8AFCBDCD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80-0418-4800-92F5-5C8C9FD3427C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608E-6C82-4E4A-A962-8AFCBDCD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44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80-0418-4800-92F5-5C8C9FD3427C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608E-6C82-4E4A-A962-8AFCBDCD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4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580-0418-4800-92F5-5C8C9FD3427C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608E-6C82-4E4A-A962-8AFCBDCD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7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C1580-0418-4800-92F5-5C8C9FD3427C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E608E-6C82-4E4A-A962-8AFCBDCD8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17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gridarendal/31279008283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textbc.ca/geology/road-constructed-by-cutting-into-a-steep-slop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ecparker/5347653517/in/photolist-99PKNE-5kvKoL-99y85H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B1595A09-E336-4D1B-9B3A-06A2287A5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3EE453-C618-506D-68B1-C594768AE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77739"/>
            <a:ext cx="3418990" cy="1412119"/>
          </a:xfrm>
        </p:spPr>
        <p:txBody>
          <a:bodyPr>
            <a:normAutofit/>
          </a:bodyPr>
          <a:lstStyle/>
          <a:p>
            <a:r>
              <a:rPr lang="en-US" sz="4800" cap="small">
                <a:latin typeface="Aldine401 BT" panose="02020602060306020A03" pitchFamily="18" charset="0"/>
              </a:rPr>
              <a:t>God’s Highway</a:t>
            </a:r>
          </a:p>
        </p:txBody>
      </p:sp>
      <p:pic>
        <p:nvPicPr>
          <p:cNvPr id="31" name="Picture 30" descr="A yellow excavator digging a road&#10;&#10;Description automatically generated">
            <a:extLst>
              <a:ext uri="{FF2B5EF4-FFF2-40B4-BE49-F238E27FC236}">
                <a16:creationId xmlns:a16="http://schemas.microsoft.com/office/drawing/2014/main" id="{F7981EA0-1CA3-5E87-BFE0-11782E61B3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0975" b="13012"/>
          <a:stretch/>
        </p:blipFill>
        <p:spPr>
          <a:xfrm>
            <a:off x="20" y="10"/>
            <a:ext cx="12191980" cy="4558420"/>
          </a:xfrm>
          <a:custGeom>
            <a:avLst/>
            <a:gdLst/>
            <a:ahLst/>
            <a:cxnLst/>
            <a:rect l="l" t="t" r="r" b="b"/>
            <a:pathLst>
              <a:path w="12188952" h="4558430">
                <a:moveTo>
                  <a:pt x="6789701" y="4490221"/>
                </a:moveTo>
                <a:lnTo>
                  <a:pt x="6788702" y="4490299"/>
                </a:lnTo>
                <a:lnTo>
                  <a:pt x="6788476" y="4490833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3596895"/>
                </a:lnTo>
                <a:lnTo>
                  <a:pt x="12061096" y="3635026"/>
                </a:lnTo>
                <a:cubicBezTo>
                  <a:pt x="11933500" y="3671240"/>
                  <a:pt x="11805390" y="3705769"/>
                  <a:pt x="11676800" y="3738601"/>
                </a:cubicBezTo>
                <a:cubicBezTo>
                  <a:pt x="11262789" y="3846108"/>
                  <a:pt x="10845343" y="3939710"/>
                  <a:pt x="10425355" y="4022140"/>
                </a:cubicBezTo>
                <a:cubicBezTo>
                  <a:pt x="10092810" y="4087351"/>
                  <a:pt x="9759033" y="4145748"/>
                  <a:pt x="9424022" y="4197302"/>
                </a:cubicBezTo>
                <a:cubicBezTo>
                  <a:pt x="9102997" y="4246959"/>
                  <a:pt x="8781133" y="4291526"/>
                  <a:pt x="8458419" y="4331003"/>
                </a:cubicBezTo>
                <a:cubicBezTo>
                  <a:pt x="8211360" y="4361169"/>
                  <a:pt x="7963792" y="4386742"/>
                  <a:pt x="7715970" y="4410950"/>
                </a:cubicBezTo>
                <a:lnTo>
                  <a:pt x="6951716" y="4476730"/>
                </a:lnTo>
                <a:lnTo>
                  <a:pt x="6936303" y="4478801"/>
                </a:lnTo>
                <a:lnTo>
                  <a:pt x="6790448" y="4490162"/>
                </a:lnTo>
                <a:lnTo>
                  <a:pt x="6799941" y="4491982"/>
                </a:lnTo>
                <a:cubicBezTo>
                  <a:pt x="6811623" y="4492448"/>
                  <a:pt x="6823734" y="4490275"/>
                  <a:pt x="6835432" y="4490275"/>
                </a:cubicBezTo>
                <a:cubicBezTo>
                  <a:pt x="6851580" y="4490275"/>
                  <a:pt x="6867729" y="4487668"/>
                  <a:pt x="6884003" y="4487297"/>
                </a:cubicBezTo>
                <a:cubicBezTo>
                  <a:pt x="7115805" y="4481835"/>
                  <a:pt x="7347351" y="4469668"/>
                  <a:pt x="7578771" y="4454770"/>
                </a:cubicBezTo>
                <a:cubicBezTo>
                  <a:pt x="7927552" y="4432302"/>
                  <a:pt x="8276080" y="4404123"/>
                  <a:pt x="8623845" y="4367873"/>
                </a:cubicBezTo>
                <a:cubicBezTo>
                  <a:pt x="8909939" y="4338575"/>
                  <a:pt x="9195310" y="4303940"/>
                  <a:pt x="9479970" y="4263967"/>
                </a:cubicBezTo>
                <a:cubicBezTo>
                  <a:pt x="9864901" y="4209593"/>
                  <a:pt x="10248014" y="4144879"/>
                  <a:pt x="10629308" y="4069810"/>
                </a:cubicBezTo>
                <a:cubicBezTo>
                  <a:pt x="11090114" y="3978690"/>
                  <a:pt x="11546975" y="3871184"/>
                  <a:pt x="11998498" y="3743816"/>
                </a:cubicBezTo>
                <a:lnTo>
                  <a:pt x="12188952" y="3687715"/>
                </a:lnTo>
                <a:lnTo>
                  <a:pt x="12188952" y="3742439"/>
                </a:lnTo>
                <a:lnTo>
                  <a:pt x="11829257" y="3846853"/>
                </a:lnTo>
                <a:cubicBezTo>
                  <a:pt x="11534769" y="3926550"/>
                  <a:pt x="11238120" y="3997436"/>
                  <a:pt x="10939183" y="4061368"/>
                </a:cubicBezTo>
                <a:cubicBezTo>
                  <a:pt x="10622824" y="4129150"/>
                  <a:pt x="10304941" y="4189147"/>
                  <a:pt x="9985530" y="4241373"/>
                </a:cubicBezTo>
                <a:cubicBezTo>
                  <a:pt x="9720036" y="4284822"/>
                  <a:pt x="9453814" y="4323467"/>
                  <a:pt x="9186882" y="4357320"/>
                </a:cubicBezTo>
                <a:cubicBezTo>
                  <a:pt x="8984197" y="4382894"/>
                  <a:pt x="8781514" y="4406977"/>
                  <a:pt x="8578198" y="4426839"/>
                </a:cubicBezTo>
                <a:cubicBezTo>
                  <a:pt x="8340547" y="4449559"/>
                  <a:pt x="8102644" y="4471034"/>
                  <a:pt x="7864358" y="4488290"/>
                </a:cubicBezTo>
                <a:cubicBezTo>
                  <a:pt x="7554994" y="4510634"/>
                  <a:pt x="7245502" y="4528512"/>
                  <a:pt x="6935502" y="4539684"/>
                </a:cubicBezTo>
                <a:cubicBezTo>
                  <a:pt x="6782917" y="4545147"/>
                  <a:pt x="6630334" y="4548995"/>
                  <a:pt x="6477750" y="4553587"/>
                </a:cubicBezTo>
                <a:cubicBezTo>
                  <a:pt x="6439195" y="4551503"/>
                  <a:pt x="6400529" y="4553128"/>
                  <a:pt x="6362294" y="4558430"/>
                </a:cubicBezTo>
                <a:lnTo>
                  <a:pt x="6057129" y="4558430"/>
                </a:lnTo>
                <a:lnTo>
                  <a:pt x="5977784" y="4553836"/>
                </a:lnTo>
                <a:cubicBezTo>
                  <a:pt x="5740261" y="4541423"/>
                  <a:pt x="5502739" y="4527644"/>
                  <a:pt x="5265087" y="4517587"/>
                </a:cubicBezTo>
                <a:cubicBezTo>
                  <a:pt x="4958267" y="4505171"/>
                  <a:pt x="4651826" y="4484691"/>
                  <a:pt x="4346277" y="4455517"/>
                </a:cubicBezTo>
                <a:cubicBezTo>
                  <a:pt x="4021654" y="4424605"/>
                  <a:pt x="3697795" y="4389970"/>
                  <a:pt x="3373045" y="4356948"/>
                </a:cubicBezTo>
                <a:cubicBezTo>
                  <a:pt x="3035412" y="4322686"/>
                  <a:pt x="2698456" y="4283047"/>
                  <a:pt x="2362173" y="4238021"/>
                </a:cubicBezTo>
                <a:cubicBezTo>
                  <a:pt x="1984692" y="4187868"/>
                  <a:pt x="1608364" y="4130142"/>
                  <a:pt x="1233177" y="4064845"/>
                </a:cubicBezTo>
                <a:cubicBezTo>
                  <a:pt x="842181" y="3996132"/>
                  <a:pt x="453758" y="3917644"/>
                  <a:pt x="68500" y="3825138"/>
                </a:cubicBezTo>
                <a:lnTo>
                  <a:pt x="0" y="3807783"/>
                </a:lnTo>
                <a:lnTo>
                  <a:pt x="0" y="3751294"/>
                </a:lnTo>
                <a:lnTo>
                  <a:pt x="72441" y="3770071"/>
                </a:lnTo>
                <a:cubicBezTo>
                  <a:pt x="247961" y="3812249"/>
                  <a:pt x="424164" y="3851509"/>
                  <a:pt x="600716" y="3888441"/>
                </a:cubicBezTo>
                <a:cubicBezTo>
                  <a:pt x="988279" y="3969255"/>
                  <a:pt x="1378133" y="4038153"/>
                  <a:pt x="1769512" y="4098609"/>
                </a:cubicBezTo>
                <a:cubicBezTo>
                  <a:pt x="2052426" y="4142185"/>
                  <a:pt x="2335725" y="4182282"/>
                  <a:pt x="2613554" y="4215551"/>
                </a:cubicBezTo>
                <a:cubicBezTo>
                  <a:pt x="2605544" y="4218158"/>
                  <a:pt x="2594611" y="4208102"/>
                  <a:pt x="2581134" y="4205620"/>
                </a:cubicBezTo>
                <a:cubicBezTo>
                  <a:pt x="2087178" y="4113668"/>
                  <a:pt x="1597684" y="4002775"/>
                  <a:pt x="1112635" y="3872923"/>
                </a:cubicBezTo>
                <a:cubicBezTo>
                  <a:pt x="880453" y="3810852"/>
                  <a:pt x="649713" y="3744374"/>
                  <a:pt x="420412" y="3673490"/>
                </a:cubicBezTo>
                <a:lnTo>
                  <a:pt x="0" y="3534573"/>
                </a:lnTo>
                <a:close/>
              </a:path>
            </a:pathLst>
          </a:custGeom>
        </p:spPr>
      </p:pic>
      <p:sp>
        <p:nvSpPr>
          <p:cNvPr id="50" name="sketch line">
            <a:extLst>
              <a:ext uri="{FF2B5EF4-FFF2-40B4-BE49-F238E27FC236}">
                <a16:creationId xmlns:a16="http://schemas.microsoft.com/office/drawing/2014/main" id="{3540989C-C7B8-473B-BF87-6F2DA6A90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661305" y="5468206"/>
            <a:ext cx="1371600" cy="18288"/>
          </a:xfrm>
          <a:custGeom>
            <a:avLst/>
            <a:gdLst>
              <a:gd name="connsiteX0" fmla="*/ 0 w 1371600"/>
              <a:gd name="connsiteY0" fmla="*/ 0 h 18288"/>
              <a:gd name="connsiteX1" fmla="*/ 685800 w 1371600"/>
              <a:gd name="connsiteY1" fmla="*/ 0 h 18288"/>
              <a:gd name="connsiteX2" fmla="*/ 1371600 w 1371600"/>
              <a:gd name="connsiteY2" fmla="*/ 0 h 18288"/>
              <a:gd name="connsiteX3" fmla="*/ 1371600 w 1371600"/>
              <a:gd name="connsiteY3" fmla="*/ 18288 h 18288"/>
              <a:gd name="connsiteX4" fmla="*/ 713232 w 1371600"/>
              <a:gd name="connsiteY4" fmla="*/ 18288 h 18288"/>
              <a:gd name="connsiteX5" fmla="*/ 0 w 1371600"/>
              <a:gd name="connsiteY5" fmla="*/ 18288 h 18288"/>
              <a:gd name="connsiteX6" fmla="*/ 0 w 1371600"/>
              <a:gd name="connsiteY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600" h="18288" fill="none" extrusionOk="0">
                <a:moveTo>
                  <a:pt x="0" y="0"/>
                </a:moveTo>
                <a:cubicBezTo>
                  <a:pt x="247303" y="31625"/>
                  <a:pt x="422310" y="-25629"/>
                  <a:pt x="685800" y="0"/>
                </a:cubicBezTo>
                <a:cubicBezTo>
                  <a:pt x="949290" y="25629"/>
                  <a:pt x="1192357" y="6696"/>
                  <a:pt x="1371600" y="0"/>
                </a:cubicBezTo>
                <a:cubicBezTo>
                  <a:pt x="1371355" y="6649"/>
                  <a:pt x="1371915" y="11310"/>
                  <a:pt x="1371600" y="18288"/>
                </a:cubicBezTo>
                <a:cubicBezTo>
                  <a:pt x="1107995" y="26464"/>
                  <a:pt x="1033361" y="32942"/>
                  <a:pt x="713232" y="18288"/>
                </a:cubicBezTo>
                <a:cubicBezTo>
                  <a:pt x="393103" y="3634"/>
                  <a:pt x="289343" y="43221"/>
                  <a:pt x="0" y="18288"/>
                </a:cubicBezTo>
                <a:cubicBezTo>
                  <a:pt x="-459" y="11562"/>
                  <a:pt x="-31" y="5093"/>
                  <a:pt x="0" y="0"/>
                </a:cubicBezTo>
                <a:close/>
              </a:path>
              <a:path w="1371600" h="18288" stroke="0" extrusionOk="0">
                <a:moveTo>
                  <a:pt x="0" y="0"/>
                </a:moveTo>
                <a:cubicBezTo>
                  <a:pt x="170249" y="-24099"/>
                  <a:pt x="504634" y="14338"/>
                  <a:pt x="644652" y="0"/>
                </a:cubicBezTo>
                <a:cubicBezTo>
                  <a:pt x="784670" y="-14338"/>
                  <a:pt x="1087773" y="8679"/>
                  <a:pt x="1371600" y="0"/>
                </a:cubicBezTo>
                <a:cubicBezTo>
                  <a:pt x="1372456" y="3662"/>
                  <a:pt x="1371030" y="13946"/>
                  <a:pt x="1371600" y="18288"/>
                </a:cubicBezTo>
                <a:cubicBezTo>
                  <a:pt x="1176823" y="-1409"/>
                  <a:pt x="900830" y="9989"/>
                  <a:pt x="713232" y="18288"/>
                </a:cubicBezTo>
                <a:cubicBezTo>
                  <a:pt x="525634" y="26587"/>
                  <a:pt x="282837" y="5724"/>
                  <a:pt x="0" y="18288"/>
                </a:cubicBezTo>
                <a:cubicBezTo>
                  <a:pt x="367" y="13143"/>
                  <a:pt x="-823" y="58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61569767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158F51-365B-E1C4-FD5A-3618AA7CB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4777739"/>
            <a:ext cx="6897626" cy="1399223"/>
          </a:xfrm>
        </p:spPr>
        <p:txBody>
          <a:bodyPr anchor="ctr">
            <a:normAutofit/>
          </a:bodyPr>
          <a:lstStyle/>
          <a:p>
            <a:r>
              <a:rPr lang="en-US" sz="2200">
                <a:latin typeface="Aldine401 BT" panose="02020602060306020A03" pitchFamily="18" charset="0"/>
              </a:rPr>
              <a:t>Isaiah 40:3-5</a:t>
            </a:r>
          </a:p>
          <a:p>
            <a:endParaRPr lang="en-US" sz="2200">
              <a:latin typeface="Aldine401 BT" panose="02020602060306020A03" pitchFamily="18" charset="0"/>
            </a:endParaRPr>
          </a:p>
          <a:p>
            <a:r>
              <a:rPr lang="en-US" sz="2200" i="1">
                <a:latin typeface="Aldine401 BT" panose="02020602060306020A03" pitchFamily="18" charset="0"/>
              </a:rPr>
              <a:t>East End – 19 November 2023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AFFCBF7-94DA-66C8-2ADA-EE69CCF2D623}"/>
              </a:ext>
            </a:extLst>
          </p:cNvPr>
          <p:cNvSpPr txBox="1"/>
          <p:nvPr/>
        </p:nvSpPr>
        <p:spPr>
          <a:xfrm>
            <a:off x="9751909" y="6657945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flickr.com/photos/gridarendal/31279008283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0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CF7C49-4DE9-05A7-3D0F-E07FFE445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 fontScale="90000"/>
          </a:bodyPr>
          <a:lstStyle/>
          <a:p>
            <a:r>
              <a:rPr lang="en-US" sz="4600">
                <a:latin typeface="Aldine401 BT" panose="02020602060306020A03" pitchFamily="18" charset="0"/>
              </a:rPr>
              <a:t>God has Built a Highway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D098E-F979-F5C4-3C62-5BAAB21C1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US" sz="2200">
                <a:latin typeface="Aldine401 BT" panose="02020602060306020A03" pitchFamily="18" charset="0"/>
              </a:rPr>
              <a:t>Starting with a straight barren path</a:t>
            </a:r>
          </a:p>
          <a:p>
            <a:r>
              <a:rPr lang="en-US" sz="2200">
                <a:latin typeface="Aldine401 BT" panose="02020602060306020A03" pitchFamily="18" charset="0"/>
              </a:rPr>
              <a:t>Low parts of the road are filled in with soil, rock, etc</a:t>
            </a:r>
          </a:p>
          <a:p>
            <a:r>
              <a:rPr lang="en-US" sz="2200">
                <a:latin typeface="Aldine401 BT" panose="02020602060306020A03" pitchFamily="18" charset="0"/>
              </a:rPr>
              <a:t>High parts are cut down</a:t>
            </a:r>
          </a:p>
          <a:p>
            <a:r>
              <a:rPr lang="en-US" sz="2200">
                <a:latin typeface="Aldine401 BT" panose="02020602060306020A03" pitchFamily="18" charset="0"/>
              </a:rPr>
              <a:t>A smooth road is made by straightening out the crooked path</a:t>
            </a:r>
          </a:p>
        </p:txBody>
      </p:sp>
      <p:pic>
        <p:nvPicPr>
          <p:cNvPr id="8" name="Picture 7" descr="A diagram of a steep slope&#10;&#10;Description automatically generated">
            <a:extLst>
              <a:ext uri="{FF2B5EF4-FFF2-40B4-BE49-F238E27FC236}">
                <a16:creationId xmlns:a16="http://schemas.microsoft.com/office/drawing/2014/main" id="{052ECB7A-66B2-59A4-4C40-B5D62CB69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654296" y="1107624"/>
            <a:ext cx="6903720" cy="464275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BFEA88D-3652-CF3F-3822-AE3F0C6C6C66}"/>
              </a:ext>
            </a:extLst>
          </p:cNvPr>
          <p:cNvSpPr txBox="1"/>
          <p:nvPr/>
        </p:nvSpPr>
        <p:spPr>
          <a:xfrm>
            <a:off x="9371200" y="5550320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opentextbc.ca/geology/road-constructed-by-cutting-into-a-steep-slope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5246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6262-84AD-D05D-EFA4-EEA4ACFC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FFFF00"/>
                </a:solidFill>
                <a:latin typeface="Aldine401 BT" panose="02020602060306020A03" pitchFamily="18" charset="0"/>
              </a:rPr>
              <a:t>Characteristics of the Highway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052CC-A890-C71C-8634-B518EA259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ldine401 BT" panose="02020602060306020A03" pitchFamily="18" charset="0"/>
              </a:rPr>
              <a:t>ISAIAH 35:8-10</a:t>
            </a:r>
          </a:p>
          <a:p>
            <a:pPr marL="0" indent="0">
              <a:buNone/>
            </a:pPr>
            <a:endParaRPr lang="en-US" sz="4400" dirty="0">
              <a:latin typeface="Aldine401 BT" panose="02020602060306020A03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Aldine401 BT" panose="02020602060306020A03" pitchFamily="18" charset="0"/>
              </a:rPr>
              <a:t>Way of Holiness – </a:t>
            </a:r>
            <a:r>
              <a:rPr lang="en-US" sz="4400" i="1" dirty="0">
                <a:latin typeface="Aldine401 BT" panose="02020602060306020A03" pitchFamily="18" charset="0"/>
              </a:rPr>
              <a:t>1 Peter 2:9</a:t>
            </a:r>
          </a:p>
          <a:p>
            <a:pPr marL="0" indent="0">
              <a:buNone/>
            </a:pPr>
            <a:endParaRPr lang="en-US" sz="4400" dirty="0">
              <a:latin typeface="Aldine401 BT" panose="02020602060306020A03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Aldine401 BT" panose="02020602060306020A03" pitchFamily="18" charset="0"/>
              </a:rPr>
              <a:t>Unclean Shall Not Pass Over It</a:t>
            </a:r>
          </a:p>
          <a:p>
            <a:pPr marL="0" indent="0">
              <a:buNone/>
            </a:pPr>
            <a:r>
              <a:rPr lang="en-US" sz="4400" i="1" dirty="0">
                <a:latin typeface="Aldine401 BT" panose="02020602060306020A03" pitchFamily="18" charset="0"/>
              </a:rPr>
              <a:t>Matthew 7:13-14, Rom 6:12-14</a:t>
            </a:r>
          </a:p>
          <a:p>
            <a:pPr marL="0" indent="0">
              <a:buNone/>
            </a:pPr>
            <a:endParaRPr lang="en-US" sz="4400" dirty="0">
              <a:latin typeface="Aldine401 BT" panose="02020602060306020A03" pitchFamily="18" charset="0"/>
            </a:endParaRPr>
          </a:p>
          <a:p>
            <a:pPr marL="0" indent="0">
              <a:buNone/>
            </a:pPr>
            <a:endParaRPr lang="en-US" sz="4400" dirty="0">
              <a:latin typeface="Aldine401 BT" panose="02020602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3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6262-84AD-D05D-EFA4-EEA4ACFC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FFFF00"/>
                </a:solidFill>
                <a:latin typeface="Aldine401 BT" panose="02020602060306020A03" pitchFamily="18" charset="0"/>
              </a:rPr>
              <a:t>Characteristics of the Highway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052CC-A890-C71C-8634-B518EA259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ldine401 BT" panose="02020602060306020A03" pitchFamily="18" charset="0"/>
              </a:rPr>
              <a:t>ISAIAH 35:8-10</a:t>
            </a:r>
          </a:p>
          <a:p>
            <a:pPr marL="0" indent="0">
              <a:buNone/>
            </a:pPr>
            <a:endParaRPr lang="en-US" sz="4400" dirty="0">
              <a:latin typeface="Aldine401 BT" panose="02020602060306020A03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Aldine401 BT" panose="02020602060306020A03" pitchFamily="18" charset="0"/>
              </a:rPr>
              <a:t>For the Wayfaring Man – </a:t>
            </a:r>
            <a:r>
              <a:rPr lang="en-US" sz="4400" i="1" dirty="0">
                <a:latin typeface="Aldine401 BT" panose="02020602060306020A03" pitchFamily="18" charset="0"/>
              </a:rPr>
              <a:t>1 Peter 2:24-25</a:t>
            </a:r>
          </a:p>
          <a:p>
            <a:pPr marL="0" indent="0">
              <a:buNone/>
            </a:pPr>
            <a:endParaRPr lang="en-US" sz="4400" dirty="0">
              <a:latin typeface="Aldine401 BT" panose="02020602060306020A03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Aldine401 BT" panose="02020602060306020A03" pitchFamily="18" charset="0"/>
              </a:rPr>
              <a:t>Fools shall not Err Therein</a:t>
            </a:r>
          </a:p>
          <a:p>
            <a:pPr marL="0" indent="0">
              <a:buNone/>
            </a:pPr>
            <a:r>
              <a:rPr lang="en-US" sz="4400" i="1" dirty="0">
                <a:latin typeface="Aldine401 BT" panose="02020602060306020A03" pitchFamily="18" charset="0"/>
              </a:rPr>
              <a:t>James 1:5-6</a:t>
            </a:r>
          </a:p>
          <a:p>
            <a:pPr marL="0" indent="0">
              <a:buNone/>
            </a:pPr>
            <a:endParaRPr lang="en-US" sz="4400" dirty="0">
              <a:latin typeface="Aldine401 BT" panose="02020602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22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6262-84AD-D05D-EFA4-EEA4ACFC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FFFF00"/>
                </a:solidFill>
                <a:latin typeface="Aldine401 BT" panose="02020602060306020A03" pitchFamily="18" charset="0"/>
              </a:rPr>
              <a:t>Characteristics of the Highway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052CC-A890-C71C-8634-B518EA259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ldine401 BT" panose="02020602060306020A03" pitchFamily="18" charset="0"/>
              </a:rPr>
              <a:t>ISAIAH 35:8-10</a:t>
            </a:r>
          </a:p>
          <a:p>
            <a:pPr marL="0" indent="0">
              <a:buNone/>
            </a:pPr>
            <a:endParaRPr lang="en-US" sz="4400" dirty="0">
              <a:latin typeface="Aldine401 BT" panose="02020602060306020A03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Aldine401 BT" panose="02020602060306020A03" pitchFamily="18" charset="0"/>
              </a:rPr>
              <a:t>No Lion or Ravenous Beast</a:t>
            </a:r>
          </a:p>
          <a:p>
            <a:pPr marL="0" indent="0">
              <a:buNone/>
            </a:pPr>
            <a:r>
              <a:rPr lang="en-US" sz="4400" i="1" dirty="0">
                <a:latin typeface="Aldine401 BT" panose="02020602060306020A03" pitchFamily="18" charset="0"/>
              </a:rPr>
              <a:t>1 Peter 3:12-13, 2 Peter 5:8-9, Matthew 7:15</a:t>
            </a:r>
          </a:p>
          <a:p>
            <a:pPr marL="0" indent="0">
              <a:buNone/>
            </a:pPr>
            <a:r>
              <a:rPr lang="en-US" sz="4400" i="1" dirty="0">
                <a:latin typeface="Aldine401 BT" panose="02020602060306020A03" pitchFamily="18" charset="0"/>
              </a:rPr>
              <a:t>Acts 20:29</a:t>
            </a:r>
          </a:p>
        </p:txBody>
      </p:sp>
    </p:spTree>
    <p:extLst>
      <p:ext uri="{BB962C8B-B14F-4D97-AF65-F5344CB8AC3E}">
        <p14:creationId xmlns:p14="http://schemas.microsoft.com/office/powerpoint/2010/main" val="3836448256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D6262-84AD-D05D-EFA4-EEA4ACFC1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FFFF00"/>
                </a:solidFill>
                <a:latin typeface="Aldine401 BT" panose="02020602060306020A03" pitchFamily="18" charset="0"/>
              </a:rPr>
              <a:t>Characteristics of the Highway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052CC-A890-C71C-8634-B518EA259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ldine401 BT" panose="02020602060306020A03" pitchFamily="18" charset="0"/>
              </a:rPr>
              <a:t>ISAIAH 35:8-10</a:t>
            </a:r>
          </a:p>
          <a:p>
            <a:pPr marL="0" indent="0">
              <a:buNone/>
            </a:pPr>
            <a:endParaRPr lang="en-US" sz="4400" dirty="0">
              <a:latin typeface="Aldine401 BT" panose="02020602060306020A03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Aldine401 BT" panose="02020602060306020A03" pitchFamily="18" charset="0"/>
              </a:rPr>
              <a:t>Redeemed Shall Walk There</a:t>
            </a:r>
          </a:p>
          <a:p>
            <a:pPr marL="0" indent="0">
              <a:buNone/>
            </a:pPr>
            <a:endParaRPr lang="en-US" sz="4400" i="1" dirty="0">
              <a:latin typeface="Aldine401 BT" panose="02020602060306020A03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Aldine401 BT" panose="02020602060306020A03" pitchFamily="18" charset="0"/>
              </a:rPr>
              <a:t>Ransomed of the Lord Shall Walk There</a:t>
            </a:r>
          </a:p>
          <a:p>
            <a:pPr marL="0" indent="0">
              <a:buNone/>
            </a:pPr>
            <a:r>
              <a:rPr lang="en-US" sz="4400" i="1" dirty="0">
                <a:latin typeface="Aldine401 BT" panose="02020602060306020A03" pitchFamily="18" charset="0"/>
              </a:rPr>
              <a:t>1 Peter 1:18-19</a:t>
            </a:r>
          </a:p>
        </p:txBody>
      </p:sp>
    </p:spTree>
    <p:extLst>
      <p:ext uri="{BB962C8B-B14F-4D97-AF65-F5344CB8AC3E}">
        <p14:creationId xmlns:p14="http://schemas.microsoft.com/office/powerpoint/2010/main" val="61796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12FD-BA63-AD95-94EC-38E83B56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cap="small" dirty="0">
                <a:solidFill>
                  <a:srgbClr val="FFFF00"/>
                </a:solidFill>
                <a:latin typeface="Aldine401 BT" panose="02020602060306020A03" pitchFamily="18" charset="0"/>
              </a:rPr>
              <a:t>The Church is Called the Way</a:t>
            </a:r>
            <a:br>
              <a:rPr lang="en-US" sz="6000" cap="small" dirty="0">
                <a:solidFill>
                  <a:srgbClr val="FFFF00"/>
                </a:solidFill>
                <a:latin typeface="Aldine401 BT" panose="02020602060306020A03" pitchFamily="18" charset="0"/>
              </a:rPr>
            </a:br>
            <a:r>
              <a:rPr lang="en-US" sz="4900" cap="small" dirty="0">
                <a:solidFill>
                  <a:srgbClr val="FFFF00"/>
                </a:solidFill>
                <a:latin typeface="Aldine401 BT" panose="02020602060306020A03" pitchFamily="18" charset="0"/>
              </a:rPr>
              <a:t>Acts 9:2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6537C-9D47-0F90-2FDB-D2B5E0B354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ldine401 BT" panose="02020602060306020A03" pitchFamily="18" charset="0"/>
              </a:rPr>
              <a:t>GET IN THE WAY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5C677-342B-A26D-D450-52D7A4A9A4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Aldine401 BT" panose="02020602060306020A03" pitchFamily="18" charset="0"/>
              </a:rPr>
              <a:t>HEAR – Rom 1:16-17</a:t>
            </a:r>
          </a:p>
          <a:p>
            <a:r>
              <a:rPr lang="en-US" dirty="0">
                <a:latin typeface="Aldine401 BT" panose="02020602060306020A03" pitchFamily="18" charset="0"/>
              </a:rPr>
              <a:t>BELIEVE – John 3:16</a:t>
            </a:r>
          </a:p>
          <a:p>
            <a:r>
              <a:rPr lang="en-US" dirty="0">
                <a:latin typeface="Aldine401 BT" panose="02020602060306020A03" pitchFamily="18" charset="0"/>
              </a:rPr>
              <a:t>REPENT – Acts 4:</a:t>
            </a:r>
          </a:p>
          <a:p>
            <a:r>
              <a:rPr lang="en-US" dirty="0">
                <a:latin typeface="Aldine401 BT" panose="02020602060306020A03" pitchFamily="18" charset="0"/>
              </a:rPr>
              <a:t>BE BAPTIZED – Acts 2:38</a:t>
            </a:r>
          </a:p>
          <a:p>
            <a:r>
              <a:rPr lang="en-US" dirty="0">
                <a:latin typeface="Aldine401 BT" panose="02020602060306020A03" pitchFamily="18" charset="0"/>
              </a:rPr>
              <a:t>WALK IN THE WAY – Matt 6:13-14</a:t>
            </a:r>
          </a:p>
        </p:txBody>
      </p:sp>
      <p:pic>
        <p:nvPicPr>
          <p:cNvPr id="8" name="Picture 7" descr="A road going through a mountain&#10;&#10;Description automatically generated">
            <a:extLst>
              <a:ext uri="{FF2B5EF4-FFF2-40B4-BE49-F238E27FC236}">
                <a16:creationId xmlns:a16="http://schemas.microsoft.com/office/drawing/2014/main" id="{19D1761B-2DCB-53BB-B603-4E1155E3B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09570" y="2078201"/>
            <a:ext cx="4236902" cy="30452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F583D44-439F-7AA5-C113-9B671F9D4243}"/>
              </a:ext>
            </a:extLst>
          </p:cNvPr>
          <p:cNvSpPr txBox="1"/>
          <p:nvPr/>
        </p:nvSpPr>
        <p:spPr>
          <a:xfrm>
            <a:off x="6909570" y="5057740"/>
            <a:ext cx="42369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flickr.com/photos/ecparker/5347653517/in/photolist-99PKNE-5kvKoL-99y85H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90141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95</TotalTime>
  <Words>207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Aldine401 BT</vt:lpstr>
      <vt:lpstr>Arial</vt:lpstr>
      <vt:lpstr>Calibri</vt:lpstr>
      <vt:lpstr>Calibri Light</vt:lpstr>
      <vt:lpstr>Office Theme</vt:lpstr>
      <vt:lpstr>God’s Highway</vt:lpstr>
      <vt:lpstr>God has Built a Highway</vt:lpstr>
      <vt:lpstr>Characteristics of the Highway</vt:lpstr>
      <vt:lpstr>Characteristics of the Highway</vt:lpstr>
      <vt:lpstr>Characteristics of the Highway</vt:lpstr>
      <vt:lpstr>Characteristics of the Highway</vt:lpstr>
      <vt:lpstr>The Church is Called the Way Acts 9:2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Highway</dc:title>
  <dc:creator>STUART GOODPASTER</dc:creator>
  <cp:lastModifiedBy>STUART GOODPASTER</cp:lastModifiedBy>
  <cp:revision>5</cp:revision>
  <dcterms:created xsi:type="dcterms:W3CDTF">2023-11-19T00:44:24Z</dcterms:created>
  <dcterms:modified xsi:type="dcterms:W3CDTF">2023-11-19T05:31:52Z</dcterms:modified>
</cp:coreProperties>
</file>