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1"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0" r:id="rId34"/>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p:restoredTop sz="94694"/>
  </p:normalViewPr>
  <p:slideViewPr>
    <p:cSldViewPr snapToGrid="0" snapToObjects="1">
      <p:cViewPr varScale="1">
        <p:scale>
          <a:sx n="93" d="100"/>
          <a:sy n="93" d="100"/>
        </p:scale>
        <p:origin x="492" y="84"/>
      </p:cViewPr>
      <p:guideLst>
        <p:guide orient="horz" pos="16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380535" y="4323673"/>
            <a:ext cx="2727029" cy="400110"/>
          </a:xfrm>
          <a:prstGeom prst="rect">
            <a:avLst/>
          </a:prstGeom>
          <a:noFill/>
        </p:spPr>
        <p:txBody>
          <a:bodyPr wrap="none" rtlCol="0">
            <a:spAutoFit/>
          </a:bodyPr>
          <a:lstStyle/>
          <a:p>
            <a:r>
              <a:rPr lang="en-US" sz="2000" b="1" i="0">
                <a:latin typeface="Lato" charset="0"/>
                <a:ea typeface="Lato" charset="0"/>
                <a:cs typeface="Lato" charset="0"/>
              </a:rPr>
              <a:t>MIKE MAZZALONGO</a:t>
            </a:r>
            <a:endParaRPr lang="en-US" sz="2000" b="1" i="0" dirty="0">
              <a:latin typeface="Lato" charset="0"/>
              <a:ea typeface="Lato" charset="0"/>
              <a:cs typeface="Lato" charset="0"/>
            </a:endParaRPr>
          </a:p>
        </p:txBody>
      </p:sp>
      <p:sp>
        <p:nvSpPr>
          <p:cNvPr id="7" name="Title 1"/>
          <p:cNvSpPr>
            <a:spLocks noGrp="1"/>
          </p:cNvSpPr>
          <p:nvPr>
            <p:ph type="ctrTitle"/>
          </p:nvPr>
        </p:nvSpPr>
        <p:spPr>
          <a:xfrm>
            <a:off x="380535" y="1644563"/>
            <a:ext cx="5787483" cy="2604769"/>
          </a:xfrm>
          <a:prstGeom prst="rect">
            <a:avLst/>
          </a:prstGeom>
        </p:spPr>
        <p:txBody>
          <a:bodyPr anchor="b">
            <a:noAutofit/>
          </a:bodyPr>
          <a:lstStyle>
            <a:lvl1pPr>
              <a:lnSpc>
                <a:spcPct val="80000"/>
              </a:lnSpc>
              <a:defRPr sz="9000" b="0" i="0">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14350" y="347619"/>
            <a:ext cx="58293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514350" y="4287309"/>
            <a:ext cx="58293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389888"/>
            <a:ext cx="61722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342900" y="274639"/>
            <a:ext cx="6172200" cy="783695"/>
          </a:xfrm>
          <a:prstGeom prst="rect">
            <a:avLst/>
          </a:prstGeom>
        </p:spPr>
        <p:txBody>
          <a:bodyPr anchor="b"/>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2900" y="1389889"/>
            <a:ext cx="61722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342900" y="274639"/>
            <a:ext cx="6172200" cy="783695"/>
          </a:xfrm>
          <a:prstGeom prst="rect">
            <a:avLst/>
          </a:prstGeom>
        </p:spPr>
        <p:txBody>
          <a:bodyPr anchor="b"/>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538385"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846034" y="2307364"/>
            <a:ext cx="5669063"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120" y="0"/>
            <a:ext cx="5404104"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4" r:id="rId5"/>
    <p:sldLayoutId id="2147483655" r:id="rId6"/>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492F-9313-48D2-2B02-E151712EC021}"/>
              </a:ext>
            </a:extLst>
          </p:cNvPr>
          <p:cNvSpPr>
            <a:spLocks noGrp="1"/>
          </p:cNvSpPr>
          <p:nvPr>
            <p:ph type="title"/>
          </p:nvPr>
        </p:nvSpPr>
        <p:spPr/>
        <p:txBody>
          <a:bodyPr/>
          <a:lstStyle/>
          <a:p>
            <a:r>
              <a:rPr lang="en-US" dirty="0"/>
              <a:t>A Saving Faith</a:t>
            </a:r>
          </a:p>
        </p:txBody>
      </p:sp>
    </p:spTree>
    <p:extLst>
      <p:ext uri="{BB962C8B-B14F-4D97-AF65-F5344CB8AC3E}">
        <p14:creationId xmlns:p14="http://schemas.microsoft.com/office/powerpoint/2010/main" val="159658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a:t>He who has believed and has been baptized shall be saved; but he who has disbelieved shall be condemned.</a:t>
            </a:r>
            <a:endParaRPr lang="en-US" sz="3200" dirty="0"/>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Mark 16:16</a:t>
            </a:r>
          </a:p>
        </p:txBody>
      </p:sp>
    </p:spTree>
    <p:extLst>
      <p:ext uri="{BB962C8B-B14F-4D97-AF65-F5344CB8AC3E}">
        <p14:creationId xmlns:p14="http://schemas.microsoft.com/office/powerpoint/2010/main" val="428672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dirty="0"/>
              <a:t>Peter said to them, “Repent, and each of you be baptized in the name of Jesus Christ for the forgiveness of your sins; and you will receive the gift of the Holy Spirit.</a:t>
            </a:r>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Acts 2:38</a:t>
            </a:r>
          </a:p>
        </p:txBody>
      </p:sp>
    </p:spTree>
    <p:extLst>
      <p:ext uri="{BB962C8B-B14F-4D97-AF65-F5344CB8AC3E}">
        <p14:creationId xmlns:p14="http://schemas.microsoft.com/office/powerpoint/2010/main" val="117274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005B5-B4D3-3F47-B4F8-80ED55A37FF7}"/>
              </a:ext>
            </a:extLst>
          </p:cNvPr>
          <p:cNvSpPr>
            <a:spLocks noGrp="1"/>
          </p:cNvSpPr>
          <p:nvPr>
            <p:ph type="title"/>
          </p:nvPr>
        </p:nvSpPr>
        <p:spPr/>
        <p:txBody>
          <a:bodyPr>
            <a:normAutofit/>
          </a:bodyPr>
          <a:lstStyle/>
          <a:p>
            <a:r>
              <a:rPr lang="en-US" sz="4000" b="0" dirty="0"/>
              <a:t>God doesn’t save us </a:t>
            </a:r>
            <a:br>
              <a:rPr lang="en-US" sz="4000" dirty="0"/>
            </a:br>
            <a:r>
              <a:rPr lang="en-US" sz="4000" dirty="0"/>
              <a:t>without our understanding </a:t>
            </a:r>
            <a:br>
              <a:rPr lang="en-US" sz="4000" dirty="0"/>
            </a:br>
            <a:r>
              <a:rPr lang="en-US" sz="4000" dirty="0"/>
              <a:t>and knowledge.</a:t>
            </a:r>
          </a:p>
        </p:txBody>
      </p:sp>
    </p:spTree>
    <p:extLst>
      <p:ext uri="{BB962C8B-B14F-4D97-AF65-F5344CB8AC3E}">
        <p14:creationId xmlns:p14="http://schemas.microsoft.com/office/powerpoint/2010/main" val="6316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997F60-929F-4442-B091-09BC2EDB8C04}"/>
              </a:ext>
            </a:extLst>
          </p:cNvPr>
          <p:cNvPicPr>
            <a:picLocks noChangeAspect="1"/>
          </p:cNvPicPr>
          <p:nvPr/>
        </p:nvPicPr>
        <p:blipFill>
          <a:blip r:embed="rId2"/>
          <a:stretch>
            <a:fillRect/>
          </a:stretch>
        </p:blipFill>
        <p:spPr>
          <a:xfrm>
            <a:off x="1737987" y="0"/>
            <a:ext cx="3382027" cy="5143500"/>
          </a:xfrm>
          <a:prstGeom prst="rect">
            <a:avLst/>
          </a:prstGeom>
        </p:spPr>
      </p:pic>
    </p:spTree>
    <p:extLst>
      <p:ext uri="{BB962C8B-B14F-4D97-AF65-F5344CB8AC3E}">
        <p14:creationId xmlns:p14="http://schemas.microsoft.com/office/powerpoint/2010/main" val="173376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FEE58-C442-D74B-8744-04D87458E2F7}"/>
              </a:ext>
            </a:extLst>
          </p:cNvPr>
          <p:cNvSpPr>
            <a:spLocks noGrp="1"/>
          </p:cNvSpPr>
          <p:nvPr>
            <p:ph idx="1"/>
          </p:nvPr>
        </p:nvSpPr>
        <p:spPr/>
        <p:txBody>
          <a:bodyPr/>
          <a:lstStyle/>
          <a:p>
            <a:pPr marL="514350" indent="-514350">
              <a:buFont typeface="+mj-lt"/>
              <a:buAutoNum type="arabicPeriod"/>
            </a:pPr>
            <a:r>
              <a:rPr lang="en-US" dirty="0"/>
              <a:t>Understanding</a:t>
            </a:r>
          </a:p>
          <a:p>
            <a:pPr marL="514350" indent="-514350">
              <a:buFont typeface="+mj-lt"/>
              <a:buAutoNum type="arabicPeriod"/>
            </a:pPr>
            <a:r>
              <a:rPr lang="en-US" sz="4800" b="1" dirty="0"/>
              <a:t> Acknowledgement</a:t>
            </a:r>
          </a:p>
        </p:txBody>
      </p:sp>
      <p:sp>
        <p:nvSpPr>
          <p:cNvPr id="3" name="Title 2">
            <a:extLst>
              <a:ext uri="{FF2B5EF4-FFF2-40B4-BE49-F238E27FC236}">
                <a16:creationId xmlns:a16="http://schemas.microsoft.com/office/drawing/2014/main" id="{7ECDCE00-22E1-0B4E-B014-9D3343B3895B}"/>
              </a:ext>
            </a:extLst>
          </p:cNvPr>
          <p:cNvSpPr>
            <a:spLocks noGrp="1"/>
          </p:cNvSpPr>
          <p:nvPr>
            <p:ph type="title"/>
          </p:nvPr>
        </p:nvSpPr>
        <p:spPr>
          <a:xfrm>
            <a:off x="342900" y="500667"/>
            <a:ext cx="6172200" cy="783695"/>
          </a:xfrm>
        </p:spPr>
        <p:txBody>
          <a:bodyPr/>
          <a:lstStyle/>
          <a:p>
            <a:r>
              <a:rPr lang="en-US" dirty="0"/>
              <a:t>The 4 Components of Saving Faith</a:t>
            </a:r>
          </a:p>
        </p:txBody>
      </p:sp>
    </p:spTree>
    <p:extLst>
      <p:ext uri="{BB962C8B-B14F-4D97-AF65-F5344CB8AC3E}">
        <p14:creationId xmlns:p14="http://schemas.microsoft.com/office/powerpoint/2010/main" val="327824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432D-C3D9-0444-AA88-458A1D171901}"/>
              </a:ext>
            </a:extLst>
          </p:cNvPr>
          <p:cNvSpPr>
            <a:spLocks noGrp="1"/>
          </p:cNvSpPr>
          <p:nvPr>
            <p:ph type="title"/>
          </p:nvPr>
        </p:nvSpPr>
        <p:spPr/>
        <p:txBody>
          <a:bodyPr>
            <a:normAutofit/>
          </a:bodyPr>
          <a:lstStyle/>
          <a:p>
            <a:r>
              <a:rPr lang="en-US" sz="4000" b="0" dirty="0"/>
              <a:t>Some know and understand the gospel </a:t>
            </a:r>
            <a:r>
              <a:rPr lang="en-US" sz="4000" dirty="0"/>
              <a:t>but reject and refuse to acknowledge it.</a:t>
            </a:r>
          </a:p>
        </p:txBody>
      </p:sp>
    </p:spTree>
    <p:extLst>
      <p:ext uri="{BB962C8B-B14F-4D97-AF65-F5344CB8AC3E}">
        <p14:creationId xmlns:p14="http://schemas.microsoft.com/office/powerpoint/2010/main" val="54387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FEE58-C442-D74B-8744-04D87458E2F7}"/>
              </a:ext>
            </a:extLst>
          </p:cNvPr>
          <p:cNvSpPr>
            <a:spLocks noGrp="1"/>
          </p:cNvSpPr>
          <p:nvPr>
            <p:ph idx="1"/>
          </p:nvPr>
        </p:nvSpPr>
        <p:spPr/>
        <p:txBody>
          <a:bodyPr/>
          <a:lstStyle/>
          <a:p>
            <a:pPr marL="514350" indent="-514350">
              <a:buFont typeface="+mj-lt"/>
              <a:buAutoNum type="arabicPeriod"/>
            </a:pPr>
            <a:r>
              <a:rPr lang="en-US" dirty="0"/>
              <a:t>Understanding</a:t>
            </a:r>
          </a:p>
          <a:p>
            <a:pPr marL="514350" indent="-514350">
              <a:buFont typeface="+mj-lt"/>
              <a:buAutoNum type="arabicPeriod"/>
            </a:pPr>
            <a:r>
              <a:rPr lang="en-US" dirty="0"/>
              <a:t>Acknowledgement</a:t>
            </a:r>
          </a:p>
          <a:p>
            <a:pPr marL="514350" indent="-514350">
              <a:buFont typeface="+mj-lt"/>
              <a:buAutoNum type="arabicPeriod"/>
            </a:pPr>
            <a:r>
              <a:rPr lang="en-US" sz="4800" b="1" dirty="0"/>
              <a:t> Obedience</a:t>
            </a:r>
          </a:p>
        </p:txBody>
      </p:sp>
      <p:sp>
        <p:nvSpPr>
          <p:cNvPr id="3" name="Title 2">
            <a:extLst>
              <a:ext uri="{FF2B5EF4-FFF2-40B4-BE49-F238E27FC236}">
                <a16:creationId xmlns:a16="http://schemas.microsoft.com/office/drawing/2014/main" id="{7ECDCE00-22E1-0B4E-B014-9D3343B3895B}"/>
              </a:ext>
            </a:extLst>
          </p:cNvPr>
          <p:cNvSpPr>
            <a:spLocks noGrp="1"/>
          </p:cNvSpPr>
          <p:nvPr>
            <p:ph type="title"/>
          </p:nvPr>
        </p:nvSpPr>
        <p:spPr>
          <a:xfrm>
            <a:off x="342900" y="428749"/>
            <a:ext cx="6172200" cy="783695"/>
          </a:xfrm>
        </p:spPr>
        <p:txBody>
          <a:bodyPr/>
          <a:lstStyle/>
          <a:p>
            <a:r>
              <a:rPr lang="en-US" dirty="0"/>
              <a:t>The 4 Components of Saving Faith</a:t>
            </a:r>
          </a:p>
        </p:txBody>
      </p:sp>
    </p:spTree>
    <p:extLst>
      <p:ext uri="{BB962C8B-B14F-4D97-AF65-F5344CB8AC3E}">
        <p14:creationId xmlns:p14="http://schemas.microsoft.com/office/powerpoint/2010/main" val="12959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EE8DD-00B5-FA42-B92B-CFB5C27356D2}"/>
              </a:ext>
            </a:extLst>
          </p:cNvPr>
          <p:cNvSpPr>
            <a:spLocks noGrp="1"/>
          </p:cNvSpPr>
          <p:nvPr>
            <p:ph idx="1"/>
          </p:nvPr>
        </p:nvSpPr>
        <p:spPr>
          <a:xfrm>
            <a:off x="757362" y="1389888"/>
            <a:ext cx="6786438" cy="3440032"/>
          </a:xfrm>
        </p:spPr>
        <p:txBody>
          <a:bodyPr/>
          <a:lstStyle/>
          <a:p>
            <a:pPr marL="0" indent="0">
              <a:lnSpc>
                <a:spcPct val="120000"/>
              </a:lnSpc>
              <a:buNone/>
            </a:pPr>
            <a:r>
              <a:rPr lang="en-US" sz="5400" dirty="0"/>
              <a:t>Understand +</a:t>
            </a:r>
            <a:br>
              <a:rPr lang="en-US" sz="5400" dirty="0"/>
            </a:br>
            <a:r>
              <a:rPr lang="en-US" sz="5400" dirty="0"/>
              <a:t>Acknowledge = </a:t>
            </a:r>
            <a:br>
              <a:rPr lang="en-US" sz="5400" dirty="0"/>
            </a:br>
            <a:r>
              <a:rPr lang="en-US" sz="5400" dirty="0"/>
              <a:t>Salvation</a:t>
            </a:r>
          </a:p>
          <a:p>
            <a:pPr marL="0" indent="0" algn="ctr">
              <a:buNone/>
            </a:pPr>
            <a:endParaRPr lang="en-US" sz="5400" dirty="0"/>
          </a:p>
        </p:txBody>
      </p:sp>
      <p:sp>
        <p:nvSpPr>
          <p:cNvPr id="3" name="Title 2">
            <a:extLst>
              <a:ext uri="{FF2B5EF4-FFF2-40B4-BE49-F238E27FC236}">
                <a16:creationId xmlns:a16="http://schemas.microsoft.com/office/drawing/2014/main" id="{F7AEE60D-51F5-D54F-819D-389308F9CB71}"/>
              </a:ext>
            </a:extLst>
          </p:cNvPr>
          <p:cNvSpPr>
            <a:spLocks noGrp="1"/>
          </p:cNvSpPr>
          <p:nvPr>
            <p:ph type="title"/>
          </p:nvPr>
        </p:nvSpPr>
        <p:spPr/>
        <p:txBody>
          <a:bodyPr/>
          <a:lstStyle/>
          <a:p>
            <a:r>
              <a:rPr lang="en-US" dirty="0"/>
              <a:t>Faith Alone Doctrine</a:t>
            </a:r>
          </a:p>
        </p:txBody>
      </p:sp>
      <p:cxnSp>
        <p:nvCxnSpPr>
          <p:cNvPr id="5" name="Straight Connector 4">
            <a:extLst>
              <a:ext uri="{FF2B5EF4-FFF2-40B4-BE49-F238E27FC236}">
                <a16:creationId xmlns:a16="http://schemas.microsoft.com/office/drawing/2014/main" id="{67E02E93-5DCD-5544-9B8D-68A3E694FC5F}"/>
              </a:ext>
            </a:extLst>
          </p:cNvPr>
          <p:cNvCxnSpPr/>
          <p:nvPr/>
        </p:nvCxnSpPr>
        <p:spPr>
          <a:xfrm>
            <a:off x="224625" y="3413136"/>
            <a:ext cx="6408751" cy="0"/>
          </a:xfrm>
          <a:prstGeom prst="line">
            <a:avLst/>
          </a:prstGeom>
          <a:ln w="254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291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EE8DD-00B5-FA42-B92B-CFB5C27356D2}"/>
              </a:ext>
            </a:extLst>
          </p:cNvPr>
          <p:cNvSpPr>
            <a:spLocks noGrp="1"/>
          </p:cNvSpPr>
          <p:nvPr>
            <p:ph idx="1"/>
          </p:nvPr>
        </p:nvSpPr>
        <p:spPr>
          <a:xfrm>
            <a:off x="372036" y="1327135"/>
            <a:ext cx="6149788" cy="3440032"/>
          </a:xfrm>
        </p:spPr>
        <p:txBody>
          <a:bodyPr/>
          <a:lstStyle/>
          <a:p>
            <a:pPr marL="0" indent="0">
              <a:buNone/>
            </a:pPr>
            <a:r>
              <a:rPr lang="en-US" sz="4400" dirty="0"/>
              <a:t>Understand +</a:t>
            </a:r>
            <a:br>
              <a:rPr lang="en-US" sz="4400" dirty="0"/>
            </a:br>
            <a:r>
              <a:rPr lang="en-US" sz="4400" dirty="0"/>
              <a:t>Acknowledge +</a:t>
            </a:r>
            <a:br>
              <a:rPr lang="en-US" sz="4400" dirty="0"/>
            </a:br>
            <a:r>
              <a:rPr lang="en-US" sz="4400" b="1" dirty="0"/>
              <a:t>Obey =</a:t>
            </a:r>
            <a:br>
              <a:rPr lang="en-US" sz="4400" dirty="0"/>
            </a:br>
            <a:r>
              <a:rPr lang="en-US" sz="4400" dirty="0"/>
              <a:t>Salvation</a:t>
            </a:r>
            <a:br>
              <a:rPr lang="en-US" sz="4400" dirty="0"/>
            </a:br>
            <a:endParaRPr lang="en-US" sz="1050" dirty="0"/>
          </a:p>
          <a:p>
            <a:pPr marL="0" indent="0" algn="ctr">
              <a:buNone/>
            </a:pPr>
            <a:r>
              <a:rPr lang="en-US" sz="2800" dirty="0"/>
              <a:t>(Adam and Eve, Noah, 7 Churches)</a:t>
            </a:r>
            <a:endParaRPr lang="en-US" sz="4400" dirty="0"/>
          </a:p>
        </p:txBody>
      </p:sp>
      <p:sp>
        <p:nvSpPr>
          <p:cNvPr id="3" name="Title 2">
            <a:extLst>
              <a:ext uri="{FF2B5EF4-FFF2-40B4-BE49-F238E27FC236}">
                <a16:creationId xmlns:a16="http://schemas.microsoft.com/office/drawing/2014/main" id="{F7AEE60D-51F5-D54F-819D-389308F9CB71}"/>
              </a:ext>
            </a:extLst>
          </p:cNvPr>
          <p:cNvSpPr>
            <a:spLocks noGrp="1"/>
          </p:cNvSpPr>
          <p:nvPr>
            <p:ph type="title"/>
          </p:nvPr>
        </p:nvSpPr>
        <p:spPr/>
        <p:txBody>
          <a:bodyPr/>
          <a:lstStyle/>
          <a:p>
            <a:r>
              <a:rPr lang="en-US" dirty="0"/>
              <a:t>A Saving Faith Doctrine</a:t>
            </a:r>
          </a:p>
        </p:txBody>
      </p:sp>
      <p:cxnSp>
        <p:nvCxnSpPr>
          <p:cNvPr id="4" name="Straight Connector 3">
            <a:extLst>
              <a:ext uri="{FF2B5EF4-FFF2-40B4-BE49-F238E27FC236}">
                <a16:creationId xmlns:a16="http://schemas.microsoft.com/office/drawing/2014/main" id="{EB703B1A-86CD-BB43-A962-C006D80E37C3}"/>
              </a:ext>
            </a:extLst>
          </p:cNvPr>
          <p:cNvCxnSpPr/>
          <p:nvPr/>
        </p:nvCxnSpPr>
        <p:spPr>
          <a:xfrm>
            <a:off x="224625" y="3413136"/>
            <a:ext cx="6408751" cy="0"/>
          </a:xfrm>
          <a:prstGeom prst="line">
            <a:avLst/>
          </a:prstGeom>
          <a:ln w="254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42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4EFE4-CA5E-254A-BF53-85CFF12D8523}"/>
              </a:ext>
            </a:extLst>
          </p:cNvPr>
          <p:cNvSpPr>
            <a:spLocks noGrp="1"/>
          </p:cNvSpPr>
          <p:nvPr>
            <p:ph type="body" idx="1"/>
          </p:nvPr>
        </p:nvSpPr>
        <p:spPr>
          <a:xfrm>
            <a:off x="295760" y="395818"/>
            <a:ext cx="7772400" cy="1162639"/>
          </a:xfrm>
        </p:spPr>
        <p:txBody>
          <a:bodyPr>
            <a:normAutofit/>
          </a:bodyPr>
          <a:lstStyle/>
          <a:p>
            <a:r>
              <a:rPr lang="en-US" sz="4000" b="1" dirty="0"/>
              <a:t>Obedience Validated Faith</a:t>
            </a:r>
          </a:p>
        </p:txBody>
      </p:sp>
      <p:cxnSp>
        <p:nvCxnSpPr>
          <p:cNvPr id="5" name="Straight Connector 4">
            <a:extLst>
              <a:ext uri="{FF2B5EF4-FFF2-40B4-BE49-F238E27FC236}">
                <a16:creationId xmlns:a16="http://schemas.microsoft.com/office/drawing/2014/main" id="{598842ED-182B-1C4F-A627-0A22F8C44D54}"/>
              </a:ext>
            </a:extLst>
          </p:cNvPr>
          <p:cNvCxnSpPr/>
          <p:nvPr/>
        </p:nvCxnSpPr>
        <p:spPr>
          <a:xfrm>
            <a:off x="49695" y="1685677"/>
            <a:ext cx="0" cy="213095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ADD7EEA-3925-424D-9D67-33FA11CBA2CC}"/>
              </a:ext>
            </a:extLst>
          </p:cNvPr>
          <p:cNvSpPr txBox="1"/>
          <p:nvPr/>
        </p:nvSpPr>
        <p:spPr>
          <a:xfrm>
            <a:off x="510871" y="1685678"/>
            <a:ext cx="6194066" cy="2246769"/>
          </a:xfrm>
          <a:prstGeom prst="rect">
            <a:avLst/>
          </a:prstGeom>
          <a:noFill/>
        </p:spPr>
        <p:txBody>
          <a:bodyPr wrap="squar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“But someone may well say, ‘You have faith and I have works; show me your faith without works, and I will show you my faith by my works.’”</a:t>
            </a:r>
          </a:p>
          <a:p>
            <a:r>
              <a:rPr lang="en-US" sz="2400" b="1" dirty="0">
                <a:latin typeface="Lato" panose="020F0502020204030203" pitchFamily="34" charset="0"/>
                <a:ea typeface="Lato" panose="020F0502020204030203" pitchFamily="34" charset="0"/>
                <a:cs typeface="Lato" panose="020F0502020204030203" pitchFamily="34" charset="0"/>
              </a:rPr>
              <a:t>- James 2:18</a:t>
            </a:r>
          </a:p>
        </p:txBody>
      </p:sp>
    </p:spTree>
    <p:extLst>
      <p:ext uri="{BB962C8B-B14F-4D97-AF65-F5344CB8AC3E}">
        <p14:creationId xmlns:p14="http://schemas.microsoft.com/office/powerpoint/2010/main" val="136952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BD61-F20D-CD47-B5DA-47F41FD62CA7}"/>
              </a:ext>
            </a:extLst>
          </p:cNvPr>
          <p:cNvSpPr>
            <a:spLocks noGrp="1"/>
          </p:cNvSpPr>
          <p:nvPr>
            <p:ph type="title"/>
          </p:nvPr>
        </p:nvSpPr>
        <p:spPr/>
        <p:txBody>
          <a:bodyPr>
            <a:normAutofit/>
          </a:bodyPr>
          <a:lstStyle/>
          <a:p>
            <a:r>
              <a:rPr lang="en-US" sz="4800" dirty="0"/>
              <a:t>“We are saved by faith”</a:t>
            </a:r>
          </a:p>
        </p:txBody>
      </p:sp>
    </p:spTree>
    <p:extLst>
      <p:ext uri="{BB962C8B-B14F-4D97-AF65-F5344CB8AC3E}">
        <p14:creationId xmlns:p14="http://schemas.microsoft.com/office/powerpoint/2010/main" val="96077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D6A7-008B-D64C-8349-FC95C57ED7A8}"/>
              </a:ext>
            </a:extLst>
          </p:cNvPr>
          <p:cNvSpPr>
            <a:spLocks noGrp="1"/>
          </p:cNvSpPr>
          <p:nvPr>
            <p:ph type="title"/>
          </p:nvPr>
        </p:nvSpPr>
        <p:spPr/>
        <p:txBody>
          <a:bodyPr>
            <a:normAutofit/>
          </a:bodyPr>
          <a:lstStyle/>
          <a:p>
            <a:r>
              <a:rPr lang="en-US" sz="4000" dirty="0"/>
              <a:t>“I accept Jesus as </a:t>
            </a:r>
            <a:br>
              <a:rPr lang="en-US" sz="4000" dirty="0"/>
            </a:br>
            <a:r>
              <a:rPr lang="en-US" sz="4000" dirty="0"/>
              <a:t>my personal Savior”</a:t>
            </a:r>
            <a:br>
              <a:rPr lang="en-US" sz="4000" dirty="0"/>
            </a:br>
            <a:br>
              <a:rPr lang="en-US" sz="4000" dirty="0"/>
            </a:br>
            <a:r>
              <a:rPr lang="en-US" sz="4000" dirty="0"/>
              <a:t>“I invite Jesus into my heart”</a:t>
            </a:r>
          </a:p>
        </p:txBody>
      </p:sp>
    </p:spTree>
    <p:extLst>
      <p:ext uri="{BB962C8B-B14F-4D97-AF65-F5344CB8AC3E}">
        <p14:creationId xmlns:p14="http://schemas.microsoft.com/office/powerpoint/2010/main" val="300364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B124-B6AC-E349-A30A-B1DF98D6730C}"/>
              </a:ext>
            </a:extLst>
          </p:cNvPr>
          <p:cNvSpPr>
            <a:spLocks noGrp="1"/>
          </p:cNvSpPr>
          <p:nvPr>
            <p:ph type="title"/>
          </p:nvPr>
        </p:nvSpPr>
        <p:spPr/>
        <p:txBody>
          <a:bodyPr>
            <a:normAutofit/>
          </a:bodyPr>
          <a:lstStyle/>
          <a:p>
            <a:r>
              <a:rPr lang="en-US" sz="3600" b="0" dirty="0"/>
              <a:t>Examples of Baptism in </a:t>
            </a:r>
            <a:br>
              <a:rPr lang="en-US" sz="3600" b="0" dirty="0"/>
            </a:br>
            <a:r>
              <a:rPr lang="en-US" sz="3600" b="0" dirty="0"/>
              <a:t>the Book of Acts </a:t>
            </a:r>
            <a:r>
              <a:rPr lang="en-US" sz="3600" dirty="0"/>
              <a:t>= 10</a:t>
            </a:r>
            <a:br>
              <a:rPr lang="en-US" sz="3600" dirty="0"/>
            </a:br>
            <a:br>
              <a:rPr lang="en-US" sz="3600" dirty="0"/>
            </a:br>
            <a:r>
              <a:rPr lang="en-US" sz="3600" b="0" dirty="0"/>
              <a:t>Examples of the Sinner’s Prayer </a:t>
            </a:r>
            <a:br>
              <a:rPr lang="en-US" sz="3600" b="0" dirty="0"/>
            </a:br>
            <a:r>
              <a:rPr lang="en-US" sz="3600" b="0" dirty="0"/>
              <a:t>in the Book of Acts </a:t>
            </a:r>
            <a:r>
              <a:rPr lang="en-US" sz="3600" dirty="0"/>
              <a:t>= 0</a:t>
            </a:r>
          </a:p>
        </p:txBody>
      </p:sp>
    </p:spTree>
    <p:extLst>
      <p:ext uri="{BB962C8B-B14F-4D97-AF65-F5344CB8AC3E}">
        <p14:creationId xmlns:p14="http://schemas.microsoft.com/office/powerpoint/2010/main" val="174310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FEE58-C442-D74B-8744-04D87458E2F7}"/>
              </a:ext>
            </a:extLst>
          </p:cNvPr>
          <p:cNvSpPr>
            <a:spLocks noGrp="1"/>
          </p:cNvSpPr>
          <p:nvPr>
            <p:ph idx="1"/>
          </p:nvPr>
        </p:nvSpPr>
        <p:spPr/>
        <p:txBody>
          <a:bodyPr/>
          <a:lstStyle/>
          <a:p>
            <a:pPr marL="514350" indent="-514350">
              <a:buFont typeface="+mj-lt"/>
              <a:buAutoNum type="arabicPeriod"/>
            </a:pPr>
            <a:r>
              <a:rPr lang="en-US" dirty="0"/>
              <a:t>Understanding</a:t>
            </a:r>
          </a:p>
          <a:p>
            <a:pPr marL="514350" indent="-514350">
              <a:buFont typeface="+mj-lt"/>
              <a:buAutoNum type="arabicPeriod"/>
            </a:pPr>
            <a:r>
              <a:rPr lang="en-US" dirty="0"/>
              <a:t>Acknowledgement</a:t>
            </a:r>
          </a:p>
          <a:p>
            <a:pPr marL="514350" indent="-514350">
              <a:buFont typeface="+mj-lt"/>
              <a:buAutoNum type="arabicPeriod"/>
            </a:pPr>
            <a:r>
              <a:rPr lang="en-US" dirty="0"/>
              <a:t>Obedience</a:t>
            </a:r>
          </a:p>
          <a:p>
            <a:pPr marL="514350" indent="-514350">
              <a:buFont typeface="+mj-lt"/>
              <a:buAutoNum type="arabicPeriod"/>
            </a:pPr>
            <a:r>
              <a:rPr lang="en-US" sz="4800" b="1" dirty="0"/>
              <a:t> Trusts</a:t>
            </a:r>
          </a:p>
        </p:txBody>
      </p:sp>
      <p:sp>
        <p:nvSpPr>
          <p:cNvPr id="3" name="Title 2">
            <a:extLst>
              <a:ext uri="{FF2B5EF4-FFF2-40B4-BE49-F238E27FC236}">
                <a16:creationId xmlns:a16="http://schemas.microsoft.com/office/drawing/2014/main" id="{7ECDCE00-22E1-0B4E-B014-9D3343B3895B}"/>
              </a:ext>
            </a:extLst>
          </p:cNvPr>
          <p:cNvSpPr>
            <a:spLocks noGrp="1"/>
          </p:cNvSpPr>
          <p:nvPr>
            <p:ph type="title"/>
          </p:nvPr>
        </p:nvSpPr>
        <p:spPr>
          <a:xfrm>
            <a:off x="342900" y="469845"/>
            <a:ext cx="6172200" cy="783695"/>
          </a:xfrm>
        </p:spPr>
        <p:txBody>
          <a:bodyPr/>
          <a:lstStyle/>
          <a:p>
            <a:r>
              <a:rPr lang="en-US" dirty="0"/>
              <a:t>The 4 Components of Saving Faith</a:t>
            </a:r>
          </a:p>
        </p:txBody>
      </p:sp>
    </p:spTree>
    <p:extLst>
      <p:ext uri="{BB962C8B-B14F-4D97-AF65-F5344CB8AC3E}">
        <p14:creationId xmlns:p14="http://schemas.microsoft.com/office/powerpoint/2010/main" val="2709155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C76CB-4D5D-3C42-A11C-14A960547CF8}"/>
              </a:ext>
            </a:extLst>
          </p:cNvPr>
          <p:cNvSpPr>
            <a:spLocks noGrp="1"/>
          </p:cNvSpPr>
          <p:nvPr>
            <p:ph type="body" idx="1"/>
          </p:nvPr>
        </p:nvSpPr>
        <p:spPr/>
        <p:txBody>
          <a:bodyPr/>
          <a:lstStyle/>
          <a:p>
            <a:r>
              <a:rPr lang="en-US" dirty="0"/>
              <a:t>But the one who endures to the end, he will be saved.</a:t>
            </a:r>
          </a:p>
        </p:txBody>
      </p:sp>
      <p:sp>
        <p:nvSpPr>
          <p:cNvPr id="3" name="Content Placeholder 2">
            <a:extLst>
              <a:ext uri="{FF2B5EF4-FFF2-40B4-BE49-F238E27FC236}">
                <a16:creationId xmlns:a16="http://schemas.microsoft.com/office/drawing/2014/main" id="{388C53D5-62B7-A642-8551-0C0FF95AD13B}"/>
              </a:ext>
            </a:extLst>
          </p:cNvPr>
          <p:cNvSpPr>
            <a:spLocks noGrp="1"/>
          </p:cNvSpPr>
          <p:nvPr>
            <p:ph sz="quarter" idx="10"/>
          </p:nvPr>
        </p:nvSpPr>
        <p:spPr/>
        <p:txBody>
          <a:bodyPr/>
          <a:lstStyle/>
          <a:p>
            <a:r>
              <a:rPr lang="en-US" dirty="0"/>
              <a:t>- Matthew 24:13</a:t>
            </a:r>
          </a:p>
        </p:txBody>
      </p:sp>
    </p:spTree>
    <p:extLst>
      <p:ext uri="{BB962C8B-B14F-4D97-AF65-F5344CB8AC3E}">
        <p14:creationId xmlns:p14="http://schemas.microsoft.com/office/powerpoint/2010/main" val="2299761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C76CB-4D5D-3C42-A11C-14A960547CF8}"/>
              </a:ext>
            </a:extLst>
          </p:cNvPr>
          <p:cNvSpPr>
            <a:spLocks noGrp="1"/>
          </p:cNvSpPr>
          <p:nvPr>
            <p:ph type="body" idx="1"/>
          </p:nvPr>
        </p:nvSpPr>
        <p:spPr/>
        <p:txBody>
          <a:bodyPr>
            <a:normAutofit fontScale="85000" lnSpcReduction="10000"/>
          </a:bodyPr>
          <a:lstStyle/>
          <a:p>
            <a:r>
              <a:rPr lang="en-US" baseline="30000" dirty="0"/>
              <a:t>13</a:t>
            </a:r>
            <a:r>
              <a:rPr lang="en-US" dirty="0"/>
              <a:t> But we do not want you to be uninformed, brethren, about those who are asleep, so that you will not grieve as do the rest who have no hope. </a:t>
            </a:r>
            <a:r>
              <a:rPr lang="en-US" baseline="30000" dirty="0"/>
              <a:t>14</a:t>
            </a:r>
            <a:r>
              <a:rPr lang="en-US" dirty="0"/>
              <a:t> For if we believe that Jesus died and rose again, even so God will bring with Him those who have fallen asleep in Jesus.</a:t>
            </a:r>
          </a:p>
        </p:txBody>
      </p:sp>
      <p:sp>
        <p:nvSpPr>
          <p:cNvPr id="3" name="Content Placeholder 2">
            <a:extLst>
              <a:ext uri="{FF2B5EF4-FFF2-40B4-BE49-F238E27FC236}">
                <a16:creationId xmlns:a16="http://schemas.microsoft.com/office/drawing/2014/main" id="{388C53D5-62B7-A642-8551-0C0FF95AD13B}"/>
              </a:ext>
            </a:extLst>
          </p:cNvPr>
          <p:cNvSpPr>
            <a:spLocks noGrp="1"/>
          </p:cNvSpPr>
          <p:nvPr>
            <p:ph sz="quarter" idx="10"/>
          </p:nvPr>
        </p:nvSpPr>
        <p:spPr/>
        <p:txBody>
          <a:bodyPr/>
          <a:lstStyle/>
          <a:p>
            <a:r>
              <a:rPr lang="en-US" dirty="0"/>
              <a:t>- I Thessalonians 4:13-14</a:t>
            </a:r>
          </a:p>
        </p:txBody>
      </p:sp>
    </p:spTree>
    <p:extLst>
      <p:ext uri="{BB962C8B-B14F-4D97-AF65-F5344CB8AC3E}">
        <p14:creationId xmlns:p14="http://schemas.microsoft.com/office/powerpoint/2010/main" val="2347464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C76CB-4D5D-3C42-A11C-14A960547CF8}"/>
              </a:ext>
            </a:extLst>
          </p:cNvPr>
          <p:cNvSpPr>
            <a:spLocks noGrp="1"/>
          </p:cNvSpPr>
          <p:nvPr>
            <p:ph type="body" idx="1"/>
          </p:nvPr>
        </p:nvSpPr>
        <p:spPr/>
        <p:txBody>
          <a:bodyPr>
            <a:normAutofit fontScale="77500" lnSpcReduction="20000"/>
          </a:bodyPr>
          <a:lstStyle/>
          <a:p>
            <a:r>
              <a:rPr lang="en-US" baseline="30000" dirty="0"/>
              <a:t>15</a:t>
            </a:r>
            <a:r>
              <a:rPr lang="en-US" dirty="0"/>
              <a:t> For this we say to you by the word of the Lord, that we who are alive and remain until the coming of the Lord, will not precede those who have fallen asleep. </a:t>
            </a:r>
            <a:r>
              <a:rPr lang="en-US" baseline="30000" dirty="0"/>
              <a:t>16</a:t>
            </a:r>
            <a:r>
              <a:rPr lang="en-US" dirty="0"/>
              <a:t> For the Lord Himself will descend from heaven with a shout, with the voice of the archangel and with the trumpet of God, and the dead in Christ will rise first.</a:t>
            </a:r>
          </a:p>
        </p:txBody>
      </p:sp>
      <p:sp>
        <p:nvSpPr>
          <p:cNvPr id="3" name="Content Placeholder 2">
            <a:extLst>
              <a:ext uri="{FF2B5EF4-FFF2-40B4-BE49-F238E27FC236}">
                <a16:creationId xmlns:a16="http://schemas.microsoft.com/office/drawing/2014/main" id="{388C53D5-62B7-A642-8551-0C0FF95AD13B}"/>
              </a:ext>
            </a:extLst>
          </p:cNvPr>
          <p:cNvSpPr>
            <a:spLocks noGrp="1"/>
          </p:cNvSpPr>
          <p:nvPr>
            <p:ph sz="quarter" idx="10"/>
          </p:nvPr>
        </p:nvSpPr>
        <p:spPr/>
        <p:txBody>
          <a:bodyPr/>
          <a:lstStyle/>
          <a:p>
            <a:r>
              <a:rPr lang="en-US" dirty="0"/>
              <a:t>- I Thessalonians 4:15-16</a:t>
            </a:r>
          </a:p>
        </p:txBody>
      </p:sp>
    </p:spTree>
    <p:extLst>
      <p:ext uri="{BB962C8B-B14F-4D97-AF65-F5344CB8AC3E}">
        <p14:creationId xmlns:p14="http://schemas.microsoft.com/office/powerpoint/2010/main" val="404271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C76CB-4D5D-3C42-A11C-14A960547CF8}"/>
              </a:ext>
            </a:extLst>
          </p:cNvPr>
          <p:cNvSpPr>
            <a:spLocks noGrp="1"/>
          </p:cNvSpPr>
          <p:nvPr>
            <p:ph type="body" idx="1"/>
          </p:nvPr>
        </p:nvSpPr>
        <p:spPr/>
        <p:txBody>
          <a:bodyPr>
            <a:normAutofit fontScale="92500"/>
          </a:bodyPr>
          <a:lstStyle/>
          <a:p>
            <a:r>
              <a:rPr lang="en-US" baseline="30000" dirty="0"/>
              <a:t>17</a:t>
            </a:r>
            <a:r>
              <a:rPr lang="en-US" dirty="0"/>
              <a:t> Then we who are alive and remain will be caught up together with them in the clouds to meet the Lord in the air, and so we shall always be with the Lord. </a:t>
            </a:r>
            <a:r>
              <a:rPr lang="en-US" baseline="30000" dirty="0"/>
              <a:t>18</a:t>
            </a:r>
            <a:r>
              <a:rPr lang="en-US" dirty="0"/>
              <a:t> Therefore comfort one another with these words.</a:t>
            </a:r>
          </a:p>
        </p:txBody>
      </p:sp>
      <p:sp>
        <p:nvSpPr>
          <p:cNvPr id="3" name="Content Placeholder 2">
            <a:extLst>
              <a:ext uri="{FF2B5EF4-FFF2-40B4-BE49-F238E27FC236}">
                <a16:creationId xmlns:a16="http://schemas.microsoft.com/office/drawing/2014/main" id="{388C53D5-62B7-A642-8551-0C0FF95AD13B}"/>
              </a:ext>
            </a:extLst>
          </p:cNvPr>
          <p:cNvSpPr>
            <a:spLocks noGrp="1"/>
          </p:cNvSpPr>
          <p:nvPr>
            <p:ph sz="quarter" idx="10"/>
          </p:nvPr>
        </p:nvSpPr>
        <p:spPr/>
        <p:txBody>
          <a:bodyPr/>
          <a:lstStyle/>
          <a:p>
            <a:r>
              <a:rPr lang="en-US" dirty="0"/>
              <a:t>- I Thessalonians 4:17-18</a:t>
            </a:r>
          </a:p>
        </p:txBody>
      </p:sp>
    </p:spTree>
    <p:extLst>
      <p:ext uri="{BB962C8B-B14F-4D97-AF65-F5344CB8AC3E}">
        <p14:creationId xmlns:p14="http://schemas.microsoft.com/office/powerpoint/2010/main" val="142191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94C5E3-D45D-FD49-905B-0EB6E49BD33F}"/>
              </a:ext>
            </a:extLst>
          </p:cNvPr>
          <p:cNvSpPr>
            <a:spLocks noGrp="1"/>
          </p:cNvSpPr>
          <p:nvPr>
            <p:ph idx="1"/>
          </p:nvPr>
        </p:nvSpPr>
        <p:spPr/>
        <p:txBody>
          <a:bodyPr/>
          <a:lstStyle/>
          <a:p>
            <a:pPr>
              <a:lnSpc>
                <a:spcPct val="130000"/>
              </a:lnSpc>
            </a:pPr>
            <a:r>
              <a:rPr lang="en-US" sz="3600" b="1" dirty="0"/>
              <a:t>Understands</a:t>
            </a:r>
            <a:r>
              <a:rPr lang="en-US" sz="3600" dirty="0"/>
              <a:t> the Truth</a:t>
            </a:r>
          </a:p>
          <a:p>
            <a:pPr>
              <a:lnSpc>
                <a:spcPct val="130000"/>
              </a:lnSpc>
            </a:pPr>
            <a:r>
              <a:rPr lang="en-US" sz="3600" b="1" dirty="0"/>
              <a:t>Accepts</a:t>
            </a:r>
            <a:r>
              <a:rPr lang="en-US" sz="3600" dirty="0"/>
              <a:t> the Truth</a:t>
            </a:r>
          </a:p>
          <a:p>
            <a:pPr>
              <a:lnSpc>
                <a:spcPct val="130000"/>
              </a:lnSpc>
            </a:pPr>
            <a:r>
              <a:rPr lang="en-US" sz="3600" b="1" dirty="0"/>
              <a:t>Acts on </a:t>
            </a:r>
            <a:r>
              <a:rPr lang="en-US" sz="3600" dirty="0"/>
              <a:t>the Truth</a:t>
            </a:r>
          </a:p>
          <a:p>
            <a:pPr>
              <a:lnSpc>
                <a:spcPct val="130000"/>
              </a:lnSpc>
            </a:pPr>
            <a:r>
              <a:rPr lang="en-US" sz="3600" b="1" dirty="0"/>
              <a:t>Trusts in </a:t>
            </a:r>
            <a:r>
              <a:rPr lang="en-US" sz="3600" dirty="0"/>
              <a:t>the Truth</a:t>
            </a:r>
          </a:p>
        </p:txBody>
      </p:sp>
      <p:sp>
        <p:nvSpPr>
          <p:cNvPr id="3" name="Title 2">
            <a:extLst>
              <a:ext uri="{FF2B5EF4-FFF2-40B4-BE49-F238E27FC236}">
                <a16:creationId xmlns:a16="http://schemas.microsoft.com/office/drawing/2014/main" id="{58F38FE0-4312-564B-B24D-9BB78595FF2D}"/>
              </a:ext>
            </a:extLst>
          </p:cNvPr>
          <p:cNvSpPr>
            <a:spLocks noGrp="1"/>
          </p:cNvSpPr>
          <p:nvPr>
            <p:ph type="title"/>
          </p:nvPr>
        </p:nvSpPr>
        <p:spPr>
          <a:xfrm>
            <a:off x="342900" y="439023"/>
            <a:ext cx="6172200" cy="783695"/>
          </a:xfrm>
        </p:spPr>
        <p:txBody>
          <a:bodyPr/>
          <a:lstStyle/>
          <a:p>
            <a:r>
              <a:rPr lang="en-US" dirty="0"/>
              <a:t>We are saved by the type of faith that:</a:t>
            </a:r>
          </a:p>
        </p:txBody>
      </p:sp>
    </p:spTree>
    <p:extLst>
      <p:ext uri="{BB962C8B-B14F-4D97-AF65-F5344CB8AC3E}">
        <p14:creationId xmlns:p14="http://schemas.microsoft.com/office/powerpoint/2010/main" val="540920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C647D8-3157-AD42-AF1D-8A9B6799140F}"/>
              </a:ext>
            </a:extLst>
          </p:cNvPr>
          <p:cNvSpPr>
            <a:spLocks noGrp="1"/>
          </p:cNvSpPr>
          <p:nvPr>
            <p:ph type="body" idx="1"/>
          </p:nvPr>
        </p:nvSpPr>
        <p:spPr/>
        <p:txBody>
          <a:bodyPr/>
          <a:lstStyle/>
          <a:p>
            <a:r>
              <a:rPr lang="en-US" dirty="0"/>
              <a:t>Jesus said to him, “I am the way, and the truth, and the life; no one comes to the Father but through Me.</a:t>
            </a:r>
          </a:p>
        </p:txBody>
      </p:sp>
      <p:sp>
        <p:nvSpPr>
          <p:cNvPr id="3" name="Content Placeholder 2">
            <a:extLst>
              <a:ext uri="{FF2B5EF4-FFF2-40B4-BE49-F238E27FC236}">
                <a16:creationId xmlns:a16="http://schemas.microsoft.com/office/drawing/2014/main" id="{52BD0DA8-3763-EB48-B2F3-87C9F04873C8}"/>
              </a:ext>
            </a:extLst>
          </p:cNvPr>
          <p:cNvSpPr>
            <a:spLocks noGrp="1"/>
          </p:cNvSpPr>
          <p:nvPr>
            <p:ph sz="quarter" idx="10"/>
          </p:nvPr>
        </p:nvSpPr>
        <p:spPr/>
        <p:txBody>
          <a:bodyPr/>
          <a:lstStyle/>
          <a:p>
            <a:r>
              <a:rPr lang="en-US" dirty="0"/>
              <a:t>- John 14:6</a:t>
            </a:r>
          </a:p>
        </p:txBody>
      </p:sp>
    </p:spTree>
    <p:extLst>
      <p:ext uri="{BB962C8B-B14F-4D97-AF65-F5344CB8AC3E}">
        <p14:creationId xmlns:p14="http://schemas.microsoft.com/office/powerpoint/2010/main" val="924856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E8C32-2581-454A-B7DE-6C49E433CA36}"/>
              </a:ext>
            </a:extLst>
          </p:cNvPr>
          <p:cNvSpPr>
            <a:spLocks noGrp="1"/>
          </p:cNvSpPr>
          <p:nvPr>
            <p:ph idx="1"/>
          </p:nvPr>
        </p:nvSpPr>
        <p:spPr/>
        <p:txBody>
          <a:bodyPr/>
          <a:lstStyle/>
          <a:p>
            <a:r>
              <a:rPr lang="en-US" sz="4400" b="1" dirty="0"/>
              <a:t>The mind is enlightened</a:t>
            </a:r>
          </a:p>
        </p:txBody>
      </p:sp>
      <p:sp>
        <p:nvSpPr>
          <p:cNvPr id="3" name="Title 2">
            <a:extLst>
              <a:ext uri="{FF2B5EF4-FFF2-40B4-BE49-F238E27FC236}">
                <a16:creationId xmlns:a16="http://schemas.microsoft.com/office/drawing/2014/main" id="{76B5EC18-0ACE-774D-BD49-D01AB9310459}"/>
              </a:ext>
            </a:extLst>
          </p:cNvPr>
          <p:cNvSpPr>
            <a:spLocks noGrp="1"/>
          </p:cNvSpPr>
          <p:nvPr>
            <p:ph type="title"/>
          </p:nvPr>
        </p:nvSpPr>
        <p:spPr>
          <a:xfrm>
            <a:off x="217979" y="346359"/>
            <a:ext cx="8229600" cy="783695"/>
          </a:xfrm>
        </p:spPr>
        <p:txBody>
          <a:bodyPr/>
          <a:lstStyle/>
          <a:p>
            <a:r>
              <a:rPr lang="en-US" sz="2800" dirty="0"/>
              <a:t>Saving faith recreates the whole person </a:t>
            </a:r>
            <a:br>
              <a:rPr lang="en-US" sz="2800" dirty="0"/>
            </a:br>
            <a:r>
              <a:rPr lang="en-US" sz="2800" dirty="0"/>
              <a:t>in the image of God:</a:t>
            </a:r>
          </a:p>
        </p:txBody>
      </p:sp>
    </p:spTree>
    <p:extLst>
      <p:ext uri="{BB962C8B-B14F-4D97-AF65-F5344CB8AC3E}">
        <p14:creationId xmlns:p14="http://schemas.microsoft.com/office/powerpoint/2010/main" val="1719109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E452-D273-D642-8D8B-7BAEE5634223}"/>
              </a:ext>
            </a:extLst>
          </p:cNvPr>
          <p:cNvSpPr>
            <a:spLocks noGrp="1"/>
          </p:cNvSpPr>
          <p:nvPr>
            <p:ph type="title"/>
          </p:nvPr>
        </p:nvSpPr>
        <p:spPr>
          <a:xfrm>
            <a:off x="329317" y="415622"/>
            <a:ext cx="7205472" cy="1979875"/>
          </a:xfrm>
        </p:spPr>
        <p:txBody>
          <a:bodyPr>
            <a:normAutofit/>
          </a:bodyPr>
          <a:lstStyle/>
          <a:p>
            <a:r>
              <a:rPr lang="en-US" sz="3600" b="0" dirty="0"/>
              <a:t>And He said to the woman, “Your faith has saved you; go in peace.”</a:t>
            </a:r>
            <a:br>
              <a:rPr lang="en-US" sz="3600" dirty="0"/>
            </a:br>
            <a:r>
              <a:rPr lang="en-US" sz="2800" dirty="0"/>
              <a:t>- Luke 7:50</a:t>
            </a:r>
            <a:endParaRPr lang="en-US" sz="3600" dirty="0"/>
          </a:p>
        </p:txBody>
      </p:sp>
      <p:sp>
        <p:nvSpPr>
          <p:cNvPr id="3" name="Title 1">
            <a:extLst>
              <a:ext uri="{FF2B5EF4-FFF2-40B4-BE49-F238E27FC236}">
                <a16:creationId xmlns:a16="http://schemas.microsoft.com/office/drawing/2014/main" id="{984C450E-7939-0A43-87A1-CC4E4AA19062}"/>
              </a:ext>
            </a:extLst>
          </p:cNvPr>
          <p:cNvSpPr txBox="1">
            <a:spLocks/>
          </p:cNvSpPr>
          <p:nvPr/>
        </p:nvSpPr>
        <p:spPr>
          <a:xfrm>
            <a:off x="329317" y="2600410"/>
            <a:ext cx="7205472" cy="1979875"/>
          </a:xfrm>
          <a:prstGeom prst="rect">
            <a:avLst/>
          </a:prstGeom>
        </p:spPr>
        <p:txBody>
          <a:bodyPr anchor="ctr">
            <a:noAutofit/>
          </a:bodyPr>
          <a:lstStyle>
            <a:lvl1pPr algn="l" defTabSz="457200" rtl="0" eaLnBrk="1" latinLnBrk="0" hangingPunct="1">
              <a:spcBef>
                <a:spcPct val="0"/>
              </a:spcBef>
              <a:buNone/>
              <a:defRPr sz="54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sz="3600" b="0" dirty="0"/>
              <a:t>For by grace you have been saved through faith; and that not of yourselves, it is the gift of God; </a:t>
            </a:r>
            <a:br>
              <a:rPr lang="en-US" sz="3600" dirty="0"/>
            </a:br>
            <a:r>
              <a:rPr lang="en-US" sz="2800" dirty="0"/>
              <a:t>- Ephesians 2:8</a:t>
            </a:r>
            <a:endParaRPr lang="en-US" sz="3600" dirty="0"/>
          </a:p>
        </p:txBody>
      </p:sp>
    </p:spTree>
    <p:extLst>
      <p:ext uri="{BB962C8B-B14F-4D97-AF65-F5344CB8AC3E}">
        <p14:creationId xmlns:p14="http://schemas.microsoft.com/office/powerpoint/2010/main" val="499303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E8C32-2581-454A-B7DE-6C49E433CA36}"/>
              </a:ext>
            </a:extLst>
          </p:cNvPr>
          <p:cNvSpPr>
            <a:spLocks noGrp="1"/>
          </p:cNvSpPr>
          <p:nvPr>
            <p:ph idx="1"/>
          </p:nvPr>
        </p:nvSpPr>
        <p:spPr/>
        <p:txBody>
          <a:bodyPr/>
          <a:lstStyle/>
          <a:p>
            <a:r>
              <a:rPr lang="en-US" dirty="0"/>
              <a:t>The mind is enlightened</a:t>
            </a:r>
          </a:p>
          <a:p>
            <a:r>
              <a:rPr lang="en-US" sz="4400" b="1" dirty="0"/>
              <a:t>The will is divinely engaged</a:t>
            </a:r>
          </a:p>
        </p:txBody>
      </p:sp>
      <p:sp>
        <p:nvSpPr>
          <p:cNvPr id="3" name="Title 2">
            <a:extLst>
              <a:ext uri="{FF2B5EF4-FFF2-40B4-BE49-F238E27FC236}">
                <a16:creationId xmlns:a16="http://schemas.microsoft.com/office/drawing/2014/main" id="{76B5EC18-0ACE-774D-BD49-D01AB9310459}"/>
              </a:ext>
            </a:extLst>
          </p:cNvPr>
          <p:cNvSpPr>
            <a:spLocks noGrp="1"/>
          </p:cNvSpPr>
          <p:nvPr>
            <p:ph type="title"/>
          </p:nvPr>
        </p:nvSpPr>
        <p:spPr>
          <a:xfrm>
            <a:off x="303029" y="346359"/>
            <a:ext cx="8229600" cy="783695"/>
          </a:xfrm>
        </p:spPr>
        <p:txBody>
          <a:bodyPr/>
          <a:lstStyle/>
          <a:p>
            <a:r>
              <a:rPr lang="en-US" sz="2800" dirty="0"/>
              <a:t>Saving faith recreates the whole person </a:t>
            </a:r>
            <a:br>
              <a:rPr lang="en-US" sz="2800" dirty="0"/>
            </a:br>
            <a:r>
              <a:rPr lang="en-US" sz="2800" dirty="0"/>
              <a:t>in the image of God:</a:t>
            </a:r>
          </a:p>
        </p:txBody>
      </p:sp>
    </p:spTree>
    <p:extLst>
      <p:ext uri="{BB962C8B-B14F-4D97-AF65-F5344CB8AC3E}">
        <p14:creationId xmlns:p14="http://schemas.microsoft.com/office/powerpoint/2010/main" val="3568207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E8C32-2581-454A-B7DE-6C49E433CA36}"/>
              </a:ext>
            </a:extLst>
          </p:cNvPr>
          <p:cNvSpPr>
            <a:spLocks noGrp="1"/>
          </p:cNvSpPr>
          <p:nvPr>
            <p:ph idx="1"/>
          </p:nvPr>
        </p:nvSpPr>
        <p:spPr/>
        <p:txBody>
          <a:bodyPr/>
          <a:lstStyle/>
          <a:p>
            <a:r>
              <a:rPr lang="en-US" dirty="0"/>
              <a:t>The mind is enlightened</a:t>
            </a:r>
          </a:p>
          <a:p>
            <a:r>
              <a:rPr lang="en-US" dirty="0"/>
              <a:t>The will is divinely engaged</a:t>
            </a:r>
          </a:p>
          <a:p>
            <a:r>
              <a:rPr lang="en-US" sz="4400" b="1" dirty="0"/>
              <a:t>The body is guided</a:t>
            </a:r>
          </a:p>
        </p:txBody>
      </p:sp>
      <p:sp>
        <p:nvSpPr>
          <p:cNvPr id="3" name="Title 2">
            <a:extLst>
              <a:ext uri="{FF2B5EF4-FFF2-40B4-BE49-F238E27FC236}">
                <a16:creationId xmlns:a16="http://schemas.microsoft.com/office/drawing/2014/main" id="{76B5EC18-0ACE-774D-BD49-D01AB9310459}"/>
              </a:ext>
            </a:extLst>
          </p:cNvPr>
          <p:cNvSpPr>
            <a:spLocks noGrp="1"/>
          </p:cNvSpPr>
          <p:nvPr>
            <p:ph type="title"/>
          </p:nvPr>
        </p:nvSpPr>
        <p:spPr>
          <a:xfrm>
            <a:off x="281755" y="346359"/>
            <a:ext cx="8229600" cy="783695"/>
          </a:xfrm>
        </p:spPr>
        <p:txBody>
          <a:bodyPr/>
          <a:lstStyle/>
          <a:p>
            <a:r>
              <a:rPr lang="en-US" sz="2800" dirty="0"/>
              <a:t>Saving faith recreates the whole person </a:t>
            </a:r>
            <a:br>
              <a:rPr lang="en-US" sz="2800" dirty="0"/>
            </a:br>
            <a:r>
              <a:rPr lang="en-US" sz="2800" dirty="0"/>
              <a:t>in the image of God:</a:t>
            </a:r>
          </a:p>
        </p:txBody>
      </p:sp>
    </p:spTree>
    <p:extLst>
      <p:ext uri="{BB962C8B-B14F-4D97-AF65-F5344CB8AC3E}">
        <p14:creationId xmlns:p14="http://schemas.microsoft.com/office/powerpoint/2010/main" val="27144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E8C32-2581-454A-B7DE-6C49E433CA36}"/>
              </a:ext>
            </a:extLst>
          </p:cNvPr>
          <p:cNvSpPr>
            <a:spLocks noGrp="1"/>
          </p:cNvSpPr>
          <p:nvPr>
            <p:ph idx="1"/>
          </p:nvPr>
        </p:nvSpPr>
        <p:spPr/>
        <p:txBody>
          <a:bodyPr/>
          <a:lstStyle/>
          <a:p>
            <a:r>
              <a:rPr lang="en-US" dirty="0"/>
              <a:t>The mind is enlightened</a:t>
            </a:r>
          </a:p>
          <a:p>
            <a:r>
              <a:rPr lang="en-US" dirty="0"/>
              <a:t>The will is divinely engaged</a:t>
            </a:r>
          </a:p>
          <a:p>
            <a:r>
              <a:rPr lang="en-US" dirty="0"/>
              <a:t>The body is guided</a:t>
            </a:r>
          </a:p>
          <a:p>
            <a:r>
              <a:rPr lang="en-US" sz="4400" b="1" dirty="0"/>
              <a:t>The spirit is empowered</a:t>
            </a:r>
          </a:p>
        </p:txBody>
      </p:sp>
      <p:sp>
        <p:nvSpPr>
          <p:cNvPr id="3" name="Title 2">
            <a:extLst>
              <a:ext uri="{FF2B5EF4-FFF2-40B4-BE49-F238E27FC236}">
                <a16:creationId xmlns:a16="http://schemas.microsoft.com/office/drawing/2014/main" id="{76B5EC18-0ACE-774D-BD49-D01AB9310459}"/>
              </a:ext>
            </a:extLst>
          </p:cNvPr>
          <p:cNvSpPr>
            <a:spLocks noGrp="1"/>
          </p:cNvSpPr>
          <p:nvPr>
            <p:ph type="title"/>
          </p:nvPr>
        </p:nvSpPr>
        <p:spPr>
          <a:xfrm>
            <a:off x="175443" y="346359"/>
            <a:ext cx="8229600" cy="783695"/>
          </a:xfrm>
        </p:spPr>
        <p:txBody>
          <a:bodyPr/>
          <a:lstStyle/>
          <a:p>
            <a:r>
              <a:rPr lang="en-US" sz="2800" dirty="0"/>
              <a:t>Saving faith recreates the whole person </a:t>
            </a:r>
            <a:br>
              <a:rPr lang="en-US" sz="2800" dirty="0"/>
            </a:br>
            <a:r>
              <a:rPr lang="en-US" sz="2800" dirty="0"/>
              <a:t>in the image of God:</a:t>
            </a:r>
          </a:p>
        </p:txBody>
      </p:sp>
    </p:spTree>
    <p:extLst>
      <p:ext uri="{BB962C8B-B14F-4D97-AF65-F5344CB8AC3E}">
        <p14:creationId xmlns:p14="http://schemas.microsoft.com/office/powerpoint/2010/main" val="3662497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F8C7B-5B5A-5846-A573-385101422FF5}"/>
              </a:ext>
            </a:extLst>
          </p:cNvPr>
          <p:cNvSpPr>
            <a:spLocks noGrp="1"/>
          </p:cNvSpPr>
          <p:nvPr>
            <p:ph idx="1"/>
          </p:nvPr>
        </p:nvSpPr>
        <p:spPr>
          <a:xfrm>
            <a:off x="342900" y="1184405"/>
            <a:ext cx="6172200" cy="3440032"/>
          </a:xfrm>
        </p:spPr>
        <p:txBody>
          <a:bodyPr/>
          <a:lstStyle/>
          <a:p>
            <a:pPr>
              <a:lnSpc>
                <a:spcPct val="150000"/>
              </a:lnSpc>
            </a:pPr>
            <a:r>
              <a:rPr lang="en-US" dirty="0"/>
              <a:t>You need to express your faith</a:t>
            </a:r>
          </a:p>
          <a:p>
            <a:pPr>
              <a:lnSpc>
                <a:spcPct val="150000"/>
              </a:lnSpc>
            </a:pPr>
            <a:r>
              <a:rPr lang="en-US" dirty="0"/>
              <a:t>You need more teaching about faith</a:t>
            </a:r>
          </a:p>
          <a:p>
            <a:pPr>
              <a:lnSpc>
                <a:spcPct val="150000"/>
              </a:lnSpc>
            </a:pPr>
            <a:r>
              <a:rPr lang="en-US" dirty="0"/>
              <a:t>You need prayer to strengthen your faith</a:t>
            </a:r>
          </a:p>
        </p:txBody>
      </p:sp>
      <p:sp>
        <p:nvSpPr>
          <p:cNvPr id="3" name="Title 2">
            <a:extLst>
              <a:ext uri="{FF2B5EF4-FFF2-40B4-BE49-F238E27FC236}">
                <a16:creationId xmlns:a16="http://schemas.microsoft.com/office/drawing/2014/main" id="{DB17D0A5-14B6-8C4F-B1B0-6593804F35ED}"/>
              </a:ext>
            </a:extLst>
          </p:cNvPr>
          <p:cNvSpPr>
            <a:spLocks noGrp="1"/>
          </p:cNvSpPr>
          <p:nvPr>
            <p:ph type="title"/>
          </p:nvPr>
        </p:nvSpPr>
        <p:spPr/>
        <p:txBody>
          <a:bodyPr/>
          <a:lstStyle/>
          <a:p>
            <a:r>
              <a:rPr lang="en-US" dirty="0"/>
              <a:t>Respond if:</a:t>
            </a:r>
          </a:p>
        </p:txBody>
      </p:sp>
    </p:spTree>
    <p:extLst>
      <p:ext uri="{BB962C8B-B14F-4D97-AF65-F5344CB8AC3E}">
        <p14:creationId xmlns:p14="http://schemas.microsoft.com/office/powerpoint/2010/main" val="411133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265-CE5D-CB4C-A4A3-FF026678A695}"/>
              </a:ext>
            </a:extLst>
          </p:cNvPr>
          <p:cNvSpPr>
            <a:spLocks noGrp="1"/>
          </p:cNvSpPr>
          <p:nvPr>
            <p:ph type="title"/>
          </p:nvPr>
        </p:nvSpPr>
        <p:spPr/>
        <p:txBody>
          <a:bodyPr/>
          <a:lstStyle/>
          <a:p>
            <a:r>
              <a:rPr lang="en-US" dirty="0"/>
              <a:t>The 4 Components </a:t>
            </a:r>
            <a:br>
              <a:rPr lang="en-US" dirty="0"/>
            </a:br>
            <a:r>
              <a:rPr lang="en-US" dirty="0"/>
              <a:t>of Saving Faith</a:t>
            </a:r>
          </a:p>
        </p:txBody>
      </p:sp>
    </p:spTree>
    <p:extLst>
      <p:ext uri="{BB962C8B-B14F-4D97-AF65-F5344CB8AC3E}">
        <p14:creationId xmlns:p14="http://schemas.microsoft.com/office/powerpoint/2010/main" val="380641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FEE58-C442-D74B-8744-04D87458E2F7}"/>
              </a:ext>
            </a:extLst>
          </p:cNvPr>
          <p:cNvSpPr>
            <a:spLocks noGrp="1"/>
          </p:cNvSpPr>
          <p:nvPr>
            <p:ph idx="1"/>
          </p:nvPr>
        </p:nvSpPr>
        <p:spPr/>
        <p:txBody>
          <a:bodyPr/>
          <a:lstStyle/>
          <a:p>
            <a:pPr marL="514350" indent="-514350">
              <a:buFont typeface="+mj-lt"/>
              <a:buAutoNum type="arabicPeriod"/>
            </a:pPr>
            <a:r>
              <a:rPr lang="en-US" sz="4800" b="1" dirty="0"/>
              <a:t> Understanding</a:t>
            </a:r>
          </a:p>
        </p:txBody>
      </p:sp>
      <p:sp>
        <p:nvSpPr>
          <p:cNvPr id="3" name="Title 2">
            <a:extLst>
              <a:ext uri="{FF2B5EF4-FFF2-40B4-BE49-F238E27FC236}">
                <a16:creationId xmlns:a16="http://schemas.microsoft.com/office/drawing/2014/main" id="{7ECDCE00-22E1-0B4E-B014-9D3343B3895B}"/>
              </a:ext>
            </a:extLst>
          </p:cNvPr>
          <p:cNvSpPr>
            <a:spLocks noGrp="1"/>
          </p:cNvSpPr>
          <p:nvPr>
            <p:ph type="title"/>
          </p:nvPr>
        </p:nvSpPr>
        <p:spPr/>
        <p:txBody>
          <a:bodyPr/>
          <a:lstStyle/>
          <a:p>
            <a:r>
              <a:rPr lang="en-US" dirty="0"/>
              <a:t>The 4 Components of Saving Faith</a:t>
            </a:r>
          </a:p>
        </p:txBody>
      </p:sp>
    </p:spTree>
    <p:extLst>
      <p:ext uri="{BB962C8B-B14F-4D97-AF65-F5344CB8AC3E}">
        <p14:creationId xmlns:p14="http://schemas.microsoft.com/office/powerpoint/2010/main" val="342824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dirty="0"/>
              <a:t>for all have sinned and fall short of the glory of God,</a:t>
            </a:r>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Romans 3:23</a:t>
            </a:r>
          </a:p>
        </p:txBody>
      </p:sp>
    </p:spTree>
    <p:extLst>
      <p:ext uri="{BB962C8B-B14F-4D97-AF65-F5344CB8AC3E}">
        <p14:creationId xmlns:p14="http://schemas.microsoft.com/office/powerpoint/2010/main" val="175165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dirty="0"/>
              <a:t>“For the wages of sin is death…</a:t>
            </a:r>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Romans 6:23a</a:t>
            </a:r>
          </a:p>
        </p:txBody>
      </p:sp>
    </p:spTree>
    <p:extLst>
      <p:ext uri="{BB962C8B-B14F-4D97-AF65-F5344CB8AC3E}">
        <p14:creationId xmlns:p14="http://schemas.microsoft.com/office/powerpoint/2010/main" val="18404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dirty="0"/>
              <a:t>“..and He Himself bore our sins in His body on the cross, so that we might die to sin and live to righteousness; for by His wounds you were healed.”</a:t>
            </a:r>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I Peter 2:24</a:t>
            </a:r>
          </a:p>
        </p:txBody>
      </p:sp>
    </p:spTree>
    <p:extLst>
      <p:ext uri="{BB962C8B-B14F-4D97-AF65-F5344CB8AC3E}">
        <p14:creationId xmlns:p14="http://schemas.microsoft.com/office/powerpoint/2010/main" val="233474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92218-5381-7444-9386-36DFEEFBD583}"/>
              </a:ext>
            </a:extLst>
          </p:cNvPr>
          <p:cNvSpPr>
            <a:spLocks noGrp="1"/>
          </p:cNvSpPr>
          <p:nvPr>
            <p:ph type="body" idx="1"/>
          </p:nvPr>
        </p:nvSpPr>
        <p:spPr/>
        <p:txBody>
          <a:bodyPr>
            <a:normAutofit/>
          </a:bodyPr>
          <a:lstStyle/>
          <a:p>
            <a:r>
              <a:rPr lang="en-US" sz="3200" dirty="0"/>
              <a:t>“For God so loved the world, that He gave His only begotten Son, that whoever believes in Him shall not perish, but have eternal life.</a:t>
            </a:r>
          </a:p>
        </p:txBody>
      </p:sp>
      <p:sp>
        <p:nvSpPr>
          <p:cNvPr id="3" name="Content Placeholder 2">
            <a:extLst>
              <a:ext uri="{FF2B5EF4-FFF2-40B4-BE49-F238E27FC236}">
                <a16:creationId xmlns:a16="http://schemas.microsoft.com/office/drawing/2014/main" id="{603C99EB-2369-094C-9F02-A8C5D7F2524E}"/>
              </a:ext>
            </a:extLst>
          </p:cNvPr>
          <p:cNvSpPr>
            <a:spLocks noGrp="1"/>
          </p:cNvSpPr>
          <p:nvPr>
            <p:ph sz="quarter" idx="10"/>
          </p:nvPr>
        </p:nvSpPr>
        <p:spPr/>
        <p:txBody>
          <a:bodyPr/>
          <a:lstStyle/>
          <a:p>
            <a:r>
              <a:rPr lang="en-US" dirty="0"/>
              <a:t>- John 3:16</a:t>
            </a:r>
          </a:p>
        </p:txBody>
      </p:sp>
    </p:spTree>
    <p:extLst>
      <p:ext uri="{BB962C8B-B14F-4D97-AF65-F5344CB8AC3E}">
        <p14:creationId xmlns:p14="http://schemas.microsoft.com/office/powerpoint/2010/main" val="445466358"/>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458</TotalTime>
  <Words>795</Words>
  <Application>Microsoft Office PowerPoint</Application>
  <PresentationFormat>Custom</PresentationFormat>
  <Paragraphs>76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Lato</vt:lpstr>
      <vt:lpstr>Lato Heavy</vt:lpstr>
      <vt:lpstr>Lato Regular</vt:lpstr>
      <vt:lpstr>Office Theme</vt:lpstr>
      <vt:lpstr>A Saving Faith</vt:lpstr>
      <vt:lpstr>“We are saved by faith”</vt:lpstr>
      <vt:lpstr>And He said to the woman, “Your faith has saved you; go in peace.” - Luke 7:50</vt:lpstr>
      <vt:lpstr>The 4 Components  of Saving Faith</vt:lpstr>
      <vt:lpstr>The 4 Components of Saving Faith</vt:lpstr>
      <vt:lpstr>PowerPoint Presentation</vt:lpstr>
      <vt:lpstr>PowerPoint Presentation</vt:lpstr>
      <vt:lpstr>PowerPoint Presentation</vt:lpstr>
      <vt:lpstr>PowerPoint Presentation</vt:lpstr>
      <vt:lpstr>PowerPoint Presentation</vt:lpstr>
      <vt:lpstr>PowerPoint Presentation</vt:lpstr>
      <vt:lpstr>God doesn’t save us  without our understanding  and knowledge.</vt:lpstr>
      <vt:lpstr>PowerPoint Presentation</vt:lpstr>
      <vt:lpstr>The 4 Components of Saving Faith</vt:lpstr>
      <vt:lpstr>Some know and understand the gospel but reject and refuse to acknowledge it.</vt:lpstr>
      <vt:lpstr>The 4 Components of Saving Faith</vt:lpstr>
      <vt:lpstr>Faith Alone Doctrine</vt:lpstr>
      <vt:lpstr>A Saving Faith Doctrine</vt:lpstr>
      <vt:lpstr>PowerPoint Presentation</vt:lpstr>
      <vt:lpstr>“I accept Jesus as  my personal Savior”  “I invite Jesus into my heart”</vt:lpstr>
      <vt:lpstr>Examples of Baptism in  the Book of Acts = 10  Examples of the Sinner’s Prayer  in the Book of Acts = 0</vt:lpstr>
      <vt:lpstr>The 4 Components of Saving Faith</vt:lpstr>
      <vt:lpstr>PowerPoint Presentation</vt:lpstr>
      <vt:lpstr>PowerPoint Presentation</vt:lpstr>
      <vt:lpstr>PowerPoint Presentation</vt:lpstr>
      <vt:lpstr>PowerPoint Presentation</vt:lpstr>
      <vt:lpstr>We are saved by the type of faith that:</vt:lpstr>
      <vt:lpstr>PowerPoint Presentation</vt:lpstr>
      <vt:lpstr>Saving faith recreates the whole person  in the image of God:</vt:lpstr>
      <vt:lpstr>Saving faith recreates the whole person  in the image of God:</vt:lpstr>
      <vt:lpstr>Saving faith recreates the whole person  in the image of God:</vt:lpstr>
      <vt:lpstr>Saving faith recreates the whole person  in the image of God:</vt:lpstr>
      <vt:lpstr>Respond if: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Robert Brown</cp:lastModifiedBy>
  <cp:revision>73</cp:revision>
  <dcterms:created xsi:type="dcterms:W3CDTF">2014-03-24T02:15:36Z</dcterms:created>
  <dcterms:modified xsi:type="dcterms:W3CDTF">2023-11-26T14:30:41Z</dcterms:modified>
</cp:coreProperties>
</file>