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9" r:id="rId4"/>
    <p:sldId id="258"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59"/>
  </p:normalViewPr>
  <p:slideViewPr>
    <p:cSldViewPr snapToGrid="0">
      <p:cViewPr varScale="1">
        <p:scale>
          <a:sx n="113" d="100"/>
          <a:sy n="113" d="100"/>
        </p:scale>
        <p:origin x="1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8A87A34-81AB-432B-8DAE-1953F412C126}" type="datetimeFigureOut">
              <a:rPr lang="en-US" smtClean="0"/>
              <a:t>10/1/23</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172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345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10/1/23</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900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10/1/23</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00038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48A87A34-81AB-432B-8DAE-1953F412C126}" type="datetimeFigureOut">
              <a:rPr lang="en-US" smtClean="0"/>
              <a:pPr/>
              <a:t>10/1/23</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4651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3962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9994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3359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10/1/23</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992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024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10/1/23</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6085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365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087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899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971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696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214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10/1/23</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7987333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5B7B068-8178-428D-927D-52BF95F4A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9144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11A642-A17C-95FD-389E-FA5634025148}"/>
              </a:ext>
            </a:extLst>
          </p:cNvPr>
          <p:cNvSpPr>
            <a:spLocks noGrp="1"/>
          </p:cNvSpPr>
          <p:nvPr>
            <p:ph type="ctrTitle"/>
          </p:nvPr>
        </p:nvSpPr>
        <p:spPr>
          <a:xfrm>
            <a:off x="395111" y="4698998"/>
            <a:ext cx="8563327" cy="1097845"/>
          </a:xfrm>
        </p:spPr>
        <p:txBody>
          <a:bodyPr>
            <a:normAutofit/>
          </a:bodyPr>
          <a:lstStyle/>
          <a:p>
            <a:r>
              <a:rPr lang="en-US" sz="3600" b="1" i="1" dirty="0">
                <a:latin typeface="Calibri" panose="020F0502020204030204" pitchFamily="34" charset="0"/>
                <a:cs typeface="Calibri" panose="020F0502020204030204" pitchFamily="34" charset="0"/>
              </a:rPr>
              <a:t>3 Reasons to Trust The New Testament</a:t>
            </a:r>
          </a:p>
        </p:txBody>
      </p:sp>
      <p:pic>
        <p:nvPicPr>
          <p:cNvPr id="1026" name="Picture 2" descr="Free Book Bible photo and picture">
            <a:extLst>
              <a:ext uri="{FF2B5EF4-FFF2-40B4-BE49-F238E27FC236}">
                <a16:creationId xmlns:a16="http://schemas.microsoft.com/office/drawing/2014/main" id="{8D883397-D65E-99B3-7FF4-07B015EAC4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05" b="18363"/>
          <a:stretch/>
        </p:blipFill>
        <p:spPr bwMode="auto">
          <a:xfrm>
            <a:off x="699910" y="1061156"/>
            <a:ext cx="8444089" cy="329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65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5B7B068-8178-428D-927D-52BF95F4A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9144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11A642-A17C-95FD-389E-FA5634025148}"/>
              </a:ext>
            </a:extLst>
          </p:cNvPr>
          <p:cNvSpPr>
            <a:spLocks noGrp="1"/>
          </p:cNvSpPr>
          <p:nvPr>
            <p:ph type="ctrTitle"/>
          </p:nvPr>
        </p:nvSpPr>
        <p:spPr>
          <a:xfrm>
            <a:off x="395111" y="4470401"/>
            <a:ext cx="8563327" cy="2020710"/>
          </a:xfrm>
        </p:spPr>
        <p:txBody>
          <a:bodyPr anchor="ctr">
            <a:normAutofit/>
          </a:bodyPr>
          <a:lstStyle/>
          <a:p>
            <a:pPr>
              <a:lnSpc>
                <a:spcPct val="150000"/>
              </a:lnSpc>
            </a:pPr>
            <a:r>
              <a:rPr lang="en-US" sz="3600" b="1" i="1" dirty="0">
                <a:latin typeface="Calibri" panose="020F0502020204030204" pitchFamily="34" charset="0"/>
                <a:cs typeface="Calibri" panose="020F0502020204030204" pitchFamily="34" charset="0"/>
              </a:rPr>
              <a:t>The Only Way to Know: </a:t>
            </a:r>
            <a:br>
              <a:rPr lang="en-US" sz="3600" b="1" i="1" dirty="0">
                <a:latin typeface="Calibri" panose="020F0502020204030204" pitchFamily="34" charset="0"/>
                <a:cs typeface="Calibri" panose="020F0502020204030204" pitchFamily="34" charset="0"/>
              </a:rPr>
            </a:br>
            <a:r>
              <a:rPr lang="en-US" sz="3600" b="1" i="1" dirty="0">
                <a:latin typeface="Calibri" panose="020F0502020204030204" pitchFamily="34" charset="0"/>
                <a:cs typeface="Calibri" panose="020F0502020204030204" pitchFamily="34" charset="0"/>
              </a:rPr>
              <a:t>			Read it for yourself!</a:t>
            </a:r>
          </a:p>
        </p:txBody>
      </p:sp>
      <p:pic>
        <p:nvPicPr>
          <p:cNvPr id="1026" name="Picture 2" descr="Free Book Bible photo and picture">
            <a:extLst>
              <a:ext uri="{FF2B5EF4-FFF2-40B4-BE49-F238E27FC236}">
                <a16:creationId xmlns:a16="http://schemas.microsoft.com/office/drawing/2014/main" id="{8D883397-D65E-99B3-7FF4-07B015EAC4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05" b="18363"/>
          <a:stretch/>
        </p:blipFill>
        <p:spPr bwMode="auto">
          <a:xfrm>
            <a:off x="699910" y="1061156"/>
            <a:ext cx="8444089" cy="329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07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AB132-D536-6334-3F54-345420894692}"/>
              </a:ext>
            </a:extLst>
          </p:cNvPr>
          <p:cNvSpPr/>
          <p:nvPr/>
        </p:nvSpPr>
        <p:spPr>
          <a:xfrm>
            <a:off x="0" y="2057401"/>
            <a:ext cx="9144000" cy="4800599"/>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2D391F-03CA-916A-FA16-353F598692BF}"/>
              </a:ext>
            </a:extLst>
          </p:cNvPr>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Historical Accuracy</a:t>
            </a:r>
          </a:p>
        </p:txBody>
      </p:sp>
      <p:sp>
        <p:nvSpPr>
          <p:cNvPr id="3" name="Content Placeholder 2">
            <a:extLst>
              <a:ext uri="{FF2B5EF4-FFF2-40B4-BE49-F238E27FC236}">
                <a16:creationId xmlns:a16="http://schemas.microsoft.com/office/drawing/2014/main" id="{16C37BEA-9CF5-6A28-0228-E4DD43F09F59}"/>
              </a:ext>
            </a:extLst>
          </p:cNvPr>
          <p:cNvSpPr>
            <a:spLocks noGrp="1"/>
          </p:cNvSpPr>
          <p:nvPr>
            <p:ph idx="1"/>
          </p:nvPr>
        </p:nvSpPr>
        <p:spPr>
          <a:xfrm>
            <a:off x="594360" y="2194559"/>
            <a:ext cx="7955280" cy="4578773"/>
          </a:xfrm>
        </p:spPr>
        <p:txBody>
          <a:bodyPr>
            <a:normAutofit/>
          </a:bodyPr>
          <a:lstStyle/>
          <a:p>
            <a:r>
              <a:rPr lang="en-US" sz="2400" dirty="0">
                <a:solidFill>
                  <a:schemeClr val="bg1"/>
                </a:solidFill>
                <a:latin typeface="Calibri" panose="020F0502020204030204" pitchFamily="34" charset="0"/>
                <a:cs typeface="Calibri" panose="020F0502020204030204" pitchFamily="34" charset="0"/>
              </a:rPr>
              <a:t>Why Luke – Acts?</a:t>
            </a:r>
          </a:p>
          <a:p>
            <a:pPr lvl="1"/>
            <a:r>
              <a:rPr lang="en-US" sz="2400" dirty="0">
                <a:solidFill>
                  <a:schemeClr val="bg1"/>
                </a:solidFill>
                <a:effectLst/>
                <a:latin typeface="Calibri" panose="020F0502020204030204" pitchFamily="34" charset="0"/>
                <a:cs typeface="Calibri" panose="020F0502020204030204" pitchFamily="34" charset="0"/>
              </a:rPr>
              <a:t>Luke Timothy Johnson assert: “The prologue to Luke’s Gospel (1:1-4) identifies his entire narrative as a form of historical writing.” (Sacra </a:t>
            </a:r>
            <a:r>
              <a:rPr lang="en-US" sz="2400" dirty="0" err="1">
                <a:solidFill>
                  <a:schemeClr val="bg1"/>
                </a:solidFill>
                <a:effectLst/>
                <a:latin typeface="Calibri" panose="020F0502020204030204" pitchFamily="34" charset="0"/>
                <a:cs typeface="Calibri" panose="020F0502020204030204" pitchFamily="34" charset="0"/>
              </a:rPr>
              <a:t>Pagina</a:t>
            </a:r>
            <a:r>
              <a:rPr lang="en-US" sz="2400" dirty="0">
                <a:solidFill>
                  <a:schemeClr val="bg1"/>
                </a:solidFill>
                <a:effectLst/>
                <a:latin typeface="Calibri" panose="020F0502020204030204" pitchFamily="34" charset="0"/>
                <a:cs typeface="Calibri" panose="020F0502020204030204" pitchFamily="34" charset="0"/>
              </a:rPr>
              <a:t>, Vol. 5, The Acts of the Apostles, p. 3)</a:t>
            </a:r>
            <a:endParaRPr lang="en-US" sz="2800" dirty="0">
              <a:solidFill>
                <a:schemeClr val="bg1"/>
              </a:solidFill>
              <a:effectLst/>
              <a:latin typeface="Calibri" panose="020F0502020204030204" pitchFamily="34" charset="0"/>
              <a:cs typeface="Calibri" panose="020F0502020204030204" pitchFamily="34" charset="0"/>
            </a:endParaRPr>
          </a:p>
          <a:p>
            <a:pPr lvl="1"/>
            <a:r>
              <a:rPr lang="en-US" sz="2400" dirty="0">
                <a:solidFill>
                  <a:schemeClr val="bg1"/>
                </a:solidFill>
                <a:latin typeface="Calibri" panose="020F0502020204030204" pitchFamily="34" charset="0"/>
                <a:cs typeface="Calibri" panose="020F0502020204030204" pitchFamily="34" charset="0"/>
              </a:rPr>
              <a:t>Everything Luke has said has been scrutinized!</a:t>
            </a:r>
          </a:p>
          <a:p>
            <a:r>
              <a:rPr lang="en-US" sz="2400" dirty="0">
                <a:solidFill>
                  <a:schemeClr val="bg1"/>
                </a:solidFill>
                <a:latin typeface="Calibri" panose="020F0502020204030204" pitchFamily="34" charset="0"/>
                <a:cs typeface="Calibri" panose="020F0502020204030204" pitchFamily="34" charset="0"/>
              </a:rPr>
              <a:t>How hard is it?</a:t>
            </a:r>
          </a:p>
          <a:p>
            <a:pPr lvl="1"/>
            <a:r>
              <a:rPr lang="en-US" sz="2400" dirty="0">
                <a:solidFill>
                  <a:schemeClr val="bg1"/>
                </a:solidFill>
                <a:latin typeface="Calibri" panose="020F0502020204030204" pitchFamily="34" charset="0"/>
                <a:cs typeface="Calibri" panose="020F0502020204030204" pitchFamily="34" charset="0"/>
              </a:rPr>
              <a:t>The social, political, cultural and geographic situation was incredibly diverse and in constant flux.</a:t>
            </a:r>
          </a:p>
          <a:p>
            <a:pPr lvl="1"/>
            <a:r>
              <a:rPr lang="en-US" sz="2400" dirty="0">
                <a:solidFill>
                  <a:schemeClr val="bg1"/>
                </a:solidFill>
                <a:latin typeface="Calibri" panose="020F0502020204030204" pitchFamily="34" charset="0"/>
                <a:cs typeface="Calibri" panose="020F0502020204030204" pitchFamily="34" charset="0"/>
              </a:rPr>
              <a:t>Luke engages a diverse range of issues including politics, culture, travel routes on land and sea to name a few.</a:t>
            </a:r>
          </a:p>
        </p:txBody>
      </p:sp>
    </p:spTree>
    <p:extLst>
      <p:ext uri="{BB962C8B-B14F-4D97-AF65-F5344CB8AC3E}">
        <p14:creationId xmlns:p14="http://schemas.microsoft.com/office/powerpoint/2010/main" val="311184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AB132-D536-6334-3F54-345420894692}"/>
              </a:ext>
            </a:extLst>
          </p:cNvPr>
          <p:cNvSpPr/>
          <p:nvPr/>
        </p:nvSpPr>
        <p:spPr>
          <a:xfrm>
            <a:off x="0" y="2057401"/>
            <a:ext cx="9144000" cy="4800599"/>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2D391F-03CA-916A-FA16-353F598692BF}"/>
              </a:ext>
            </a:extLst>
          </p:cNvPr>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Historical Accuracy</a:t>
            </a:r>
          </a:p>
        </p:txBody>
      </p:sp>
      <p:sp>
        <p:nvSpPr>
          <p:cNvPr id="3" name="Content Placeholder 2">
            <a:extLst>
              <a:ext uri="{FF2B5EF4-FFF2-40B4-BE49-F238E27FC236}">
                <a16:creationId xmlns:a16="http://schemas.microsoft.com/office/drawing/2014/main" id="{16C37BEA-9CF5-6A28-0228-E4DD43F09F59}"/>
              </a:ext>
            </a:extLst>
          </p:cNvPr>
          <p:cNvSpPr>
            <a:spLocks noGrp="1"/>
          </p:cNvSpPr>
          <p:nvPr>
            <p:ph idx="1"/>
          </p:nvPr>
        </p:nvSpPr>
        <p:spPr>
          <a:xfrm>
            <a:off x="594360" y="2194559"/>
            <a:ext cx="7955280" cy="4578773"/>
          </a:xfrm>
        </p:spPr>
        <p:txBody>
          <a:bodyPr>
            <a:normAutofit/>
          </a:bodyPr>
          <a:lstStyle/>
          <a:p>
            <a:r>
              <a:rPr lang="en-US" sz="2400" dirty="0">
                <a:solidFill>
                  <a:schemeClr val="bg1"/>
                </a:solidFill>
                <a:latin typeface="Calibri" panose="020F0502020204030204" pitchFamily="34" charset="0"/>
                <a:cs typeface="Calibri" panose="020F0502020204030204" pitchFamily="34" charset="0"/>
              </a:rPr>
              <a:t>“Now in the fifteenth year of the reign of Tiberius Caesar, when Pontius Pilate was governor of Judea, and Herod was tetrarch of Galilee, and his brother Philip was tetrarch of the region of Ituraea and </a:t>
            </a:r>
            <a:r>
              <a:rPr lang="en-US" sz="2400" dirty="0" err="1">
                <a:solidFill>
                  <a:schemeClr val="bg1"/>
                </a:solidFill>
                <a:latin typeface="Calibri" panose="020F0502020204030204" pitchFamily="34" charset="0"/>
                <a:cs typeface="Calibri" panose="020F0502020204030204" pitchFamily="34" charset="0"/>
              </a:rPr>
              <a:t>Trachonitis</a:t>
            </a:r>
            <a:r>
              <a:rPr lang="en-US" sz="2400" dirty="0">
                <a:solidFill>
                  <a:schemeClr val="bg1"/>
                </a:solidFill>
                <a:latin typeface="Calibri" panose="020F0502020204030204" pitchFamily="34" charset="0"/>
                <a:cs typeface="Calibri" panose="020F0502020204030204" pitchFamily="34" charset="0"/>
              </a:rPr>
              <a:t>, and </a:t>
            </a:r>
            <a:r>
              <a:rPr lang="en-US" sz="2400" u="sng" dirty="0" err="1">
                <a:solidFill>
                  <a:schemeClr val="bg1"/>
                </a:solidFill>
                <a:latin typeface="Calibri" panose="020F0502020204030204" pitchFamily="34" charset="0"/>
                <a:cs typeface="Calibri" panose="020F0502020204030204" pitchFamily="34" charset="0"/>
              </a:rPr>
              <a:t>Lysanias</a:t>
            </a:r>
            <a:r>
              <a:rPr lang="en-US" sz="2400" u="sng" dirty="0">
                <a:solidFill>
                  <a:schemeClr val="bg1"/>
                </a:solidFill>
                <a:latin typeface="Calibri" panose="020F0502020204030204" pitchFamily="34" charset="0"/>
                <a:cs typeface="Calibri" panose="020F0502020204030204" pitchFamily="34" charset="0"/>
              </a:rPr>
              <a:t> was tetrarch of Abilene</a:t>
            </a:r>
            <a:r>
              <a:rPr lang="en-US" sz="2400" dirty="0">
                <a:solidFill>
                  <a:schemeClr val="bg1"/>
                </a:solidFill>
                <a:latin typeface="Calibri" panose="020F0502020204030204" pitchFamily="34" charset="0"/>
                <a:cs typeface="Calibri" panose="020F0502020204030204" pitchFamily="34" charset="0"/>
              </a:rPr>
              <a:t>,” (Luke 3:1)</a:t>
            </a:r>
          </a:p>
          <a:p>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8577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AB132-D536-6334-3F54-345420894692}"/>
              </a:ext>
            </a:extLst>
          </p:cNvPr>
          <p:cNvSpPr/>
          <p:nvPr/>
        </p:nvSpPr>
        <p:spPr>
          <a:xfrm>
            <a:off x="0" y="2057401"/>
            <a:ext cx="9144000" cy="4800599"/>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2D391F-03CA-916A-FA16-353F598692BF}"/>
              </a:ext>
            </a:extLst>
          </p:cNvPr>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Historical Accuracy</a:t>
            </a:r>
          </a:p>
        </p:txBody>
      </p:sp>
      <p:pic>
        <p:nvPicPr>
          <p:cNvPr id="1026" name="Picture 2" descr="Lysanias Inscription">
            <a:extLst>
              <a:ext uri="{FF2B5EF4-FFF2-40B4-BE49-F238E27FC236}">
                <a16:creationId xmlns:a16="http://schemas.microsoft.com/office/drawing/2014/main" id="{ABDD0EEA-71CC-F9FB-50E2-77BEE41DB0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8623" y="2141758"/>
            <a:ext cx="7979383" cy="42816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787AFD-FC38-075D-210B-1A84EFEA8A3E}"/>
              </a:ext>
            </a:extLst>
          </p:cNvPr>
          <p:cNvSpPr txBox="1"/>
          <p:nvPr/>
        </p:nvSpPr>
        <p:spPr>
          <a:xfrm>
            <a:off x="688623" y="6382814"/>
            <a:ext cx="7861017" cy="461665"/>
          </a:xfrm>
          <a:prstGeom prst="rect">
            <a:avLst/>
          </a:prstGeom>
          <a:noFill/>
        </p:spPr>
        <p:txBody>
          <a:bodyPr wrap="square" rtlCol="0">
            <a:spAutoFit/>
          </a:bodyPr>
          <a:lstStyle/>
          <a:p>
            <a:pPr algn="ctr"/>
            <a:r>
              <a:rPr lang="en-US" sz="2400" b="1" dirty="0" err="1">
                <a:solidFill>
                  <a:schemeClr val="bg1"/>
                </a:solidFill>
                <a:latin typeface="Calibri" panose="020F0502020204030204" pitchFamily="34" charset="0"/>
                <a:cs typeface="Calibri" panose="020F0502020204030204" pitchFamily="34" charset="0"/>
              </a:rPr>
              <a:t>Lysanias</a:t>
            </a:r>
            <a:r>
              <a:rPr lang="en-US" sz="2400" b="1" dirty="0">
                <a:solidFill>
                  <a:schemeClr val="bg1"/>
                </a:solidFill>
                <a:latin typeface="Calibri" panose="020F0502020204030204" pitchFamily="34" charset="0"/>
                <a:cs typeface="Calibri" panose="020F0502020204030204" pitchFamily="34" charset="0"/>
              </a:rPr>
              <a:t> Inscription</a:t>
            </a:r>
          </a:p>
        </p:txBody>
      </p:sp>
    </p:spTree>
    <p:extLst>
      <p:ext uri="{BB962C8B-B14F-4D97-AF65-F5344CB8AC3E}">
        <p14:creationId xmlns:p14="http://schemas.microsoft.com/office/powerpoint/2010/main" val="259158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AB132-D536-6334-3F54-345420894692}"/>
              </a:ext>
            </a:extLst>
          </p:cNvPr>
          <p:cNvSpPr/>
          <p:nvPr/>
        </p:nvSpPr>
        <p:spPr>
          <a:xfrm>
            <a:off x="0" y="2057401"/>
            <a:ext cx="9144000" cy="4800599"/>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2D391F-03CA-916A-FA16-353F598692BF}"/>
              </a:ext>
            </a:extLst>
          </p:cNvPr>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Historical Accuracy</a:t>
            </a:r>
          </a:p>
        </p:txBody>
      </p:sp>
      <p:sp>
        <p:nvSpPr>
          <p:cNvPr id="3" name="Content Placeholder 2">
            <a:extLst>
              <a:ext uri="{FF2B5EF4-FFF2-40B4-BE49-F238E27FC236}">
                <a16:creationId xmlns:a16="http://schemas.microsoft.com/office/drawing/2014/main" id="{16C37BEA-9CF5-6A28-0228-E4DD43F09F59}"/>
              </a:ext>
            </a:extLst>
          </p:cNvPr>
          <p:cNvSpPr>
            <a:spLocks noGrp="1"/>
          </p:cNvSpPr>
          <p:nvPr>
            <p:ph idx="1"/>
          </p:nvPr>
        </p:nvSpPr>
        <p:spPr>
          <a:xfrm>
            <a:off x="594360" y="2194559"/>
            <a:ext cx="8369018" cy="4578773"/>
          </a:xfrm>
        </p:spPr>
        <p:txBody>
          <a:bodyPr>
            <a:normAutofit/>
          </a:bodyPr>
          <a:lstStyle/>
          <a:p>
            <a:r>
              <a:rPr lang="en-US" sz="2400" dirty="0">
                <a:solidFill>
                  <a:schemeClr val="bg1"/>
                </a:solidFill>
                <a:latin typeface="Calibri" panose="020F0502020204030204" pitchFamily="34" charset="0"/>
                <a:cs typeface="Calibri" panose="020F0502020204030204" pitchFamily="34" charset="0"/>
              </a:rPr>
              <a:t>“Now in the fifteenth year of the reign of Tiberius Caesar, when Pontius Pilate was governor of Judea, and Herod was tetrarch of Galilee, and his brother Philip was tetrarch of the region of Ituraea and </a:t>
            </a:r>
            <a:r>
              <a:rPr lang="en-US" sz="2400" dirty="0" err="1">
                <a:solidFill>
                  <a:schemeClr val="bg1"/>
                </a:solidFill>
                <a:latin typeface="Calibri" panose="020F0502020204030204" pitchFamily="34" charset="0"/>
                <a:cs typeface="Calibri" panose="020F0502020204030204" pitchFamily="34" charset="0"/>
              </a:rPr>
              <a:t>Trachonitis</a:t>
            </a:r>
            <a:r>
              <a:rPr lang="en-US" sz="2400" dirty="0">
                <a:solidFill>
                  <a:schemeClr val="bg1"/>
                </a:solidFill>
                <a:latin typeface="Calibri" panose="020F0502020204030204" pitchFamily="34" charset="0"/>
                <a:cs typeface="Calibri" panose="020F0502020204030204" pitchFamily="34" charset="0"/>
              </a:rPr>
              <a:t>, and </a:t>
            </a:r>
            <a:r>
              <a:rPr lang="en-US" sz="2400" u="sng" dirty="0" err="1">
                <a:solidFill>
                  <a:schemeClr val="bg1"/>
                </a:solidFill>
                <a:latin typeface="Calibri" panose="020F0502020204030204" pitchFamily="34" charset="0"/>
                <a:cs typeface="Calibri" panose="020F0502020204030204" pitchFamily="34" charset="0"/>
              </a:rPr>
              <a:t>Lysanias</a:t>
            </a:r>
            <a:r>
              <a:rPr lang="en-US" sz="2400" u="sng" dirty="0">
                <a:solidFill>
                  <a:schemeClr val="bg1"/>
                </a:solidFill>
                <a:latin typeface="Calibri" panose="020F0502020204030204" pitchFamily="34" charset="0"/>
                <a:cs typeface="Calibri" panose="020F0502020204030204" pitchFamily="34" charset="0"/>
              </a:rPr>
              <a:t> was tetrarch of Abilene</a:t>
            </a:r>
            <a:r>
              <a:rPr lang="en-US" sz="2400" dirty="0">
                <a:solidFill>
                  <a:schemeClr val="bg1"/>
                </a:solidFill>
                <a:latin typeface="Calibri" panose="020F0502020204030204" pitchFamily="34" charset="0"/>
                <a:cs typeface="Calibri" panose="020F0502020204030204" pitchFamily="34" charset="0"/>
              </a:rPr>
              <a:t>,” (Luke 3:1)</a:t>
            </a:r>
          </a:p>
          <a:p>
            <a:r>
              <a:rPr lang="en-US" sz="2400" dirty="0">
                <a:solidFill>
                  <a:schemeClr val="bg1"/>
                </a:solidFill>
                <a:latin typeface="Calibri" panose="020F0502020204030204" pitchFamily="34" charset="0"/>
                <a:cs typeface="Calibri" panose="020F0502020204030204" pitchFamily="34" charset="0"/>
              </a:rPr>
              <a:t>“When they did not find them, they began dragging Jason and some brethren before the </a:t>
            </a:r>
            <a:r>
              <a:rPr lang="en-US" sz="2400" u="sng" dirty="0">
                <a:solidFill>
                  <a:schemeClr val="bg1"/>
                </a:solidFill>
                <a:latin typeface="Calibri" panose="020F0502020204030204" pitchFamily="34" charset="0"/>
                <a:cs typeface="Calibri" panose="020F0502020204030204" pitchFamily="34" charset="0"/>
              </a:rPr>
              <a:t>city authorities</a:t>
            </a:r>
            <a:r>
              <a:rPr lang="en-US" sz="2400" dirty="0">
                <a:solidFill>
                  <a:schemeClr val="bg1"/>
                </a:solidFill>
                <a:latin typeface="Calibri" panose="020F0502020204030204" pitchFamily="34" charset="0"/>
                <a:cs typeface="Calibri" panose="020F0502020204030204" pitchFamily="34" charset="0"/>
              </a:rPr>
              <a:t>, shouting, "These men who have upset the world have come here also;” (Acts 17:6)</a:t>
            </a:r>
          </a:p>
          <a:p>
            <a:r>
              <a:rPr lang="en-US" sz="2400" dirty="0">
                <a:solidFill>
                  <a:schemeClr val="bg1"/>
                </a:solidFill>
                <a:latin typeface="Calibri" panose="020F0502020204030204" pitchFamily="34" charset="0"/>
                <a:cs typeface="Calibri" panose="020F0502020204030204" pitchFamily="34" charset="0"/>
              </a:rPr>
              <a:t>“Now in the neighborhood of that place were lands belonging to the </a:t>
            </a:r>
            <a:r>
              <a:rPr lang="en-US" sz="2400" u="sng" dirty="0">
                <a:solidFill>
                  <a:schemeClr val="bg1"/>
                </a:solidFill>
                <a:latin typeface="Calibri" panose="020F0502020204030204" pitchFamily="34" charset="0"/>
                <a:cs typeface="Calibri" panose="020F0502020204030204" pitchFamily="34" charset="0"/>
              </a:rPr>
              <a:t>leading man of the island</a:t>
            </a:r>
            <a:r>
              <a:rPr lang="en-US" sz="2400" dirty="0">
                <a:solidFill>
                  <a:schemeClr val="bg1"/>
                </a:solidFill>
                <a:latin typeface="Calibri" panose="020F0502020204030204" pitchFamily="34" charset="0"/>
                <a:cs typeface="Calibri" panose="020F0502020204030204" pitchFamily="34" charset="0"/>
              </a:rPr>
              <a:t>, named Publius, who welcomed us and entertained us courteously three days.” (Acts 28:7)</a:t>
            </a:r>
          </a:p>
          <a:p>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208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AB132-D536-6334-3F54-345420894692}"/>
              </a:ext>
            </a:extLst>
          </p:cNvPr>
          <p:cNvSpPr/>
          <p:nvPr/>
        </p:nvSpPr>
        <p:spPr>
          <a:xfrm>
            <a:off x="0" y="2057401"/>
            <a:ext cx="9144000" cy="4800599"/>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2D391F-03CA-916A-FA16-353F598692BF}"/>
              </a:ext>
            </a:extLst>
          </p:cNvPr>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The Gospel Claims</a:t>
            </a:r>
          </a:p>
        </p:txBody>
      </p:sp>
      <p:sp>
        <p:nvSpPr>
          <p:cNvPr id="3" name="Content Placeholder 2">
            <a:extLst>
              <a:ext uri="{FF2B5EF4-FFF2-40B4-BE49-F238E27FC236}">
                <a16:creationId xmlns:a16="http://schemas.microsoft.com/office/drawing/2014/main" id="{16C37BEA-9CF5-6A28-0228-E4DD43F09F59}"/>
              </a:ext>
            </a:extLst>
          </p:cNvPr>
          <p:cNvSpPr>
            <a:spLocks noGrp="1"/>
          </p:cNvSpPr>
          <p:nvPr>
            <p:ph idx="1"/>
          </p:nvPr>
        </p:nvSpPr>
        <p:spPr>
          <a:xfrm>
            <a:off x="594360" y="2194559"/>
            <a:ext cx="8369018" cy="4578773"/>
          </a:xfrm>
        </p:spPr>
        <p:txBody>
          <a:bodyPr>
            <a:normAutofit/>
          </a:bodyPr>
          <a:lstStyle/>
          <a:p>
            <a:pPr marL="0" indent="0">
              <a:buNone/>
            </a:pPr>
            <a:r>
              <a:rPr lang="en-US" sz="3200" dirty="0">
                <a:solidFill>
                  <a:schemeClr val="bg1"/>
                </a:solidFill>
                <a:latin typeface="Calibri" panose="020F0502020204030204" pitchFamily="34" charset="0"/>
                <a:cs typeface="Calibri" panose="020F0502020204030204" pitchFamily="34" charset="0"/>
              </a:rPr>
              <a:t>Geographic Proximity:</a:t>
            </a:r>
          </a:p>
          <a:p>
            <a:pPr lvl="1"/>
            <a:r>
              <a:rPr lang="en-US" sz="2800" dirty="0">
                <a:solidFill>
                  <a:schemeClr val="bg1"/>
                </a:solidFill>
                <a:latin typeface="Calibri" panose="020F0502020204030204" pitchFamily="34" charset="0"/>
                <a:cs typeface="Calibri" panose="020F0502020204030204" pitchFamily="34" charset="0"/>
              </a:rPr>
              <a:t>Acts 2:22-23</a:t>
            </a:r>
          </a:p>
          <a:p>
            <a:pPr lvl="1"/>
            <a:r>
              <a:rPr lang="en-US" sz="2800" dirty="0">
                <a:solidFill>
                  <a:schemeClr val="bg1"/>
                </a:solidFill>
                <a:latin typeface="Calibri" panose="020F0502020204030204" pitchFamily="34" charset="0"/>
                <a:cs typeface="Calibri" panose="020F0502020204030204" pitchFamily="34" charset="0"/>
              </a:rPr>
              <a:t>Acts 2:33</a:t>
            </a:r>
          </a:p>
          <a:p>
            <a:pPr marL="0" indent="0">
              <a:buNone/>
            </a:pPr>
            <a:r>
              <a:rPr lang="en-US" sz="3200" dirty="0">
                <a:solidFill>
                  <a:schemeClr val="bg1"/>
                </a:solidFill>
                <a:latin typeface="Calibri" panose="020F0502020204030204" pitchFamily="34" charset="0"/>
                <a:cs typeface="Calibri" panose="020F0502020204030204" pitchFamily="34" charset="0"/>
              </a:rPr>
              <a:t>Historical Proximity:</a:t>
            </a:r>
          </a:p>
          <a:p>
            <a:pPr lvl="1"/>
            <a:r>
              <a:rPr lang="en-US" sz="2800" dirty="0">
                <a:solidFill>
                  <a:schemeClr val="bg1"/>
                </a:solidFill>
                <a:latin typeface="Calibri" panose="020F0502020204030204" pitchFamily="34" charset="0"/>
                <a:cs typeface="Calibri" panose="020F0502020204030204" pitchFamily="34" charset="0"/>
              </a:rPr>
              <a:t>Acts 2:1</a:t>
            </a:r>
          </a:p>
          <a:p>
            <a:pPr lvl="1"/>
            <a:r>
              <a:rPr lang="en-US" sz="2800" dirty="0">
                <a:solidFill>
                  <a:schemeClr val="bg1"/>
                </a:solidFill>
                <a:latin typeface="Calibri" panose="020F0502020204030204" pitchFamily="34" charset="0"/>
                <a:cs typeface="Calibri" panose="020F0502020204030204" pitchFamily="34" charset="0"/>
              </a:rPr>
              <a:t>1 Thessalonians 2:14-15, 4:14</a:t>
            </a:r>
          </a:p>
          <a:p>
            <a:pPr lvl="1"/>
            <a:r>
              <a:rPr lang="en-US" sz="2800" dirty="0">
                <a:solidFill>
                  <a:schemeClr val="bg1"/>
                </a:solidFill>
                <a:latin typeface="Calibri" panose="020F0502020204030204" pitchFamily="34" charset="0"/>
                <a:cs typeface="Calibri" panose="020F0502020204030204" pitchFamily="34" charset="0"/>
              </a:rPr>
              <a:t>1 Corinthians 15:3-8</a:t>
            </a:r>
          </a:p>
          <a:p>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327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AB132-D536-6334-3F54-345420894692}"/>
              </a:ext>
            </a:extLst>
          </p:cNvPr>
          <p:cNvSpPr/>
          <p:nvPr/>
        </p:nvSpPr>
        <p:spPr>
          <a:xfrm>
            <a:off x="0" y="2057401"/>
            <a:ext cx="9144000" cy="4800599"/>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2D391F-03CA-916A-FA16-353F598692BF}"/>
              </a:ext>
            </a:extLst>
          </p:cNvPr>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The Gospel Claims</a:t>
            </a:r>
          </a:p>
        </p:txBody>
      </p:sp>
      <p:sp>
        <p:nvSpPr>
          <p:cNvPr id="3" name="Content Placeholder 2">
            <a:extLst>
              <a:ext uri="{FF2B5EF4-FFF2-40B4-BE49-F238E27FC236}">
                <a16:creationId xmlns:a16="http://schemas.microsoft.com/office/drawing/2014/main" id="{16C37BEA-9CF5-6A28-0228-E4DD43F09F59}"/>
              </a:ext>
            </a:extLst>
          </p:cNvPr>
          <p:cNvSpPr>
            <a:spLocks noGrp="1"/>
          </p:cNvSpPr>
          <p:nvPr>
            <p:ph idx="1"/>
          </p:nvPr>
        </p:nvSpPr>
        <p:spPr>
          <a:xfrm>
            <a:off x="594360" y="2194559"/>
            <a:ext cx="8369018" cy="4578773"/>
          </a:xfrm>
        </p:spPr>
        <p:txBody>
          <a:bodyPr>
            <a:normAutofit/>
          </a:bodyPr>
          <a:lstStyle/>
          <a:p>
            <a:pPr marL="0" indent="0">
              <a:buNone/>
            </a:pPr>
            <a:r>
              <a:rPr lang="en-US" sz="2400" b="0" i="0" dirty="0">
                <a:solidFill>
                  <a:schemeClr val="bg1"/>
                </a:solidFill>
                <a:effectLst/>
                <a:latin typeface="Calibri" panose="020F0502020204030204" pitchFamily="34" charset="0"/>
                <a:cs typeface="Calibri" panose="020F0502020204030204" pitchFamily="34" charset="0"/>
              </a:rPr>
              <a:t>“To dispel the rumor, Nero substituted as culprits, and treated with the most extreme punishments, some people, popularly known as Christians, whose disgraceful activities were notorious. </a:t>
            </a:r>
            <a:r>
              <a:rPr lang="en-US" sz="2400" b="0" i="0" u="sng" dirty="0">
                <a:solidFill>
                  <a:schemeClr val="bg1"/>
                </a:solidFill>
                <a:effectLst/>
                <a:latin typeface="Calibri" panose="020F0502020204030204" pitchFamily="34" charset="0"/>
                <a:cs typeface="Calibri" panose="020F0502020204030204" pitchFamily="34" charset="0"/>
              </a:rPr>
              <a:t>The originator of that name, Christus, had been executed when Tiberius was emperor by order of the procurator Pontius Pilatus</a:t>
            </a:r>
            <a:r>
              <a:rPr lang="en-US" sz="2400" b="0" i="0" dirty="0">
                <a:solidFill>
                  <a:schemeClr val="bg1"/>
                </a:solidFill>
                <a:effectLst/>
                <a:latin typeface="Calibri" panose="020F0502020204030204" pitchFamily="34" charset="0"/>
                <a:cs typeface="Calibri" panose="020F0502020204030204" pitchFamily="34" charset="0"/>
              </a:rPr>
              <a:t>.</a:t>
            </a:r>
            <a:r>
              <a:rPr lang="en-US" sz="2400" b="0" i="0" u="sng" dirty="0">
                <a:solidFill>
                  <a:schemeClr val="bg1"/>
                </a:solidFill>
                <a:effectLst/>
                <a:latin typeface="Calibri" panose="020F0502020204030204" pitchFamily="34" charset="0"/>
                <a:cs typeface="Calibri" panose="020F0502020204030204" pitchFamily="34" charset="0"/>
              </a:rPr>
              <a:t> But the deadly cult, though checked for a time, was now breaking out again not only in Judaea, the birthplace of this evil, but even throughout Rome</a:t>
            </a:r>
            <a:r>
              <a:rPr lang="en-US" sz="2400" b="0" i="0" dirty="0">
                <a:solidFill>
                  <a:schemeClr val="bg1"/>
                </a:solidFill>
                <a:effectLst/>
                <a:latin typeface="Calibri" panose="020F0502020204030204" pitchFamily="34" charset="0"/>
                <a:cs typeface="Calibri" panose="020F0502020204030204" pitchFamily="34" charset="0"/>
              </a:rPr>
              <a:t>, where all the nasty and disgusting ideas from all over the world pour in and find a ready following.” (Tacitus, </a:t>
            </a:r>
            <a:r>
              <a:rPr lang="en-US" sz="2400" b="0" i="1" dirty="0">
                <a:solidFill>
                  <a:schemeClr val="bg1"/>
                </a:solidFill>
                <a:effectLst/>
                <a:latin typeface="Calibri" panose="020F0502020204030204" pitchFamily="34" charset="0"/>
                <a:cs typeface="Calibri" panose="020F0502020204030204" pitchFamily="34" charset="0"/>
              </a:rPr>
              <a:t>Annals </a:t>
            </a:r>
            <a:r>
              <a:rPr lang="en-US" sz="2400" b="0" i="0" dirty="0">
                <a:solidFill>
                  <a:schemeClr val="bg1"/>
                </a:solidFill>
                <a:effectLst/>
                <a:latin typeface="Calibri" panose="020F0502020204030204" pitchFamily="34" charset="0"/>
                <a:cs typeface="Calibri" panose="020F0502020204030204" pitchFamily="34" charset="0"/>
              </a:rPr>
              <a:t>XV. 44)</a:t>
            </a:r>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26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AB132-D536-6334-3F54-345420894692}"/>
              </a:ext>
            </a:extLst>
          </p:cNvPr>
          <p:cNvSpPr/>
          <p:nvPr/>
        </p:nvSpPr>
        <p:spPr>
          <a:xfrm>
            <a:off x="0" y="2057401"/>
            <a:ext cx="9144000" cy="4800599"/>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2D391F-03CA-916A-FA16-353F598692BF}"/>
              </a:ext>
            </a:extLst>
          </p:cNvPr>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Transformed lives</a:t>
            </a:r>
          </a:p>
        </p:txBody>
      </p:sp>
      <p:sp>
        <p:nvSpPr>
          <p:cNvPr id="3" name="Content Placeholder 2">
            <a:extLst>
              <a:ext uri="{FF2B5EF4-FFF2-40B4-BE49-F238E27FC236}">
                <a16:creationId xmlns:a16="http://schemas.microsoft.com/office/drawing/2014/main" id="{16C37BEA-9CF5-6A28-0228-E4DD43F09F59}"/>
              </a:ext>
            </a:extLst>
          </p:cNvPr>
          <p:cNvSpPr>
            <a:spLocks noGrp="1"/>
          </p:cNvSpPr>
          <p:nvPr>
            <p:ph idx="1"/>
          </p:nvPr>
        </p:nvSpPr>
        <p:spPr>
          <a:xfrm>
            <a:off x="594360" y="2194559"/>
            <a:ext cx="8369018" cy="4578773"/>
          </a:xfrm>
        </p:spPr>
        <p:txBody>
          <a:bodyPr>
            <a:normAutofit/>
          </a:bodyPr>
          <a:lstStyle/>
          <a:p>
            <a:r>
              <a:rPr lang="en-US" sz="2400" dirty="0">
                <a:solidFill>
                  <a:schemeClr val="bg1"/>
                </a:solidFill>
                <a:latin typeface="Calibri" panose="020F0502020204030204" pitchFamily="34" charset="0"/>
                <a:cs typeface="Calibri" panose="020F0502020204030204" pitchFamily="34" charset="0"/>
              </a:rPr>
              <a:t>Paul – Galatians 1:22-23</a:t>
            </a:r>
          </a:p>
          <a:p>
            <a:r>
              <a:rPr lang="en-US" sz="2400" dirty="0">
                <a:solidFill>
                  <a:schemeClr val="bg1"/>
                </a:solidFill>
                <a:latin typeface="Calibri" panose="020F0502020204030204" pitchFamily="34" charset="0"/>
                <a:cs typeface="Calibri" panose="020F0502020204030204" pitchFamily="34" charset="0"/>
              </a:rPr>
              <a:t>The Church – 1 Peter 2:12</a:t>
            </a:r>
          </a:p>
          <a:p>
            <a:pPr rtl="0"/>
            <a:r>
              <a:rPr lang="en-US" sz="2400" dirty="0">
                <a:solidFill>
                  <a:schemeClr val="bg1"/>
                </a:solidFill>
                <a:latin typeface="Calibri" panose="020F0502020204030204" pitchFamily="34" charset="0"/>
                <a:cs typeface="Calibri" panose="020F0502020204030204" pitchFamily="34" charset="0"/>
              </a:rPr>
              <a:t>The Letter to </a:t>
            </a:r>
            <a:r>
              <a:rPr lang="en-US" sz="2400" dirty="0" err="1">
                <a:solidFill>
                  <a:schemeClr val="bg1"/>
                </a:solidFill>
                <a:latin typeface="Calibri" panose="020F0502020204030204" pitchFamily="34" charset="0"/>
                <a:cs typeface="Calibri" panose="020F0502020204030204" pitchFamily="34" charset="0"/>
              </a:rPr>
              <a:t>Diognetus</a:t>
            </a:r>
            <a:r>
              <a:rPr lang="en-US" sz="2400" dirty="0">
                <a:solidFill>
                  <a:schemeClr val="bg1"/>
                </a:solidFill>
                <a:latin typeface="Calibri" panose="020F0502020204030204" pitchFamily="34" charset="0"/>
                <a:cs typeface="Calibri" panose="020F0502020204030204" pitchFamily="34" charset="0"/>
              </a:rPr>
              <a:t>: </a:t>
            </a:r>
            <a:r>
              <a:rPr lang="en-US" sz="2400" dirty="0">
                <a:solidFill>
                  <a:schemeClr val="bg1"/>
                </a:solidFill>
                <a:effectLst/>
                <a:latin typeface="Calibri" panose="020F0502020204030204" pitchFamily="34" charset="0"/>
                <a:cs typeface="Calibri" panose="020F0502020204030204" pitchFamily="34" charset="0"/>
              </a:rPr>
              <a:t>“They have a common table, but not a common bed. They are in the flesh, but they do not live after the flesh. They pass their days on earth, but they are citizens of heaven. They obey the prescribed laws, and at the same time surpass the laws by their lives.” (</a:t>
            </a:r>
            <a:r>
              <a:rPr lang="en-US" sz="2400" i="1" dirty="0">
                <a:solidFill>
                  <a:schemeClr val="bg1"/>
                </a:solidFill>
                <a:effectLst/>
                <a:latin typeface="Calibri" panose="020F0502020204030204" pitchFamily="34" charset="0"/>
                <a:cs typeface="Calibri" panose="020F0502020204030204" pitchFamily="34" charset="0"/>
              </a:rPr>
              <a:t>The Epistle of </a:t>
            </a:r>
            <a:r>
              <a:rPr lang="en-US" sz="2400" i="1" dirty="0" err="1">
                <a:solidFill>
                  <a:schemeClr val="bg1"/>
                </a:solidFill>
                <a:effectLst/>
                <a:latin typeface="Calibri" panose="020F0502020204030204" pitchFamily="34" charset="0"/>
                <a:cs typeface="Calibri" panose="020F0502020204030204" pitchFamily="34" charset="0"/>
              </a:rPr>
              <a:t>Mathetes</a:t>
            </a:r>
            <a:r>
              <a:rPr lang="en-US" sz="2400" i="1" dirty="0">
                <a:solidFill>
                  <a:schemeClr val="bg1"/>
                </a:solidFill>
                <a:effectLst/>
                <a:latin typeface="Calibri" panose="020F0502020204030204" pitchFamily="34" charset="0"/>
                <a:cs typeface="Calibri" panose="020F0502020204030204" pitchFamily="34" charset="0"/>
              </a:rPr>
              <a:t> to </a:t>
            </a:r>
            <a:r>
              <a:rPr lang="en-US" sz="2400" i="1" dirty="0" err="1">
                <a:solidFill>
                  <a:schemeClr val="bg1"/>
                </a:solidFill>
                <a:effectLst/>
                <a:latin typeface="Calibri" panose="020F0502020204030204" pitchFamily="34" charset="0"/>
                <a:cs typeface="Calibri" panose="020F0502020204030204" pitchFamily="34" charset="0"/>
              </a:rPr>
              <a:t>Diognetus</a:t>
            </a:r>
            <a:r>
              <a:rPr lang="en-US" sz="2400" i="1" dirty="0">
                <a:solidFill>
                  <a:schemeClr val="bg1"/>
                </a:solidFill>
                <a:effectLst/>
                <a:latin typeface="Calibri" panose="020F0502020204030204" pitchFamily="34" charset="0"/>
                <a:cs typeface="Calibri" panose="020F0502020204030204" pitchFamily="34" charset="0"/>
              </a:rPr>
              <a:t> 5:18-19, </a:t>
            </a:r>
            <a:r>
              <a:rPr lang="en-US" sz="2400" i="0" dirty="0">
                <a:solidFill>
                  <a:schemeClr val="bg1"/>
                </a:solidFill>
                <a:effectLst/>
                <a:latin typeface="Calibri" panose="020F0502020204030204" pitchFamily="34" charset="0"/>
                <a:cs typeface="Calibri" panose="020F0502020204030204" pitchFamily="34" charset="0"/>
              </a:rPr>
              <a:t>circa 130 AD)</a:t>
            </a:r>
            <a:endParaRPr lang="en-US" sz="2400" dirty="0">
              <a:solidFill>
                <a:schemeClr val="bg1"/>
              </a:solidFill>
              <a:effectLst/>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993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AB132-D536-6334-3F54-345420894692}"/>
              </a:ext>
            </a:extLst>
          </p:cNvPr>
          <p:cNvSpPr/>
          <p:nvPr/>
        </p:nvSpPr>
        <p:spPr>
          <a:xfrm>
            <a:off x="0" y="2057401"/>
            <a:ext cx="9144000" cy="4800599"/>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2D391F-03CA-916A-FA16-353F598692BF}"/>
              </a:ext>
            </a:extLst>
          </p:cNvPr>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Transformed lives</a:t>
            </a:r>
          </a:p>
        </p:txBody>
      </p:sp>
      <p:sp>
        <p:nvSpPr>
          <p:cNvPr id="3" name="Content Placeholder 2">
            <a:extLst>
              <a:ext uri="{FF2B5EF4-FFF2-40B4-BE49-F238E27FC236}">
                <a16:creationId xmlns:a16="http://schemas.microsoft.com/office/drawing/2014/main" id="{16C37BEA-9CF5-6A28-0228-E4DD43F09F59}"/>
              </a:ext>
            </a:extLst>
          </p:cNvPr>
          <p:cNvSpPr>
            <a:spLocks noGrp="1"/>
          </p:cNvSpPr>
          <p:nvPr>
            <p:ph idx="1"/>
          </p:nvPr>
        </p:nvSpPr>
        <p:spPr>
          <a:xfrm>
            <a:off x="594360" y="2194559"/>
            <a:ext cx="8369018" cy="4578773"/>
          </a:xfrm>
        </p:spPr>
        <p:txBody>
          <a:bodyPr>
            <a:normAutofit/>
          </a:bodyPr>
          <a:lstStyle/>
          <a:p>
            <a:r>
              <a:rPr lang="en-US" sz="2400" dirty="0">
                <a:solidFill>
                  <a:schemeClr val="bg1"/>
                </a:solidFill>
                <a:latin typeface="Calibri" panose="020F0502020204030204" pitchFamily="34" charset="0"/>
                <a:cs typeface="Calibri" panose="020F0502020204030204" pitchFamily="34" charset="0"/>
              </a:rPr>
              <a:t>Paul – Galatians 1:22-23</a:t>
            </a:r>
          </a:p>
          <a:p>
            <a:r>
              <a:rPr lang="en-US" sz="2400" dirty="0">
                <a:solidFill>
                  <a:schemeClr val="bg1"/>
                </a:solidFill>
                <a:latin typeface="Calibri" panose="020F0502020204030204" pitchFamily="34" charset="0"/>
                <a:cs typeface="Calibri" panose="020F0502020204030204" pitchFamily="34" charset="0"/>
              </a:rPr>
              <a:t>The Church – 1 Peter 2:12</a:t>
            </a:r>
          </a:p>
          <a:p>
            <a:r>
              <a:rPr lang="en-US" sz="2400" dirty="0">
                <a:solidFill>
                  <a:schemeClr val="bg1"/>
                </a:solidFill>
                <a:latin typeface="Calibri" panose="020F0502020204030204" pitchFamily="34" charset="0"/>
                <a:cs typeface="Calibri" panose="020F0502020204030204" pitchFamily="34" charset="0"/>
              </a:rPr>
              <a:t>A Humanist Perspective: </a:t>
            </a:r>
            <a:r>
              <a:rPr lang="en-US" sz="2400" i="0" dirty="0">
                <a:solidFill>
                  <a:schemeClr val="bg1"/>
                </a:solidFill>
                <a:effectLst/>
                <a:latin typeface="Calibri" panose="020F0502020204030204" pitchFamily="34" charset="0"/>
                <a:cs typeface="Calibri" panose="020F0502020204030204" pitchFamily="34" charset="0"/>
              </a:rPr>
              <a:t>“There is no greater drama in human record than the sight of a few Christians, scorned or oppressed by a succession of emperors, bearing all trials with a fierce tenacity, multiplying quietly, building order while their enemies generated chaos, fighting the sword with the word, brutality with hope, and at last defeating the strongest state that history has known. Caesar and Christ had met in the arena and Christ had won!” (Will </a:t>
            </a:r>
            <a:r>
              <a:rPr lang="en-US" sz="2400" i="0" dirty="0" err="1">
                <a:solidFill>
                  <a:schemeClr val="bg1"/>
                </a:solidFill>
                <a:effectLst/>
                <a:latin typeface="Calibri" panose="020F0502020204030204" pitchFamily="34" charset="0"/>
                <a:cs typeface="Calibri" panose="020F0502020204030204" pitchFamily="34" charset="0"/>
              </a:rPr>
              <a:t>Durrant</a:t>
            </a:r>
            <a:r>
              <a:rPr lang="en-US" sz="2400" i="0" dirty="0">
                <a:solidFill>
                  <a:schemeClr val="bg1"/>
                </a:solidFill>
                <a:effectLst/>
                <a:latin typeface="Calibri" panose="020F0502020204030204" pitchFamily="34" charset="0"/>
                <a:cs typeface="Calibri" panose="020F0502020204030204" pitchFamily="34" charset="0"/>
              </a:rPr>
              <a:t>, </a:t>
            </a:r>
            <a:r>
              <a:rPr lang="en-US" sz="2400" i="1" dirty="0">
                <a:solidFill>
                  <a:schemeClr val="bg1"/>
                </a:solidFill>
                <a:effectLst/>
                <a:latin typeface="Calibri" panose="020F0502020204030204" pitchFamily="34" charset="0"/>
                <a:cs typeface="Calibri" panose="020F0502020204030204" pitchFamily="34" charset="0"/>
              </a:rPr>
              <a:t>Caesar and Christ</a:t>
            </a:r>
            <a:r>
              <a:rPr lang="en-US" sz="2400" dirty="0">
                <a:solidFill>
                  <a:schemeClr val="bg1"/>
                </a:solidFill>
                <a:effectLst/>
                <a:latin typeface="Calibri" panose="020F0502020204030204" pitchFamily="34" charset="0"/>
                <a:cs typeface="Calibri" panose="020F0502020204030204" pitchFamily="34" charset="0"/>
              </a:rPr>
              <a:t>)</a:t>
            </a:r>
          </a:p>
          <a:p>
            <a:pPr marL="0" indent="0" rtl="0">
              <a:buNone/>
            </a:pPr>
            <a:endParaRPr lang="en-US" sz="2400" dirty="0">
              <a:solidFill>
                <a:schemeClr val="bg1"/>
              </a:solidFill>
              <a:effectLst/>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346886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
  <TotalTime>150</TotalTime>
  <Words>651</Words>
  <Application>Microsoft Macintosh PowerPoint</Application>
  <PresentationFormat>On-screen Show (4:3)</PresentationFormat>
  <Paragraphs>36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Vapor Trail</vt:lpstr>
      <vt:lpstr>3 Reasons to Trust The New Testament</vt:lpstr>
      <vt:lpstr>Historical Accuracy</vt:lpstr>
      <vt:lpstr>Historical Accuracy</vt:lpstr>
      <vt:lpstr>Historical Accuracy</vt:lpstr>
      <vt:lpstr>Historical Accuracy</vt:lpstr>
      <vt:lpstr>The Gospel Claims</vt:lpstr>
      <vt:lpstr>The Gospel Claims</vt:lpstr>
      <vt:lpstr>Transformed lives</vt:lpstr>
      <vt:lpstr>Transformed lives</vt:lpstr>
      <vt:lpstr>The Only Way to Know:     Read it for yourself!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I Trust The New Testament?</dc:title>
  <dc:creator>Sid Latham</dc:creator>
  <cp:lastModifiedBy>Sid Latham</cp:lastModifiedBy>
  <cp:revision>5</cp:revision>
  <dcterms:created xsi:type="dcterms:W3CDTF">2023-09-25T16:03:22Z</dcterms:created>
  <dcterms:modified xsi:type="dcterms:W3CDTF">2023-10-01T11:47:10Z</dcterms:modified>
</cp:coreProperties>
</file>