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8" r:id="rId4"/>
    <p:sldId id="259" r:id="rId5"/>
    <p:sldId id="263" r:id="rId6"/>
    <p:sldId id="260" r:id="rId7"/>
    <p:sldId id="264" r:id="rId8"/>
    <p:sldId id="261" r:id="rId9"/>
    <p:sldId id="262" r:id="rId10"/>
    <p:sldId id="266"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181B"/>
    <a:srgbClr val="CAACA1"/>
    <a:srgbClr val="E2D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3" d="100"/>
          <a:sy n="53" d="100"/>
        </p:scale>
        <p:origin x="1120" y="3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C9DB98-97C1-478D-B70A-808ADD252133}"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129039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9DB98-97C1-478D-B70A-808ADD252133}"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221988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9DB98-97C1-478D-B70A-808ADD252133}"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2708529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9DB98-97C1-478D-B70A-808ADD252133}"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2509177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C9DB98-97C1-478D-B70A-808ADD252133}"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318109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C9DB98-97C1-478D-B70A-808ADD252133}"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3300165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C9DB98-97C1-478D-B70A-808ADD252133}" type="datetimeFigureOut">
              <a:rPr lang="en-US" smtClean="0"/>
              <a:t>10/1/2023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148599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C9DB98-97C1-478D-B70A-808ADD252133}" type="datetimeFigureOut">
              <a:rPr lang="en-US" smtClean="0"/>
              <a:t>10/1/2023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156013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9DB98-97C1-478D-B70A-808ADD252133}" type="datetimeFigureOut">
              <a:rPr lang="en-US" smtClean="0"/>
              <a:t>10/1/2023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117811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C9DB98-97C1-478D-B70A-808ADD252133}"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12229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C9DB98-97C1-478D-B70A-808ADD252133}"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CC4AF-5EF1-4AF6-B8DF-FCFC7C69C570}" type="slidenum">
              <a:rPr lang="en-US" smtClean="0"/>
              <a:t>‹#›</a:t>
            </a:fld>
            <a:endParaRPr lang="en-US"/>
          </a:p>
        </p:txBody>
      </p:sp>
    </p:spTree>
    <p:extLst>
      <p:ext uri="{BB962C8B-B14F-4D97-AF65-F5344CB8AC3E}">
        <p14:creationId xmlns:p14="http://schemas.microsoft.com/office/powerpoint/2010/main" val="339752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9DB98-97C1-478D-B70A-808ADD252133}" type="datetimeFigureOut">
              <a:rPr lang="en-US" smtClean="0"/>
              <a:t>10/1/2023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CC4AF-5EF1-4AF6-B8DF-FCFC7C69C570}" type="slidenum">
              <a:rPr lang="en-US" smtClean="0"/>
              <a:t>‹#›</a:t>
            </a:fld>
            <a:endParaRPr lang="en-US"/>
          </a:p>
        </p:txBody>
      </p:sp>
    </p:spTree>
    <p:extLst>
      <p:ext uri="{BB962C8B-B14F-4D97-AF65-F5344CB8AC3E}">
        <p14:creationId xmlns:p14="http://schemas.microsoft.com/office/powerpoint/2010/main" val="1358094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A207D03-9891-CE5D-A61F-CBEAFF166E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3717" y="1811336"/>
            <a:ext cx="4461658" cy="3235325"/>
          </a:xfrm>
          <a:prstGeom prst="rect">
            <a:avLst/>
          </a:prstGeom>
          <a:ln>
            <a:noFill/>
          </a:ln>
          <a:effectLst>
            <a:outerShdw blurRad="292100" dist="139700" dir="2700000" algn="tl" rotWithShape="0">
              <a:srgbClr val="333333">
                <a:alpha val="65000"/>
              </a:srgbClr>
            </a:outerShdw>
          </a:effectLst>
        </p:spPr>
      </p:pic>
      <p:pic>
        <p:nvPicPr>
          <p:cNvPr id="5" name="Picture 4">
            <a:extLst>
              <a:ext uri="{FF2B5EF4-FFF2-40B4-BE49-F238E27FC236}">
                <a16:creationId xmlns:a16="http://schemas.microsoft.com/office/drawing/2014/main" id="{3547A832-478B-1B02-2A3E-65B10AF8A5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625" y="1109662"/>
            <a:ext cx="3626883" cy="4638675"/>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D9D63E2A-845C-183F-B522-7E6750DE47EB}"/>
              </a:ext>
            </a:extLst>
          </p:cNvPr>
          <p:cNvSpPr txBox="1"/>
          <p:nvPr/>
        </p:nvSpPr>
        <p:spPr>
          <a:xfrm>
            <a:off x="7456259" y="5046661"/>
            <a:ext cx="1457325" cy="253916"/>
          </a:xfrm>
          <a:prstGeom prst="rect">
            <a:avLst/>
          </a:prstGeom>
          <a:noFill/>
        </p:spPr>
        <p:txBody>
          <a:bodyPr wrap="square" rtlCol="0">
            <a:spAutoFit/>
          </a:bodyPr>
          <a:lstStyle/>
          <a:p>
            <a:r>
              <a:rPr lang="en-US" sz="1050" b="0" i="0" dirty="0">
                <a:effectLst/>
                <a:latin typeface="-apple-system"/>
              </a:rPr>
              <a:t>Reuters/Sean Adair</a:t>
            </a:r>
            <a:endParaRPr lang="en-US" sz="1050" dirty="0"/>
          </a:p>
        </p:txBody>
      </p:sp>
      <p:sp>
        <p:nvSpPr>
          <p:cNvPr id="9" name="TextBox 8">
            <a:extLst>
              <a:ext uri="{FF2B5EF4-FFF2-40B4-BE49-F238E27FC236}">
                <a16:creationId xmlns:a16="http://schemas.microsoft.com/office/drawing/2014/main" id="{7EF6EF58-1FE1-C171-E6BC-1C19979BA4B9}"/>
              </a:ext>
            </a:extLst>
          </p:cNvPr>
          <p:cNvSpPr txBox="1"/>
          <p:nvPr/>
        </p:nvSpPr>
        <p:spPr>
          <a:xfrm>
            <a:off x="2305050" y="5748337"/>
            <a:ext cx="1948667" cy="253916"/>
          </a:xfrm>
          <a:prstGeom prst="rect">
            <a:avLst/>
          </a:prstGeom>
          <a:noFill/>
        </p:spPr>
        <p:txBody>
          <a:bodyPr wrap="square" rtlCol="0">
            <a:spAutoFit/>
          </a:bodyPr>
          <a:lstStyle/>
          <a:p>
            <a:r>
              <a:rPr lang="en-US" sz="1050" dirty="0">
                <a:latin typeface="-apple-system"/>
              </a:rPr>
              <a:t>Tunnel to Towers Foundation</a:t>
            </a:r>
            <a:endParaRPr lang="en-US" sz="1050" dirty="0"/>
          </a:p>
        </p:txBody>
      </p:sp>
    </p:spTree>
    <p:extLst>
      <p:ext uri="{BB962C8B-B14F-4D97-AF65-F5344CB8AC3E}">
        <p14:creationId xmlns:p14="http://schemas.microsoft.com/office/powerpoint/2010/main" val="149837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181248-8E09-582B-7F46-31E108863974}"/>
              </a:ext>
            </a:extLst>
          </p:cNvPr>
          <p:cNvPicPr>
            <a:picLocks noChangeAspect="1"/>
          </p:cNvPicPr>
          <p:nvPr/>
        </p:nvPicPr>
        <p:blipFill rotWithShape="1">
          <a:blip r:embed="rId2">
            <a:extLst>
              <a:ext uri="{28A0092B-C50C-407E-A947-70E740481C1C}">
                <a14:useLocalDpi xmlns:a14="http://schemas.microsoft.com/office/drawing/2010/main" val="0"/>
              </a:ext>
            </a:extLst>
          </a:blip>
          <a:srcRect r="42050" b="42050"/>
          <a:stretch/>
        </p:blipFill>
        <p:spPr>
          <a:xfrm>
            <a:off x="-1" y="0"/>
            <a:ext cx="9144001" cy="6858000"/>
          </a:xfrm>
          <a:prstGeom prst="rect">
            <a:avLst/>
          </a:prstGeom>
        </p:spPr>
      </p:pic>
      <p:sp>
        <p:nvSpPr>
          <p:cNvPr id="4" name="Rectangle 3">
            <a:extLst>
              <a:ext uri="{FF2B5EF4-FFF2-40B4-BE49-F238E27FC236}">
                <a16:creationId xmlns:a16="http://schemas.microsoft.com/office/drawing/2014/main" id="{60CD9AF0-828D-041C-AF4D-4F40C47E3F9B}"/>
              </a:ext>
            </a:extLst>
          </p:cNvPr>
          <p:cNvSpPr/>
          <p:nvPr/>
        </p:nvSpPr>
        <p:spPr>
          <a:xfrm>
            <a:off x="-1" y="0"/>
            <a:ext cx="9144001" cy="6858000"/>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C9440E8-DC52-4017-0422-963B8E8E1184}"/>
              </a:ext>
            </a:extLst>
          </p:cNvPr>
          <p:cNvSpPr txBox="1"/>
          <p:nvPr/>
        </p:nvSpPr>
        <p:spPr>
          <a:xfrm>
            <a:off x="334733" y="314235"/>
            <a:ext cx="8556603" cy="6186309"/>
          </a:xfrm>
          <a:prstGeom prst="rect">
            <a:avLst/>
          </a:prstGeom>
          <a:noFill/>
        </p:spPr>
        <p:txBody>
          <a:bodyPr wrap="square" rtlCol="0">
            <a:spAutoFit/>
          </a:bodyPr>
          <a:lstStyle/>
          <a:p>
            <a:r>
              <a:rPr lang="en-US" sz="3600" b="1" dirty="0">
                <a:solidFill>
                  <a:schemeClr val="tx1">
                    <a:lumMod val="85000"/>
                    <a:lumOff val="15000"/>
                  </a:schemeClr>
                </a:solidFill>
                <a:latin typeface="Georgia" panose="02040502050405020303" pitchFamily="18" charset="0"/>
              </a:rPr>
              <a:t>How do I respond to Jesus?</a:t>
            </a:r>
          </a:p>
          <a:p>
            <a:endParaRPr lang="en-US" sz="1050" b="1" dirty="0">
              <a:solidFill>
                <a:schemeClr val="tx1">
                  <a:lumMod val="85000"/>
                  <a:lumOff val="15000"/>
                </a:schemeClr>
              </a:solidFill>
              <a:latin typeface="Georgia" panose="02040502050405020303" pitchFamily="18" charset="0"/>
            </a:endParaRPr>
          </a:p>
          <a:p>
            <a:r>
              <a:rPr lang="en-US" sz="2800" b="1" dirty="0">
                <a:solidFill>
                  <a:schemeClr val="tx1">
                    <a:lumMod val="85000"/>
                    <a:lumOff val="15000"/>
                  </a:schemeClr>
                </a:solidFill>
                <a:latin typeface="Georgia" panose="02040502050405020303" pitchFamily="18" charset="0"/>
              </a:rPr>
              <a:t>Acts 2:37-39</a:t>
            </a:r>
          </a:p>
          <a:p>
            <a:endParaRPr lang="en-US" sz="700" b="1" dirty="0">
              <a:solidFill>
                <a:schemeClr val="tx1">
                  <a:lumMod val="85000"/>
                  <a:lumOff val="15000"/>
                </a:schemeClr>
              </a:solidFill>
              <a:latin typeface="Georgia" panose="02040502050405020303" pitchFamily="18" charset="0"/>
            </a:endParaRPr>
          </a:p>
          <a:p>
            <a:r>
              <a:rPr lang="en-US" sz="2800" baseline="30000" dirty="0">
                <a:solidFill>
                  <a:schemeClr val="tx1">
                    <a:lumMod val="85000"/>
                    <a:lumOff val="15000"/>
                  </a:schemeClr>
                </a:solidFill>
                <a:latin typeface="Georgia" panose="02040502050405020303" pitchFamily="18" charset="0"/>
              </a:rPr>
              <a:t>37</a:t>
            </a:r>
            <a:r>
              <a:rPr lang="en-US" sz="2800" dirty="0">
                <a:solidFill>
                  <a:schemeClr val="tx1">
                    <a:lumMod val="85000"/>
                    <a:lumOff val="15000"/>
                  </a:schemeClr>
                </a:solidFill>
                <a:latin typeface="Georgia" panose="02040502050405020303" pitchFamily="18" charset="0"/>
              </a:rPr>
              <a:t> Now when they heard this they were cut to the heart, and said to Peter and the rest of the apostles, “Brothers, what shall we do?” </a:t>
            </a:r>
            <a:r>
              <a:rPr lang="en-US" sz="2800" baseline="30000" dirty="0">
                <a:solidFill>
                  <a:schemeClr val="tx1">
                    <a:lumMod val="85000"/>
                    <a:lumOff val="15000"/>
                  </a:schemeClr>
                </a:solidFill>
                <a:latin typeface="Georgia" panose="02040502050405020303" pitchFamily="18" charset="0"/>
              </a:rPr>
              <a:t>38</a:t>
            </a:r>
            <a:r>
              <a:rPr lang="en-US" sz="2800" dirty="0">
                <a:solidFill>
                  <a:schemeClr val="tx1">
                    <a:lumMod val="85000"/>
                    <a:lumOff val="15000"/>
                  </a:schemeClr>
                </a:solidFill>
                <a:latin typeface="Georgia" panose="02040502050405020303" pitchFamily="18" charset="0"/>
              </a:rPr>
              <a:t> And Peter said to them, “Repent and be baptized every one of you in the name of Jesus Christ for the forgiveness of your sins, and you will receive the gift of the Holy      Spirit. </a:t>
            </a:r>
            <a:r>
              <a:rPr lang="en-US" sz="2800" baseline="30000" dirty="0">
                <a:solidFill>
                  <a:schemeClr val="tx1">
                    <a:lumMod val="85000"/>
                    <a:lumOff val="15000"/>
                  </a:schemeClr>
                </a:solidFill>
                <a:latin typeface="Georgia" panose="02040502050405020303" pitchFamily="18" charset="0"/>
              </a:rPr>
              <a:t>39</a:t>
            </a:r>
            <a:r>
              <a:rPr lang="en-US" sz="2800" dirty="0">
                <a:solidFill>
                  <a:schemeClr val="tx1">
                    <a:lumMod val="85000"/>
                    <a:lumOff val="15000"/>
                  </a:schemeClr>
                </a:solidFill>
                <a:latin typeface="Georgia" panose="02040502050405020303" pitchFamily="18" charset="0"/>
              </a:rPr>
              <a:t> For the promise is for you and                     for your children and for all who are far                    off, everyone whom the Lord our God                      calls to himself.” </a:t>
            </a:r>
          </a:p>
          <a:p>
            <a:endParaRPr lang="en-US" sz="3200" b="1" dirty="0">
              <a:solidFill>
                <a:schemeClr val="tx1">
                  <a:lumMod val="85000"/>
                  <a:lumOff val="15000"/>
                </a:schemeClr>
              </a:solidFill>
              <a:latin typeface="Georgia" panose="02040502050405020303" pitchFamily="18" charset="0"/>
            </a:endParaRPr>
          </a:p>
        </p:txBody>
      </p:sp>
    </p:spTree>
    <p:extLst>
      <p:ext uri="{BB962C8B-B14F-4D97-AF65-F5344CB8AC3E}">
        <p14:creationId xmlns:p14="http://schemas.microsoft.com/office/powerpoint/2010/main" val="41487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60F0F-018C-66AB-9216-FF6E98747E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5848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760F0F-018C-66AB-9216-FF6E98747E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735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181248-8E09-582B-7F46-31E108863974}"/>
              </a:ext>
            </a:extLst>
          </p:cNvPr>
          <p:cNvPicPr>
            <a:picLocks noChangeAspect="1"/>
          </p:cNvPicPr>
          <p:nvPr/>
        </p:nvPicPr>
        <p:blipFill rotWithShape="1">
          <a:blip r:embed="rId2">
            <a:extLst>
              <a:ext uri="{28A0092B-C50C-407E-A947-70E740481C1C}">
                <a14:useLocalDpi xmlns:a14="http://schemas.microsoft.com/office/drawing/2010/main" val="0"/>
              </a:ext>
            </a:extLst>
          </a:blip>
          <a:srcRect r="42050" b="42050"/>
          <a:stretch/>
        </p:blipFill>
        <p:spPr>
          <a:xfrm>
            <a:off x="-1" y="0"/>
            <a:ext cx="9144001" cy="6858000"/>
          </a:xfrm>
          <a:prstGeom prst="rect">
            <a:avLst/>
          </a:prstGeom>
        </p:spPr>
      </p:pic>
      <p:sp>
        <p:nvSpPr>
          <p:cNvPr id="4" name="Rectangle 3">
            <a:extLst>
              <a:ext uri="{FF2B5EF4-FFF2-40B4-BE49-F238E27FC236}">
                <a16:creationId xmlns:a16="http://schemas.microsoft.com/office/drawing/2014/main" id="{60CD9AF0-828D-041C-AF4D-4F40C47E3F9B}"/>
              </a:ext>
            </a:extLst>
          </p:cNvPr>
          <p:cNvSpPr/>
          <p:nvPr/>
        </p:nvSpPr>
        <p:spPr>
          <a:xfrm>
            <a:off x="-1" y="0"/>
            <a:ext cx="9144001" cy="6858000"/>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C9440E8-DC52-4017-0422-963B8E8E1184}"/>
              </a:ext>
            </a:extLst>
          </p:cNvPr>
          <p:cNvSpPr txBox="1"/>
          <p:nvPr/>
        </p:nvSpPr>
        <p:spPr>
          <a:xfrm>
            <a:off x="1738991" y="2828835"/>
            <a:ext cx="5666015" cy="1200329"/>
          </a:xfrm>
          <a:prstGeom prst="rect">
            <a:avLst/>
          </a:prstGeom>
          <a:noFill/>
        </p:spPr>
        <p:txBody>
          <a:bodyPr wrap="square" rtlCol="0">
            <a:spAutoFit/>
          </a:bodyPr>
          <a:lstStyle/>
          <a:p>
            <a:pPr algn="ctr"/>
            <a:r>
              <a:rPr lang="en-US" sz="3600" b="1" dirty="0">
                <a:solidFill>
                  <a:schemeClr val="tx1">
                    <a:lumMod val="85000"/>
                    <a:lumOff val="15000"/>
                  </a:schemeClr>
                </a:solidFill>
                <a:latin typeface="Georgia" panose="02040502050405020303" pitchFamily="18" charset="0"/>
              </a:rPr>
              <a:t>Philippians 2:1-8</a:t>
            </a:r>
          </a:p>
          <a:p>
            <a:pPr algn="ctr"/>
            <a:r>
              <a:rPr lang="en-US" sz="3600">
                <a:solidFill>
                  <a:schemeClr val="tx1">
                    <a:lumMod val="85000"/>
                    <a:lumOff val="15000"/>
                  </a:schemeClr>
                </a:solidFill>
                <a:latin typeface="Georgia" panose="02040502050405020303" pitchFamily="18" charset="0"/>
              </a:rPr>
              <a:t>Page 980 </a:t>
            </a:r>
            <a:r>
              <a:rPr lang="en-US" sz="3600" dirty="0">
                <a:solidFill>
                  <a:schemeClr val="tx1">
                    <a:lumMod val="85000"/>
                    <a:lumOff val="15000"/>
                  </a:schemeClr>
                </a:solidFill>
                <a:latin typeface="Georgia" panose="02040502050405020303" pitchFamily="18" charset="0"/>
              </a:rPr>
              <a:t>in pew Bible</a:t>
            </a:r>
          </a:p>
        </p:txBody>
      </p:sp>
    </p:spTree>
    <p:extLst>
      <p:ext uri="{BB962C8B-B14F-4D97-AF65-F5344CB8AC3E}">
        <p14:creationId xmlns:p14="http://schemas.microsoft.com/office/powerpoint/2010/main" val="181995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181248-8E09-582B-7F46-31E108863974}"/>
              </a:ext>
            </a:extLst>
          </p:cNvPr>
          <p:cNvPicPr>
            <a:picLocks noChangeAspect="1"/>
          </p:cNvPicPr>
          <p:nvPr/>
        </p:nvPicPr>
        <p:blipFill rotWithShape="1">
          <a:blip r:embed="rId2">
            <a:extLst>
              <a:ext uri="{28A0092B-C50C-407E-A947-70E740481C1C}">
                <a14:useLocalDpi xmlns:a14="http://schemas.microsoft.com/office/drawing/2010/main" val="0"/>
              </a:ext>
            </a:extLst>
          </a:blip>
          <a:srcRect r="42050" b="42050"/>
          <a:stretch/>
        </p:blipFill>
        <p:spPr>
          <a:xfrm>
            <a:off x="-1" y="0"/>
            <a:ext cx="9144001" cy="6858000"/>
          </a:xfrm>
          <a:prstGeom prst="rect">
            <a:avLst/>
          </a:prstGeom>
        </p:spPr>
      </p:pic>
      <p:sp>
        <p:nvSpPr>
          <p:cNvPr id="4" name="Rectangle 3">
            <a:extLst>
              <a:ext uri="{FF2B5EF4-FFF2-40B4-BE49-F238E27FC236}">
                <a16:creationId xmlns:a16="http://schemas.microsoft.com/office/drawing/2014/main" id="{60CD9AF0-828D-041C-AF4D-4F40C47E3F9B}"/>
              </a:ext>
            </a:extLst>
          </p:cNvPr>
          <p:cNvSpPr/>
          <p:nvPr/>
        </p:nvSpPr>
        <p:spPr>
          <a:xfrm>
            <a:off x="-1" y="0"/>
            <a:ext cx="9144001" cy="6858000"/>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C9440E8-DC52-4017-0422-963B8E8E1184}"/>
              </a:ext>
            </a:extLst>
          </p:cNvPr>
          <p:cNvSpPr txBox="1"/>
          <p:nvPr/>
        </p:nvSpPr>
        <p:spPr>
          <a:xfrm>
            <a:off x="334733" y="314235"/>
            <a:ext cx="8613323" cy="6124754"/>
          </a:xfrm>
          <a:prstGeom prst="rect">
            <a:avLst/>
          </a:prstGeom>
          <a:noFill/>
        </p:spPr>
        <p:txBody>
          <a:bodyPr wrap="square" rtlCol="0">
            <a:spAutoFit/>
          </a:bodyPr>
          <a:lstStyle/>
          <a:p>
            <a:r>
              <a:rPr lang="en-US" sz="3600" dirty="0">
                <a:solidFill>
                  <a:schemeClr val="tx1">
                    <a:lumMod val="85000"/>
                    <a:lumOff val="15000"/>
                  </a:schemeClr>
                </a:solidFill>
                <a:latin typeface="Georgia" panose="02040502050405020303" pitchFamily="18" charset="0"/>
              </a:rPr>
              <a:t>Jesus came as </a:t>
            </a:r>
            <a:r>
              <a:rPr lang="en-US" sz="3600" b="1" dirty="0">
                <a:solidFill>
                  <a:schemeClr val="tx1">
                    <a:lumMod val="85000"/>
                    <a:lumOff val="15000"/>
                  </a:schemeClr>
                </a:solidFill>
                <a:latin typeface="Georgia" panose="02040502050405020303" pitchFamily="18" charset="0"/>
              </a:rPr>
              <a:t>God </a:t>
            </a:r>
            <a:r>
              <a:rPr lang="en-US" sz="3600" dirty="0">
                <a:solidFill>
                  <a:schemeClr val="tx1">
                    <a:lumMod val="85000"/>
                    <a:lumOff val="15000"/>
                  </a:schemeClr>
                </a:solidFill>
                <a:latin typeface="Georgia" panose="02040502050405020303" pitchFamily="18" charset="0"/>
              </a:rPr>
              <a:t>(v. 6)</a:t>
            </a:r>
            <a:endParaRPr lang="en-US" sz="3600" b="1" dirty="0">
              <a:solidFill>
                <a:schemeClr val="tx1">
                  <a:lumMod val="85000"/>
                  <a:lumOff val="15000"/>
                </a:schemeClr>
              </a:solidFill>
              <a:latin typeface="Georgia" panose="02040502050405020303" pitchFamily="18" charset="0"/>
            </a:endParaRPr>
          </a:p>
          <a:p>
            <a:endParaRPr lang="en-US" sz="800" b="1"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He is the form of God</a:t>
            </a:r>
          </a:p>
          <a:p>
            <a:pPr marL="571500" indent="-571500">
              <a:buFont typeface="Arial" panose="020B0604020202020204" pitchFamily="34" charset="0"/>
              <a:buChar char="•"/>
            </a:pPr>
            <a:endParaRPr lang="en-US" sz="800" b="1" dirty="0">
              <a:solidFill>
                <a:schemeClr val="tx1">
                  <a:lumMod val="85000"/>
                  <a:lumOff val="15000"/>
                </a:schemeClr>
              </a:solidFill>
              <a:latin typeface="Georgia" panose="02040502050405020303" pitchFamily="18" charset="0"/>
            </a:endParaRPr>
          </a:p>
          <a:p>
            <a:pPr marL="1371600" lvl="2" indent="-457200">
              <a:buFont typeface="Wingdings" panose="05000000000000000000" pitchFamily="2" charset="2"/>
              <a:buChar char="Ø"/>
            </a:pPr>
            <a:r>
              <a:rPr lang="en-US" sz="3200" dirty="0">
                <a:solidFill>
                  <a:schemeClr val="tx1">
                    <a:lumMod val="85000"/>
                    <a:lumOff val="15000"/>
                  </a:schemeClr>
                </a:solidFill>
                <a:latin typeface="Georgia" panose="02040502050405020303" pitchFamily="18" charset="0"/>
              </a:rPr>
              <a:t>He is the </a:t>
            </a:r>
            <a:r>
              <a:rPr lang="en-US" sz="3200" i="1" dirty="0">
                <a:solidFill>
                  <a:schemeClr val="tx1">
                    <a:lumMod val="85000"/>
                    <a:lumOff val="15000"/>
                  </a:schemeClr>
                </a:solidFill>
                <a:latin typeface="Georgia" panose="02040502050405020303" pitchFamily="18" charset="0"/>
              </a:rPr>
              <a:t>whole </a:t>
            </a:r>
            <a:r>
              <a:rPr lang="en-US" sz="3200" dirty="0">
                <a:solidFill>
                  <a:schemeClr val="tx1">
                    <a:lumMod val="85000"/>
                    <a:lumOff val="15000"/>
                  </a:schemeClr>
                </a:solidFill>
                <a:latin typeface="Georgia" panose="02040502050405020303" pitchFamily="18" charset="0"/>
              </a:rPr>
              <a:t>fullness of Deity     (Col. 2:9)</a:t>
            </a:r>
          </a:p>
          <a:p>
            <a:pPr marL="1371600" lvl="2" indent="-457200">
              <a:buFont typeface="Wingdings" panose="05000000000000000000" pitchFamily="2" charset="2"/>
              <a:buChar char="Ø"/>
            </a:pPr>
            <a:endParaRPr lang="en-US" sz="800" dirty="0">
              <a:solidFill>
                <a:schemeClr val="tx1">
                  <a:lumMod val="85000"/>
                  <a:lumOff val="15000"/>
                </a:schemeClr>
              </a:solidFill>
              <a:latin typeface="Georgia" panose="02040502050405020303" pitchFamily="18" charset="0"/>
            </a:endParaRPr>
          </a:p>
          <a:p>
            <a:pPr marL="1371600" lvl="2" indent="-457200">
              <a:buFont typeface="Wingdings" panose="05000000000000000000" pitchFamily="2" charset="2"/>
              <a:buChar char="Ø"/>
            </a:pPr>
            <a:r>
              <a:rPr lang="en-US" sz="3200" dirty="0">
                <a:solidFill>
                  <a:schemeClr val="tx1">
                    <a:lumMod val="85000"/>
                    <a:lumOff val="15000"/>
                  </a:schemeClr>
                </a:solidFill>
                <a:latin typeface="Georgia" panose="02040502050405020303" pitchFamily="18" charset="0"/>
              </a:rPr>
              <a:t>He is the Creator and Sustainer      (Col. 1:15-17)</a:t>
            </a:r>
          </a:p>
          <a:p>
            <a:pPr marL="1371600" lvl="2" indent="-457200">
              <a:buFont typeface="Wingdings" panose="05000000000000000000" pitchFamily="2" charset="2"/>
              <a:buChar char="Ø"/>
            </a:pPr>
            <a:endParaRPr lang="en-US" sz="800" dirty="0">
              <a:solidFill>
                <a:schemeClr val="tx1">
                  <a:lumMod val="85000"/>
                  <a:lumOff val="15000"/>
                </a:schemeClr>
              </a:solidFill>
              <a:latin typeface="Georgia" panose="02040502050405020303" pitchFamily="18" charset="0"/>
            </a:endParaRPr>
          </a:p>
          <a:p>
            <a:pPr marL="1371600" lvl="2" indent="-457200">
              <a:buFont typeface="Wingdings" panose="05000000000000000000" pitchFamily="2" charset="2"/>
              <a:buChar char="Ø"/>
            </a:pPr>
            <a:r>
              <a:rPr lang="en-US" sz="3200" dirty="0">
                <a:solidFill>
                  <a:schemeClr val="tx1">
                    <a:lumMod val="85000"/>
                    <a:lumOff val="15000"/>
                  </a:schemeClr>
                </a:solidFill>
                <a:latin typeface="Georgia" panose="02040502050405020303" pitchFamily="18" charset="0"/>
              </a:rPr>
              <a:t>Jesus is the Word “who was God”    (Jn. 1:1-14) </a:t>
            </a:r>
          </a:p>
          <a:p>
            <a:pPr marL="1371600" lvl="2" indent="-457200">
              <a:buFont typeface="Wingdings" panose="05000000000000000000" pitchFamily="2" charset="2"/>
              <a:buChar char="Ø"/>
            </a:pPr>
            <a:endParaRPr lang="en-US" sz="3200" dirty="0">
              <a:solidFill>
                <a:schemeClr val="tx1">
                  <a:lumMod val="85000"/>
                  <a:lumOff val="15000"/>
                </a:schemeClr>
              </a:solidFill>
              <a:latin typeface="Georgia" panose="02040502050405020303" pitchFamily="18" charset="0"/>
            </a:endParaRPr>
          </a:p>
          <a:p>
            <a:pPr marL="1371600" lvl="2" indent="-457200">
              <a:buFont typeface="Wingdings" panose="05000000000000000000" pitchFamily="2" charset="2"/>
              <a:buChar char="Ø"/>
            </a:pPr>
            <a:endParaRPr lang="en-US" sz="3200" dirty="0">
              <a:solidFill>
                <a:schemeClr val="tx1">
                  <a:lumMod val="85000"/>
                  <a:lumOff val="15000"/>
                </a:schemeClr>
              </a:solidFill>
              <a:latin typeface="Georgia" panose="02040502050405020303" pitchFamily="18" charset="0"/>
            </a:endParaRPr>
          </a:p>
          <a:p>
            <a:endParaRPr lang="en-US" sz="3600" dirty="0">
              <a:solidFill>
                <a:schemeClr val="tx1">
                  <a:lumMod val="85000"/>
                  <a:lumOff val="15000"/>
                </a:schemeClr>
              </a:solidFill>
              <a:latin typeface="Georgia" panose="02040502050405020303" pitchFamily="18" charset="0"/>
            </a:endParaRPr>
          </a:p>
        </p:txBody>
      </p:sp>
    </p:spTree>
    <p:extLst>
      <p:ext uri="{BB962C8B-B14F-4D97-AF65-F5344CB8AC3E}">
        <p14:creationId xmlns:p14="http://schemas.microsoft.com/office/powerpoint/2010/main" val="47806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181248-8E09-582B-7F46-31E108863974}"/>
              </a:ext>
            </a:extLst>
          </p:cNvPr>
          <p:cNvPicPr>
            <a:picLocks noChangeAspect="1"/>
          </p:cNvPicPr>
          <p:nvPr/>
        </p:nvPicPr>
        <p:blipFill rotWithShape="1">
          <a:blip r:embed="rId2">
            <a:extLst>
              <a:ext uri="{28A0092B-C50C-407E-A947-70E740481C1C}">
                <a14:useLocalDpi xmlns:a14="http://schemas.microsoft.com/office/drawing/2010/main" val="0"/>
              </a:ext>
            </a:extLst>
          </a:blip>
          <a:srcRect r="42050" b="42050"/>
          <a:stretch/>
        </p:blipFill>
        <p:spPr>
          <a:xfrm>
            <a:off x="-1" y="0"/>
            <a:ext cx="9144001" cy="6858000"/>
          </a:xfrm>
          <a:prstGeom prst="rect">
            <a:avLst/>
          </a:prstGeom>
        </p:spPr>
      </p:pic>
      <p:sp>
        <p:nvSpPr>
          <p:cNvPr id="4" name="Rectangle 3">
            <a:extLst>
              <a:ext uri="{FF2B5EF4-FFF2-40B4-BE49-F238E27FC236}">
                <a16:creationId xmlns:a16="http://schemas.microsoft.com/office/drawing/2014/main" id="{60CD9AF0-828D-041C-AF4D-4F40C47E3F9B}"/>
              </a:ext>
            </a:extLst>
          </p:cNvPr>
          <p:cNvSpPr/>
          <p:nvPr/>
        </p:nvSpPr>
        <p:spPr>
          <a:xfrm>
            <a:off x="-1" y="0"/>
            <a:ext cx="9144001" cy="6858000"/>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C9440E8-DC52-4017-0422-963B8E8E1184}"/>
              </a:ext>
            </a:extLst>
          </p:cNvPr>
          <p:cNvSpPr txBox="1"/>
          <p:nvPr/>
        </p:nvSpPr>
        <p:spPr>
          <a:xfrm>
            <a:off x="334733" y="314235"/>
            <a:ext cx="8613323" cy="7109639"/>
          </a:xfrm>
          <a:prstGeom prst="rect">
            <a:avLst/>
          </a:prstGeom>
          <a:noFill/>
        </p:spPr>
        <p:txBody>
          <a:bodyPr wrap="square" rtlCol="0">
            <a:spAutoFit/>
          </a:bodyPr>
          <a:lstStyle/>
          <a:p>
            <a:r>
              <a:rPr lang="en-US" sz="3600" dirty="0">
                <a:solidFill>
                  <a:schemeClr val="tx1">
                    <a:lumMod val="85000"/>
                    <a:lumOff val="15000"/>
                  </a:schemeClr>
                </a:solidFill>
                <a:latin typeface="Georgia" panose="02040502050405020303" pitchFamily="18" charset="0"/>
              </a:rPr>
              <a:t>Jesus came as </a:t>
            </a:r>
            <a:r>
              <a:rPr lang="en-US" sz="3600" b="1" dirty="0">
                <a:solidFill>
                  <a:schemeClr val="tx1">
                    <a:lumMod val="85000"/>
                    <a:lumOff val="15000"/>
                  </a:schemeClr>
                </a:solidFill>
                <a:latin typeface="Georgia" panose="02040502050405020303" pitchFamily="18" charset="0"/>
              </a:rPr>
              <a:t>God </a:t>
            </a:r>
            <a:r>
              <a:rPr lang="en-US" sz="3600" dirty="0">
                <a:solidFill>
                  <a:schemeClr val="tx1">
                    <a:lumMod val="85000"/>
                    <a:lumOff val="15000"/>
                  </a:schemeClr>
                </a:solidFill>
                <a:latin typeface="Georgia" panose="02040502050405020303" pitchFamily="18" charset="0"/>
              </a:rPr>
              <a:t>(v. 6)</a:t>
            </a:r>
            <a:endParaRPr lang="en-US" sz="800"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endParaRPr lang="en-US" sz="800"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Willingly left heaven’s privileges </a:t>
            </a:r>
            <a:r>
              <a:rPr lang="en-US" sz="3200" dirty="0">
                <a:solidFill>
                  <a:schemeClr val="tx1">
                    <a:lumMod val="85000"/>
                    <a:lumOff val="15000"/>
                  </a:schemeClr>
                </a:solidFill>
                <a:latin typeface="Georgia" panose="02040502050405020303" pitchFamily="18" charset="0"/>
              </a:rPr>
              <a:t>(v. 6)</a:t>
            </a:r>
          </a:p>
          <a:p>
            <a:pPr marL="571500" indent="-571500">
              <a:buFont typeface="Arial" panose="020B0604020202020204" pitchFamily="34" charset="0"/>
              <a:buChar char="•"/>
            </a:pPr>
            <a:endParaRPr lang="en-US" sz="800" dirty="0">
              <a:solidFill>
                <a:schemeClr val="tx1">
                  <a:lumMod val="85000"/>
                  <a:lumOff val="15000"/>
                </a:schemeClr>
              </a:solidFill>
              <a:latin typeface="Georgia" panose="02040502050405020303" pitchFamily="18" charset="0"/>
            </a:endParaRPr>
          </a:p>
          <a:p>
            <a:pPr marL="1371600" lvl="2" indent="-457200">
              <a:buFont typeface="Wingdings" panose="05000000000000000000" pitchFamily="2" charset="2"/>
              <a:buChar char="Ø"/>
            </a:pPr>
            <a:r>
              <a:rPr lang="en-US" sz="3200" dirty="0">
                <a:solidFill>
                  <a:schemeClr val="tx1">
                    <a:lumMod val="85000"/>
                    <a:lumOff val="15000"/>
                  </a:schemeClr>
                </a:solidFill>
                <a:latin typeface="Georgia" panose="02040502050405020303" pitchFamily="18" charset="0"/>
              </a:rPr>
              <a:t>Walked away from perfection to enter an imperfect world.</a:t>
            </a:r>
          </a:p>
          <a:p>
            <a:pPr marL="1371600" lvl="2" indent="-457200">
              <a:buFont typeface="Wingdings" panose="05000000000000000000" pitchFamily="2" charset="2"/>
              <a:buChar char="Ø"/>
            </a:pPr>
            <a:endParaRPr lang="en-US" sz="800" dirty="0">
              <a:solidFill>
                <a:schemeClr val="tx1">
                  <a:lumMod val="85000"/>
                  <a:lumOff val="15000"/>
                </a:schemeClr>
              </a:solidFill>
              <a:latin typeface="Georgia" panose="02040502050405020303" pitchFamily="18" charset="0"/>
            </a:endParaRPr>
          </a:p>
          <a:p>
            <a:pPr marL="457200" indent="-457200">
              <a:buFont typeface="Arial" panose="020B0604020202020204" pitchFamily="34" charset="0"/>
              <a:buChar char="•"/>
            </a:pPr>
            <a:r>
              <a:rPr lang="en-US" sz="3200" b="1" i="1" dirty="0">
                <a:solidFill>
                  <a:schemeClr val="tx1">
                    <a:lumMod val="85000"/>
                    <a:lumOff val="15000"/>
                  </a:schemeClr>
                </a:solidFill>
                <a:latin typeface="Georgia" panose="02040502050405020303" pitchFamily="18" charset="0"/>
              </a:rPr>
              <a:t>God </a:t>
            </a:r>
            <a:r>
              <a:rPr lang="en-US" sz="3200" b="1" dirty="0">
                <a:solidFill>
                  <a:schemeClr val="tx1">
                    <a:lumMod val="85000"/>
                    <a:lumOff val="15000"/>
                  </a:schemeClr>
                </a:solidFill>
                <a:latin typeface="Georgia" panose="02040502050405020303" pitchFamily="18" charset="0"/>
              </a:rPr>
              <a:t>came to dwell among a broken and lost humanity! </a:t>
            </a:r>
          </a:p>
          <a:p>
            <a:pPr marL="457200" indent="-457200">
              <a:buFont typeface="Arial" panose="020B0604020202020204" pitchFamily="34" charset="0"/>
              <a:buChar char="•"/>
            </a:pPr>
            <a:endParaRPr lang="en-US" sz="800" b="1" dirty="0">
              <a:solidFill>
                <a:schemeClr val="tx1">
                  <a:lumMod val="85000"/>
                  <a:lumOff val="15000"/>
                </a:schemeClr>
              </a:solidFill>
              <a:latin typeface="Georgia" panose="02040502050405020303" pitchFamily="18" charset="0"/>
            </a:endParaRPr>
          </a:p>
          <a:p>
            <a:pPr marL="1371600" lvl="2" indent="-457200">
              <a:buFont typeface="Wingdings" panose="05000000000000000000" pitchFamily="2" charset="2"/>
              <a:buChar char="Ø"/>
            </a:pPr>
            <a:r>
              <a:rPr lang="en-US" sz="3200" dirty="0">
                <a:solidFill>
                  <a:schemeClr val="tx1">
                    <a:lumMod val="85000"/>
                    <a:lumOff val="15000"/>
                  </a:schemeClr>
                </a:solidFill>
                <a:latin typeface="Georgia" panose="02040502050405020303" pitchFamily="18" charset="0"/>
              </a:rPr>
              <a:t>He is “God with us”                         (Matt. 1:23)</a:t>
            </a:r>
          </a:p>
          <a:p>
            <a:pPr lvl="2"/>
            <a:endParaRPr lang="en-US" sz="3200" b="1" i="1" dirty="0">
              <a:solidFill>
                <a:schemeClr val="tx1">
                  <a:lumMod val="85000"/>
                  <a:lumOff val="15000"/>
                </a:schemeClr>
              </a:solidFill>
              <a:latin typeface="Georgia" panose="02040502050405020303" pitchFamily="18" charset="0"/>
            </a:endParaRPr>
          </a:p>
          <a:p>
            <a:pPr marL="1371600" lvl="2" indent="-457200">
              <a:buFont typeface="Wingdings" panose="05000000000000000000" pitchFamily="2" charset="2"/>
              <a:buChar char="Ø"/>
            </a:pPr>
            <a:endParaRPr lang="en-US" sz="3200" dirty="0">
              <a:solidFill>
                <a:schemeClr val="tx1">
                  <a:lumMod val="85000"/>
                  <a:lumOff val="15000"/>
                </a:schemeClr>
              </a:solidFill>
              <a:latin typeface="Georgia" panose="02040502050405020303" pitchFamily="18" charset="0"/>
            </a:endParaRPr>
          </a:p>
          <a:p>
            <a:pPr lvl="1"/>
            <a:endParaRPr lang="en-US" sz="3200" dirty="0">
              <a:solidFill>
                <a:schemeClr val="tx1">
                  <a:lumMod val="85000"/>
                  <a:lumOff val="15000"/>
                </a:schemeClr>
              </a:solidFill>
              <a:latin typeface="Georgia" panose="02040502050405020303" pitchFamily="18" charset="0"/>
            </a:endParaRPr>
          </a:p>
          <a:p>
            <a:pPr lvl="1"/>
            <a:endParaRPr lang="en-US" sz="3200"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endParaRPr lang="en-US" sz="3600" dirty="0">
              <a:solidFill>
                <a:schemeClr val="tx1">
                  <a:lumMod val="85000"/>
                  <a:lumOff val="15000"/>
                </a:schemeClr>
              </a:solidFill>
              <a:latin typeface="Georgia" panose="02040502050405020303" pitchFamily="18" charset="0"/>
            </a:endParaRPr>
          </a:p>
        </p:txBody>
      </p:sp>
    </p:spTree>
    <p:extLst>
      <p:ext uri="{BB962C8B-B14F-4D97-AF65-F5344CB8AC3E}">
        <p14:creationId xmlns:p14="http://schemas.microsoft.com/office/powerpoint/2010/main" val="199046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1000"/>
                                        <p:tgtEl>
                                          <p:spTgt spid="5">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1000"/>
                                        <p:tgtEl>
                                          <p:spTgt spid="5">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8" end="8"/>
                                            </p:txEl>
                                          </p:spTgt>
                                        </p:tgtEl>
                                        <p:attrNameLst>
                                          <p:attrName>style.visibility</p:attrName>
                                        </p:attrNameLst>
                                      </p:cBhvr>
                                      <p:to>
                                        <p:strVal val="visible"/>
                                      </p:to>
                                    </p:set>
                                    <p:animEffect transition="in" filter="fade">
                                      <p:cBhvr>
                                        <p:cTn id="16"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181248-8E09-582B-7F46-31E108863974}"/>
              </a:ext>
            </a:extLst>
          </p:cNvPr>
          <p:cNvPicPr>
            <a:picLocks noChangeAspect="1"/>
          </p:cNvPicPr>
          <p:nvPr/>
        </p:nvPicPr>
        <p:blipFill rotWithShape="1">
          <a:blip r:embed="rId2">
            <a:extLst>
              <a:ext uri="{28A0092B-C50C-407E-A947-70E740481C1C}">
                <a14:useLocalDpi xmlns:a14="http://schemas.microsoft.com/office/drawing/2010/main" val="0"/>
              </a:ext>
            </a:extLst>
          </a:blip>
          <a:srcRect r="42050" b="42050"/>
          <a:stretch/>
        </p:blipFill>
        <p:spPr>
          <a:xfrm>
            <a:off x="-1" y="0"/>
            <a:ext cx="9144001" cy="6858000"/>
          </a:xfrm>
          <a:prstGeom prst="rect">
            <a:avLst/>
          </a:prstGeom>
        </p:spPr>
      </p:pic>
      <p:sp>
        <p:nvSpPr>
          <p:cNvPr id="4" name="Rectangle 3">
            <a:extLst>
              <a:ext uri="{FF2B5EF4-FFF2-40B4-BE49-F238E27FC236}">
                <a16:creationId xmlns:a16="http://schemas.microsoft.com/office/drawing/2014/main" id="{60CD9AF0-828D-041C-AF4D-4F40C47E3F9B}"/>
              </a:ext>
            </a:extLst>
          </p:cNvPr>
          <p:cNvSpPr/>
          <p:nvPr/>
        </p:nvSpPr>
        <p:spPr>
          <a:xfrm>
            <a:off x="-1" y="0"/>
            <a:ext cx="9144001" cy="6858000"/>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C9440E8-DC52-4017-0422-963B8E8E1184}"/>
              </a:ext>
            </a:extLst>
          </p:cNvPr>
          <p:cNvSpPr txBox="1"/>
          <p:nvPr/>
        </p:nvSpPr>
        <p:spPr>
          <a:xfrm>
            <a:off x="334734" y="314235"/>
            <a:ext cx="8662309" cy="6155531"/>
          </a:xfrm>
          <a:prstGeom prst="rect">
            <a:avLst/>
          </a:prstGeom>
          <a:noFill/>
        </p:spPr>
        <p:txBody>
          <a:bodyPr wrap="square" rtlCol="0">
            <a:spAutoFit/>
          </a:bodyPr>
          <a:lstStyle/>
          <a:p>
            <a:r>
              <a:rPr lang="en-US" sz="3600" dirty="0">
                <a:solidFill>
                  <a:schemeClr val="tx1">
                    <a:lumMod val="85000"/>
                    <a:lumOff val="15000"/>
                  </a:schemeClr>
                </a:solidFill>
                <a:latin typeface="Georgia" panose="02040502050405020303" pitchFamily="18" charset="0"/>
              </a:rPr>
              <a:t>Jesus came to </a:t>
            </a:r>
            <a:r>
              <a:rPr lang="en-US" sz="3600" b="1" dirty="0">
                <a:solidFill>
                  <a:schemeClr val="tx1">
                    <a:lumMod val="85000"/>
                    <a:lumOff val="15000"/>
                  </a:schemeClr>
                </a:solidFill>
                <a:latin typeface="Georgia" panose="02040502050405020303" pitchFamily="18" charset="0"/>
              </a:rPr>
              <a:t>Serve </a:t>
            </a:r>
            <a:r>
              <a:rPr lang="en-US" sz="3600" dirty="0">
                <a:solidFill>
                  <a:schemeClr val="tx1">
                    <a:lumMod val="85000"/>
                    <a:lumOff val="15000"/>
                  </a:schemeClr>
                </a:solidFill>
                <a:latin typeface="Georgia" panose="02040502050405020303" pitchFamily="18" charset="0"/>
              </a:rPr>
              <a:t>(v. 7)</a:t>
            </a:r>
            <a:endParaRPr lang="en-US" sz="3600" b="1" dirty="0">
              <a:solidFill>
                <a:schemeClr val="tx1">
                  <a:lumMod val="85000"/>
                  <a:lumOff val="15000"/>
                </a:schemeClr>
              </a:solidFill>
              <a:latin typeface="Georgia" panose="02040502050405020303" pitchFamily="18" charset="0"/>
            </a:endParaRPr>
          </a:p>
          <a:p>
            <a:endParaRPr lang="en-US" sz="800" b="1"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Jesus didn’t set aside His deity, but </a:t>
            </a:r>
            <a:r>
              <a:rPr lang="en-US" sz="3200" b="1" i="1" dirty="0">
                <a:solidFill>
                  <a:schemeClr val="tx1">
                    <a:lumMod val="85000"/>
                    <a:lumOff val="15000"/>
                  </a:schemeClr>
                </a:solidFill>
                <a:latin typeface="Georgia" panose="02040502050405020303" pitchFamily="18" charset="0"/>
              </a:rPr>
              <a:t>added </a:t>
            </a:r>
            <a:r>
              <a:rPr lang="en-US" sz="3200" b="1" dirty="0">
                <a:solidFill>
                  <a:schemeClr val="tx1">
                    <a:lumMod val="85000"/>
                    <a:lumOff val="15000"/>
                  </a:schemeClr>
                </a:solidFill>
                <a:latin typeface="Georgia" panose="02040502050405020303" pitchFamily="18" charset="0"/>
              </a:rPr>
              <a:t>humanity</a:t>
            </a:r>
          </a:p>
          <a:p>
            <a:pPr marL="571500" indent="-571500">
              <a:buFont typeface="Arial" panose="020B0604020202020204" pitchFamily="34" charset="0"/>
              <a:buChar char="•"/>
            </a:pPr>
            <a:endParaRPr lang="en-US" sz="800" b="1" dirty="0">
              <a:solidFill>
                <a:schemeClr val="tx1">
                  <a:lumMod val="85000"/>
                  <a:lumOff val="15000"/>
                </a:schemeClr>
              </a:solidFill>
              <a:latin typeface="Georgia" panose="02040502050405020303" pitchFamily="18" charset="0"/>
            </a:endParaRPr>
          </a:p>
          <a:p>
            <a:pPr marL="1371600" lvl="2" indent="-457200">
              <a:buFont typeface="Wingdings" panose="05000000000000000000" pitchFamily="2" charset="2"/>
              <a:buChar char="Ø"/>
            </a:pPr>
            <a:r>
              <a:rPr lang="en-US" sz="3200" dirty="0">
                <a:solidFill>
                  <a:schemeClr val="tx1">
                    <a:lumMod val="85000"/>
                    <a:lumOff val="15000"/>
                  </a:schemeClr>
                </a:solidFill>
                <a:latin typeface="Georgia" panose="02040502050405020303" pitchFamily="18" charset="0"/>
              </a:rPr>
              <a:t>He has walked in our shoes!           (Heb. 4:15)</a:t>
            </a:r>
          </a:p>
          <a:p>
            <a:pPr marL="571500" indent="-571500">
              <a:buFont typeface="Arial" panose="020B0604020202020204" pitchFamily="34" charset="0"/>
              <a:buChar char="•"/>
            </a:pPr>
            <a:endParaRPr lang="en-US" sz="700"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Came to serve, not to be served              </a:t>
            </a:r>
            <a:r>
              <a:rPr lang="en-US" sz="3200" dirty="0">
                <a:solidFill>
                  <a:schemeClr val="tx1">
                    <a:lumMod val="85000"/>
                    <a:lumOff val="15000"/>
                  </a:schemeClr>
                </a:solidFill>
                <a:latin typeface="Georgia" panose="02040502050405020303" pitchFamily="18" charset="0"/>
              </a:rPr>
              <a:t>(Matt. 20:28)</a:t>
            </a:r>
          </a:p>
          <a:p>
            <a:pPr marL="571500" indent="-571500">
              <a:buFont typeface="Arial" panose="020B0604020202020204" pitchFamily="34" charset="0"/>
              <a:buChar char="•"/>
            </a:pPr>
            <a:endParaRPr lang="en-US" sz="800" dirty="0">
              <a:solidFill>
                <a:schemeClr val="tx1">
                  <a:lumMod val="85000"/>
                  <a:lumOff val="15000"/>
                </a:schemeClr>
              </a:solidFill>
              <a:latin typeface="Georgia" panose="02040502050405020303" pitchFamily="18" charset="0"/>
            </a:endParaRPr>
          </a:p>
          <a:p>
            <a:pPr marL="1371600" lvl="2" indent="-457200">
              <a:buFont typeface="Wingdings" panose="05000000000000000000" pitchFamily="2" charset="2"/>
              <a:buChar char="Ø"/>
            </a:pPr>
            <a:r>
              <a:rPr lang="en-US" sz="3200" dirty="0">
                <a:solidFill>
                  <a:schemeClr val="tx1">
                    <a:lumMod val="85000"/>
                    <a:lumOff val="15000"/>
                  </a:schemeClr>
                </a:solidFill>
                <a:latin typeface="Georgia" panose="02040502050405020303" pitchFamily="18" charset="0"/>
              </a:rPr>
              <a:t>Seen by His miracles,                     teaching, giving of time, </a:t>
            </a:r>
            <a:r>
              <a:rPr lang="en-US" sz="3200" dirty="0" err="1">
                <a:solidFill>
                  <a:schemeClr val="tx1">
                    <a:lumMod val="85000"/>
                    <a:lumOff val="15000"/>
                  </a:schemeClr>
                </a:solidFill>
                <a:latin typeface="Georgia" panose="02040502050405020303" pitchFamily="18" charset="0"/>
              </a:rPr>
              <a:t>etc</a:t>
            </a:r>
            <a:r>
              <a:rPr lang="en-US" sz="3200" dirty="0">
                <a:solidFill>
                  <a:schemeClr val="tx1">
                    <a:lumMod val="85000"/>
                    <a:lumOff val="15000"/>
                  </a:schemeClr>
                </a:solidFill>
                <a:latin typeface="Georgia" panose="02040502050405020303" pitchFamily="18" charset="0"/>
              </a:rPr>
              <a:t>…          (Matt. 5-7; Mark 5; 10:46-52)</a:t>
            </a:r>
          </a:p>
          <a:p>
            <a:pPr marL="571500" indent="-571500">
              <a:buFont typeface="Arial" panose="020B0604020202020204" pitchFamily="34" charset="0"/>
              <a:buChar char="•"/>
            </a:pPr>
            <a:endParaRPr lang="en-US" sz="3200" b="1"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endParaRPr lang="en-US" sz="700" dirty="0">
              <a:solidFill>
                <a:schemeClr val="tx1">
                  <a:lumMod val="85000"/>
                  <a:lumOff val="15000"/>
                </a:schemeClr>
              </a:solidFill>
              <a:latin typeface="Georgia" panose="02040502050405020303" pitchFamily="18" charset="0"/>
            </a:endParaRPr>
          </a:p>
        </p:txBody>
      </p:sp>
    </p:spTree>
    <p:extLst>
      <p:ext uri="{BB962C8B-B14F-4D97-AF65-F5344CB8AC3E}">
        <p14:creationId xmlns:p14="http://schemas.microsoft.com/office/powerpoint/2010/main" val="394118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181248-8E09-582B-7F46-31E108863974}"/>
              </a:ext>
            </a:extLst>
          </p:cNvPr>
          <p:cNvPicPr>
            <a:picLocks noChangeAspect="1"/>
          </p:cNvPicPr>
          <p:nvPr/>
        </p:nvPicPr>
        <p:blipFill rotWithShape="1">
          <a:blip r:embed="rId2">
            <a:extLst>
              <a:ext uri="{28A0092B-C50C-407E-A947-70E740481C1C}">
                <a14:useLocalDpi xmlns:a14="http://schemas.microsoft.com/office/drawing/2010/main" val="0"/>
              </a:ext>
            </a:extLst>
          </a:blip>
          <a:srcRect r="42050" b="42050"/>
          <a:stretch/>
        </p:blipFill>
        <p:spPr>
          <a:xfrm>
            <a:off x="-1" y="0"/>
            <a:ext cx="9144001" cy="6858000"/>
          </a:xfrm>
          <a:prstGeom prst="rect">
            <a:avLst/>
          </a:prstGeom>
        </p:spPr>
      </p:pic>
      <p:sp>
        <p:nvSpPr>
          <p:cNvPr id="4" name="Rectangle 3">
            <a:extLst>
              <a:ext uri="{FF2B5EF4-FFF2-40B4-BE49-F238E27FC236}">
                <a16:creationId xmlns:a16="http://schemas.microsoft.com/office/drawing/2014/main" id="{60CD9AF0-828D-041C-AF4D-4F40C47E3F9B}"/>
              </a:ext>
            </a:extLst>
          </p:cNvPr>
          <p:cNvSpPr/>
          <p:nvPr/>
        </p:nvSpPr>
        <p:spPr>
          <a:xfrm>
            <a:off x="-1" y="0"/>
            <a:ext cx="9144001" cy="6858000"/>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C9440E8-DC52-4017-0422-963B8E8E1184}"/>
              </a:ext>
            </a:extLst>
          </p:cNvPr>
          <p:cNvSpPr txBox="1"/>
          <p:nvPr/>
        </p:nvSpPr>
        <p:spPr>
          <a:xfrm>
            <a:off x="334734" y="314235"/>
            <a:ext cx="8662309" cy="2354491"/>
          </a:xfrm>
          <a:prstGeom prst="rect">
            <a:avLst/>
          </a:prstGeom>
          <a:noFill/>
        </p:spPr>
        <p:txBody>
          <a:bodyPr wrap="square" rtlCol="0">
            <a:spAutoFit/>
          </a:bodyPr>
          <a:lstStyle/>
          <a:p>
            <a:r>
              <a:rPr lang="en-US" sz="3600" dirty="0">
                <a:solidFill>
                  <a:schemeClr val="tx1">
                    <a:lumMod val="85000"/>
                    <a:lumOff val="15000"/>
                  </a:schemeClr>
                </a:solidFill>
                <a:latin typeface="Georgia" panose="02040502050405020303" pitchFamily="18" charset="0"/>
              </a:rPr>
              <a:t>Jesus came to </a:t>
            </a:r>
            <a:r>
              <a:rPr lang="en-US" sz="3600" b="1" dirty="0">
                <a:solidFill>
                  <a:schemeClr val="tx1">
                    <a:lumMod val="85000"/>
                    <a:lumOff val="15000"/>
                  </a:schemeClr>
                </a:solidFill>
                <a:latin typeface="Georgia" panose="02040502050405020303" pitchFamily="18" charset="0"/>
              </a:rPr>
              <a:t>Serve </a:t>
            </a:r>
            <a:r>
              <a:rPr lang="en-US" sz="3600" dirty="0">
                <a:solidFill>
                  <a:schemeClr val="tx1">
                    <a:lumMod val="85000"/>
                    <a:lumOff val="15000"/>
                  </a:schemeClr>
                </a:solidFill>
                <a:latin typeface="Georgia" panose="02040502050405020303" pitchFamily="18" charset="0"/>
              </a:rPr>
              <a:t>(v. 7)</a:t>
            </a:r>
            <a:endParaRPr lang="en-US" sz="3600" b="1" dirty="0">
              <a:solidFill>
                <a:schemeClr val="tx1">
                  <a:lumMod val="85000"/>
                  <a:lumOff val="15000"/>
                </a:schemeClr>
              </a:solidFill>
              <a:latin typeface="Georgia" panose="02040502050405020303" pitchFamily="18" charset="0"/>
            </a:endParaRPr>
          </a:p>
          <a:p>
            <a:endParaRPr lang="en-US" sz="700"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We are to have the same attitude of service as Jesus </a:t>
            </a:r>
            <a:r>
              <a:rPr lang="en-US" sz="3200" dirty="0">
                <a:solidFill>
                  <a:schemeClr val="tx1">
                    <a:lumMod val="85000"/>
                    <a:lumOff val="15000"/>
                  </a:schemeClr>
                </a:solidFill>
                <a:latin typeface="Georgia" panose="02040502050405020303" pitchFamily="18" charset="0"/>
              </a:rPr>
              <a:t>(Jn. 13:14-15)</a:t>
            </a:r>
          </a:p>
          <a:p>
            <a:pPr marL="571500" indent="-571500">
              <a:buFont typeface="Arial" panose="020B0604020202020204" pitchFamily="34" charset="0"/>
              <a:buChar char="•"/>
            </a:pPr>
            <a:endParaRPr lang="en-US" sz="800" dirty="0">
              <a:solidFill>
                <a:schemeClr val="tx1">
                  <a:lumMod val="85000"/>
                  <a:lumOff val="15000"/>
                </a:schemeClr>
              </a:solidFill>
              <a:latin typeface="Georgia" panose="02040502050405020303" pitchFamily="18" charset="0"/>
            </a:endParaRPr>
          </a:p>
          <a:p>
            <a:pPr marL="1371600" lvl="2" indent="-457200">
              <a:buFont typeface="Wingdings" panose="05000000000000000000" pitchFamily="2" charset="2"/>
              <a:buChar char="Ø"/>
            </a:pPr>
            <a:r>
              <a:rPr lang="en-US" sz="3200" dirty="0">
                <a:solidFill>
                  <a:schemeClr val="tx1">
                    <a:lumMod val="85000"/>
                    <a:lumOff val="15000"/>
                  </a:schemeClr>
                </a:solidFill>
                <a:latin typeface="Georgia" panose="02040502050405020303" pitchFamily="18" charset="0"/>
              </a:rPr>
              <a:t>Among all people (Gal. 6:10)</a:t>
            </a:r>
          </a:p>
        </p:txBody>
      </p:sp>
    </p:spTree>
    <p:extLst>
      <p:ext uri="{BB962C8B-B14F-4D97-AF65-F5344CB8AC3E}">
        <p14:creationId xmlns:p14="http://schemas.microsoft.com/office/powerpoint/2010/main" val="131577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181248-8E09-582B-7F46-31E108863974}"/>
              </a:ext>
            </a:extLst>
          </p:cNvPr>
          <p:cNvPicPr>
            <a:picLocks noChangeAspect="1"/>
          </p:cNvPicPr>
          <p:nvPr/>
        </p:nvPicPr>
        <p:blipFill rotWithShape="1">
          <a:blip r:embed="rId2">
            <a:extLst>
              <a:ext uri="{28A0092B-C50C-407E-A947-70E740481C1C}">
                <a14:useLocalDpi xmlns:a14="http://schemas.microsoft.com/office/drawing/2010/main" val="0"/>
              </a:ext>
            </a:extLst>
          </a:blip>
          <a:srcRect r="42050" b="42050"/>
          <a:stretch/>
        </p:blipFill>
        <p:spPr>
          <a:xfrm>
            <a:off x="-1" y="0"/>
            <a:ext cx="9144001" cy="6858000"/>
          </a:xfrm>
          <a:prstGeom prst="rect">
            <a:avLst/>
          </a:prstGeom>
        </p:spPr>
      </p:pic>
      <p:sp>
        <p:nvSpPr>
          <p:cNvPr id="4" name="Rectangle 3">
            <a:extLst>
              <a:ext uri="{FF2B5EF4-FFF2-40B4-BE49-F238E27FC236}">
                <a16:creationId xmlns:a16="http://schemas.microsoft.com/office/drawing/2014/main" id="{60CD9AF0-828D-041C-AF4D-4F40C47E3F9B}"/>
              </a:ext>
            </a:extLst>
          </p:cNvPr>
          <p:cNvSpPr/>
          <p:nvPr/>
        </p:nvSpPr>
        <p:spPr>
          <a:xfrm>
            <a:off x="-1" y="0"/>
            <a:ext cx="9144001" cy="6858000"/>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C9440E8-DC52-4017-0422-963B8E8E1184}"/>
              </a:ext>
            </a:extLst>
          </p:cNvPr>
          <p:cNvSpPr txBox="1"/>
          <p:nvPr/>
        </p:nvSpPr>
        <p:spPr>
          <a:xfrm>
            <a:off x="334734" y="314235"/>
            <a:ext cx="7862209" cy="4555093"/>
          </a:xfrm>
          <a:prstGeom prst="rect">
            <a:avLst/>
          </a:prstGeom>
          <a:noFill/>
        </p:spPr>
        <p:txBody>
          <a:bodyPr wrap="square" rtlCol="0">
            <a:spAutoFit/>
          </a:bodyPr>
          <a:lstStyle/>
          <a:p>
            <a:r>
              <a:rPr lang="en-US" sz="3600" dirty="0">
                <a:solidFill>
                  <a:schemeClr val="tx1">
                    <a:lumMod val="85000"/>
                    <a:lumOff val="15000"/>
                  </a:schemeClr>
                </a:solidFill>
                <a:latin typeface="Georgia" panose="02040502050405020303" pitchFamily="18" charset="0"/>
              </a:rPr>
              <a:t>Jesus came to </a:t>
            </a:r>
            <a:r>
              <a:rPr lang="en-US" sz="3600" b="1" dirty="0">
                <a:solidFill>
                  <a:schemeClr val="tx1">
                    <a:lumMod val="85000"/>
                    <a:lumOff val="15000"/>
                  </a:schemeClr>
                </a:solidFill>
                <a:latin typeface="Georgia" panose="02040502050405020303" pitchFamily="18" charset="0"/>
              </a:rPr>
              <a:t>Sacrifice </a:t>
            </a:r>
            <a:r>
              <a:rPr lang="en-US" sz="3600" dirty="0">
                <a:solidFill>
                  <a:schemeClr val="tx1">
                    <a:lumMod val="85000"/>
                    <a:lumOff val="15000"/>
                  </a:schemeClr>
                </a:solidFill>
                <a:latin typeface="Georgia" panose="02040502050405020303" pitchFamily="18" charset="0"/>
              </a:rPr>
              <a:t>(v. 8)</a:t>
            </a:r>
          </a:p>
          <a:p>
            <a:endParaRPr lang="en-US" sz="800"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The ultimate act of service</a:t>
            </a:r>
          </a:p>
          <a:p>
            <a:pPr marL="571500" indent="-571500">
              <a:buFont typeface="Arial" panose="020B0604020202020204" pitchFamily="34" charset="0"/>
              <a:buChar char="•"/>
            </a:pPr>
            <a:endParaRPr lang="en-US" sz="700" b="1"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Heaven’s plan from the beginning </a:t>
            </a:r>
            <a:r>
              <a:rPr lang="en-US" sz="3200" dirty="0">
                <a:solidFill>
                  <a:schemeClr val="tx1">
                    <a:lumMod val="85000"/>
                    <a:lumOff val="15000"/>
                  </a:schemeClr>
                </a:solidFill>
                <a:latin typeface="Georgia" panose="02040502050405020303" pitchFamily="18" charset="0"/>
              </a:rPr>
              <a:t>(1 Pet. 1:20-21)</a:t>
            </a:r>
          </a:p>
          <a:p>
            <a:pPr marL="571500" indent="-571500">
              <a:buFont typeface="Arial" panose="020B0604020202020204" pitchFamily="34" charset="0"/>
              <a:buChar char="•"/>
            </a:pPr>
            <a:endParaRPr lang="en-US" sz="700" b="1"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The fulfillment of the sacrificial system </a:t>
            </a:r>
            <a:r>
              <a:rPr lang="en-US" sz="3200" dirty="0">
                <a:solidFill>
                  <a:schemeClr val="tx1">
                    <a:lumMod val="85000"/>
                    <a:lumOff val="15000"/>
                  </a:schemeClr>
                </a:solidFill>
                <a:latin typeface="Georgia" panose="02040502050405020303" pitchFamily="18" charset="0"/>
              </a:rPr>
              <a:t>(Heb. 9:11-14)</a:t>
            </a:r>
          </a:p>
          <a:p>
            <a:pPr marL="571500" indent="-571500">
              <a:buFont typeface="Arial" panose="020B0604020202020204" pitchFamily="34" charset="0"/>
              <a:buChar char="•"/>
            </a:pPr>
            <a:endParaRPr lang="en-US" sz="800" dirty="0">
              <a:solidFill>
                <a:schemeClr val="tx1">
                  <a:lumMod val="85000"/>
                  <a:lumOff val="15000"/>
                </a:schemeClr>
              </a:solidFill>
              <a:latin typeface="Georgia" panose="02040502050405020303" pitchFamily="18" charset="0"/>
            </a:endParaRPr>
          </a:p>
          <a:p>
            <a:pPr marL="1485900" lvl="2" indent="-571500">
              <a:buFont typeface="Wingdings" panose="05000000000000000000" pitchFamily="2" charset="2"/>
              <a:buChar char="Ø"/>
            </a:pPr>
            <a:r>
              <a:rPr lang="en-US" sz="3200" dirty="0">
                <a:solidFill>
                  <a:schemeClr val="tx1">
                    <a:lumMod val="85000"/>
                    <a:lumOff val="15000"/>
                  </a:schemeClr>
                </a:solidFill>
                <a:latin typeface="Georgia" panose="02040502050405020303" pitchFamily="18" charset="0"/>
              </a:rPr>
              <a:t>Animal sacrifices foreshadowed the final sacrifice of Jesus</a:t>
            </a:r>
          </a:p>
        </p:txBody>
      </p:sp>
    </p:spTree>
    <p:extLst>
      <p:ext uri="{BB962C8B-B14F-4D97-AF65-F5344CB8AC3E}">
        <p14:creationId xmlns:p14="http://schemas.microsoft.com/office/powerpoint/2010/main" val="8367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181248-8E09-582B-7F46-31E108863974}"/>
              </a:ext>
            </a:extLst>
          </p:cNvPr>
          <p:cNvPicPr>
            <a:picLocks noChangeAspect="1"/>
          </p:cNvPicPr>
          <p:nvPr/>
        </p:nvPicPr>
        <p:blipFill rotWithShape="1">
          <a:blip r:embed="rId2">
            <a:extLst>
              <a:ext uri="{28A0092B-C50C-407E-A947-70E740481C1C}">
                <a14:useLocalDpi xmlns:a14="http://schemas.microsoft.com/office/drawing/2010/main" val="0"/>
              </a:ext>
            </a:extLst>
          </a:blip>
          <a:srcRect r="42050" b="42050"/>
          <a:stretch/>
        </p:blipFill>
        <p:spPr>
          <a:xfrm>
            <a:off x="-1" y="0"/>
            <a:ext cx="9144001" cy="6858000"/>
          </a:xfrm>
          <a:prstGeom prst="rect">
            <a:avLst/>
          </a:prstGeom>
        </p:spPr>
      </p:pic>
      <p:sp>
        <p:nvSpPr>
          <p:cNvPr id="4" name="Rectangle 3">
            <a:extLst>
              <a:ext uri="{FF2B5EF4-FFF2-40B4-BE49-F238E27FC236}">
                <a16:creationId xmlns:a16="http://schemas.microsoft.com/office/drawing/2014/main" id="{60CD9AF0-828D-041C-AF4D-4F40C47E3F9B}"/>
              </a:ext>
            </a:extLst>
          </p:cNvPr>
          <p:cNvSpPr/>
          <p:nvPr/>
        </p:nvSpPr>
        <p:spPr>
          <a:xfrm>
            <a:off x="-1" y="0"/>
            <a:ext cx="9144001" cy="6858000"/>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C9440E8-DC52-4017-0422-963B8E8E1184}"/>
              </a:ext>
            </a:extLst>
          </p:cNvPr>
          <p:cNvSpPr txBox="1"/>
          <p:nvPr/>
        </p:nvSpPr>
        <p:spPr>
          <a:xfrm>
            <a:off x="334733" y="314235"/>
            <a:ext cx="8556603" cy="4985980"/>
          </a:xfrm>
          <a:prstGeom prst="rect">
            <a:avLst/>
          </a:prstGeom>
          <a:noFill/>
        </p:spPr>
        <p:txBody>
          <a:bodyPr wrap="square" rtlCol="0">
            <a:spAutoFit/>
          </a:bodyPr>
          <a:lstStyle/>
          <a:p>
            <a:r>
              <a:rPr lang="en-US" sz="3600" dirty="0">
                <a:solidFill>
                  <a:schemeClr val="tx1">
                    <a:lumMod val="85000"/>
                    <a:lumOff val="15000"/>
                  </a:schemeClr>
                </a:solidFill>
                <a:latin typeface="Georgia" panose="02040502050405020303" pitchFamily="18" charset="0"/>
              </a:rPr>
              <a:t>Jesus came to </a:t>
            </a:r>
            <a:r>
              <a:rPr lang="en-US" sz="3600" b="1" dirty="0">
                <a:solidFill>
                  <a:schemeClr val="tx1">
                    <a:lumMod val="85000"/>
                    <a:lumOff val="15000"/>
                  </a:schemeClr>
                </a:solidFill>
                <a:latin typeface="Georgia" panose="02040502050405020303" pitchFamily="18" charset="0"/>
              </a:rPr>
              <a:t>Save </a:t>
            </a:r>
            <a:r>
              <a:rPr lang="en-US" sz="3600" dirty="0">
                <a:solidFill>
                  <a:schemeClr val="tx1">
                    <a:lumMod val="85000"/>
                    <a:lumOff val="15000"/>
                  </a:schemeClr>
                </a:solidFill>
                <a:latin typeface="Georgia" panose="02040502050405020303" pitchFamily="18" charset="0"/>
              </a:rPr>
              <a:t>(v. 8)</a:t>
            </a:r>
          </a:p>
          <a:p>
            <a:endParaRPr lang="en-US" sz="800"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The meaning of the cross</a:t>
            </a:r>
          </a:p>
          <a:p>
            <a:pPr marL="1485900" lvl="2" indent="-571500">
              <a:buFont typeface="Wingdings" panose="05000000000000000000" pitchFamily="2" charset="2"/>
              <a:buChar char="Ø"/>
            </a:pPr>
            <a:r>
              <a:rPr lang="en-US" sz="3200" i="1" dirty="0">
                <a:solidFill>
                  <a:schemeClr val="tx1">
                    <a:lumMod val="85000"/>
                    <a:lumOff val="15000"/>
                  </a:schemeClr>
                </a:solidFill>
                <a:latin typeface="Georgia" panose="02040502050405020303" pitchFamily="18" charset="0"/>
              </a:rPr>
              <a:t>God </a:t>
            </a:r>
            <a:r>
              <a:rPr lang="en-US" sz="3200" dirty="0">
                <a:solidFill>
                  <a:schemeClr val="tx1">
                    <a:lumMod val="85000"/>
                    <a:lumOff val="15000"/>
                  </a:schemeClr>
                </a:solidFill>
                <a:latin typeface="Georgia" panose="02040502050405020303" pitchFamily="18" charset="0"/>
              </a:rPr>
              <a:t>sacrificed for you!</a:t>
            </a:r>
          </a:p>
          <a:p>
            <a:pPr marL="1485900" lvl="2" indent="-571500">
              <a:buFont typeface="Wingdings" panose="05000000000000000000" pitchFamily="2" charset="2"/>
              <a:buChar char="Ø"/>
            </a:pPr>
            <a:endParaRPr lang="en-US" sz="700"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His life was the payment for our sins</a:t>
            </a:r>
            <a:r>
              <a:rPr lang="en-US" sz="3200" dirty="0">
                <a:solidFill>
                  <a:schemeClr val="tx1">
                    <a:lumMod val="85000"/>
                    <a:lumOff val="15000"/>
                  </a:schemeClr>
                </a:solidFill>
                <a:latin typeface="Georgia" panose="02040502050405020303" pitchFamily="18" charset="0"/>
              </a:rPr>
              <a:t> (Matt. 20:28)</a:t>
            </a:r>
          </a:p>
          <a:p>
            <a:endParaRPr lang="en-US" sz="700" b="1" dirty="0">
              <a:solidFill>
                <a:schemeClr val="tx1">
                  <a:lumMod val="85000"/>
                  <a:lumOff val="15000"/>
                </a:schemeClr>
              </a:solidFill>
              <a:latin typeface="Georgia" panose="02040502050405020303" pitchFamily="18" charset="0"/>
            </a:endParaRPr>
          </a:p>
          <a:p>
            <a:pPr marL="571500" indent="-571500">
              <a:buFont typeface="Arial" panose="020B0604020202020204" pitchFamily="34" charset="0"/>
              <a:buChar char="•"/>
            </a:pPr>
            <a:r>
              <a:rPr lang="en-US" sz="3200" b="1" dirty="0">
                <a:solidFill>
                  <a:schemeClr val="tx1">
                    <a:lumMod val="85000"/>
                    <a:lumOff val="15000"/>
                  </a:schemeClr>
                </a:solidFill>
                <a:latin typeface="Georgia" panose="02040502050405020303" pitchFamily="18" charset="0"/>
              </a:rPr>
              <a:t>He gave us spiritual life!</a:t>
            </a:r>
          </a:p>
          <a:p>
            <a:pPr marL="1485900" lvl="2" indent="-571500">
              <a:buFont typeface="Wingdings" panose="05000000000000000000" pitchFamily="2" charset="2"/>
              <a:buChar char="Ø"/>
            </a:pPr>
            <a:r>
              <a:rPr lang="en-US" sz="3200" dirty="0">
                <a:solidFill>
                  <a:schemeClr val="tx1">
                    <a:lumMod val="85000"/>
                    <a:lumOff val="15000"/>
                  </a:schemeClr>
                </a:solidFill>
                <a:latin typeface="Georgia" panose="02040502050405020303" pitchFamily="18" charset="0"/>
              </a:rPr>
              <a:t>Something we could not give ourselves (Eph. 2:8-9)</a:t>
            </a:r>
          </a:p>
          <a:p>
            <a:pPr lvl="2"/>
            <a:endParaRPr lang="en-US" sz="3600" dirty="0">
              <a:solidFill>
                <a:schemeClr val="tx1">
                  <a:lumMod val="85000"/>
                  <a:lumOff val="15000"/>
                </a:schemeClr>
              </a:solidFill>
              <a:latin typeface="Georgia" panose="02040502050405020303" pitchFamily="18" charset="0"/>
            </a:endParaRPr>
          </a:p>
        </p:txBody>
      </p:sp>
    </p:spTree>
    <p:extLst>
      <p:ext uri="{BB962C8B-B14F-4D97-AF65-F5344CB8AC3E}">
        <p14:creationId xmlns:p14="http://schemas.microsoft.com/office/powerpoint/2010/main" val="151171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2792</TotalTime>
  <Words>421</Words>
  <Application>Microsoft Office PowerPoint</Application>
  <PresentationFormat>On-screen Show (4:3)</PresentationFormat>
  <Paragraphs>63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-apple-system</vt:lpstr>
      <vt:lpstr>Arial</vt:lpstr>
      <vt:lpstr>Calibri</vt:lpstr>
      <vt:lpstr>Calibri Light</vt:lpstr>
      <vt:lpstr>Georgia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2</cp:revision>
  <dcterms:created xsi:type="dcterms:W3CDTF">2023-09-18T16:25:03Z</dcterms:created>
  <dcterms:modified xsi:type="dcterms:W3CDTF">2023-10-01T13:16:54Z</dcterms:modified>
</cp:coreProperties>
</file>