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5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8"/>
  </p:normalViewPr>
  <p:slideViewPr>
    <p:cSldViewPr snapToGrid="0">
      <p:cViewPr varScale="1">
        <p:scale>
          <a:sx n="107" d="100"/>
          <a:sy n="107" d="100"/>
        </p:scale>
        <p:origin x="1760" y="1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36346" y="1788454"/>
            <a:ext cx="6270922" cy="2098226"/>
          </a:xfrm>
        </p:spPr>
        <p:txBody>
          <a:bodyPr anchor="b">
            <a:noAutofit/>
          </a:bodyPr>
          <a:lstStyle>
            <a:lvl1pPr algn="ct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09930" y="3956280"/>
            <a:ext cx="5123755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64644" y="6453386"/>
            <a:ext cx="1205958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041" y="6453386"/>
            <a:ext cx="5267533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grpSp>
        <p:nvGrpSpPr>
          <p:cNvPr id="8" name="Group 7"/>
          <p:cNvGrpSpPr/>
          <p:nvPr/>
        </p:nvGrpSpPr>
        <p:grpSpPr>
          <a:xfrm>
            <a:off x="564643" y="744469"/>
            <a:ext cx="8005589" cy="5349671"/>
            <a:chOff x="564643" y="744469"/>
            <a:chExt cx="8005589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6113972" y="1685652"/>
              <a:ext cx="2456260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357"/>
                  </a:lnTo>
                  <a:lnTo>
                    <a:pt x="8761" y="935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564643" y="744469"/>
              <a:ext cx="2456505" cy="4408488"/>
            </a:xfrm>
            <a:custGeom>
              <a:avLst/>
              <a:gdLst/>
              <a:ahLst/>
              <a:cxnLst/>
              <a:rect l="l" t="t" r="r" b="b"/>
              <a:pathLst>
                <a:path w="10001" h="10000">
                  <a:moveTo>
                    <a:pt x="8762" y="0"/>
                  </a:moveTo>
                  <a:lnTo>
                    <a:pt x="10001" y="0"/>
                  </a:lnTo>
                  <a:lnTo>
                    <a:pt x="10001" y="10000"/>
                  </a:lnTo>
                  <a:lnTo>
                    <a:pt x="1" y="10000"/>
                  </a:lnTo>
                  <a:cubicBezTo>
                    <a:pt x="-2" y="9766"/>
                    <a:pt x="4" y="9586"/>
                    <a:pt x="1" y="9352"/>
                  </a:cubicBezTo>
                  <a:lnTo>
                    <a:pt x="8762" y="9346"/>
                  </a:lnTo>
                  <a:lnTo>
                    <a:pt x="8762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06693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2295526"/>
            <a:ext cx="72009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70671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80797" y="624156"/>
            <a:ext cx="1490950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8700" y="624156"/>
            <a:ext cx="5724525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78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583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769" y="1301361"/>
            <a:ext cx="7209728" cy="2852737"/>
          </a:xfrm>
        </p:spPr>
        <p:txBody>
          <a:bodyPr anchor="b">
            <a:normAutofit/>
          </a:bodyPr>
          <a:lstStyle>
            <a:lvl1pPr algn="r">
              <a:defRPr sz="60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73769" y="4216328"/>
            <a:ext cx="7209728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1800">
                <a:solidFill>
                  <a:schemeClr val="tx2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4181" y="6453386"/>
            <a:ext cx="1216807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38234" y="6453386"/>
            <a:ext cx="5267533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3012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8" name="Freeform 7" title="Crop Mark"/>
          <p:cNvSpPr/>
          <p:nvPr/>
        </p:nvSpPr>
        <p:spPr bwMode="auto">
          <a:xfrm>
            <a:off x="6113972" y="1685652"/>
            <a:ext cx="2456260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12984731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8700" y="2286000"/>
            <a:ext cx="3335840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4052" y="2286000"/>
            <a:ext cx="3335840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4222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340230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" y="3305208"/>
            <a:ext cx="3335839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93760" y="2349754"/>
            <a:ext cx="3335840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2400" b="0" baseline="0">
                <a:solidFill>
                  <a:schemeClr val="tx2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93760" y="3305208"/>
            <a:ext cx="3335840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178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4942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2210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4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2015" y="685801"/>
            <a:ext cx="3909060" cy="5175250"/>
          </a:xfrm>
        </p:spPr>
        <p:txBody>
          <a:bodyPr/>
          <a:lstStyle>
            <a:lvl1pPr>
              <a:defRPr sz="1500"/>
            </a:lvl1pPr>
            <a:lvl2pPr>
              <a:defRPr sz="1500"/>
            </a:lvl2pPr>
            <a:lvl3pPr>
              <a:defRPr sz="1350"/>
            </a:lvl3pPr>
            <a:lvl4pPr>
              <a:defRPr sz="135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6344"/>
            <a:ext cx="2891790" cy="3011056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393321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397764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2925" y="685800"/>
            <a:ext cx="289179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4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49090" y="1"/>
            <a:ext cx="4994910" cy="6857999"/>
          </a:xfrm>
        </p:spPr>
        <p:txBody>
          <a:bodyPr anchor="t">
            <a:normAutofit/>
          </a:bodyPr>
          <a:lstStyle>
            <a:lvl1pPr marL="0" indent="0">
              <a:buNone/>
              <a:defRPr sz="1500"/>
            </a:lvl1pPr>
            <a:lvl2pPr marL="342900" indent="0">
              <a:buNone/>
              <a:defRPr sz="1500"/>
            </a:lvl2pPr>
            <a:lvl3pPr marL="685800" indent="0">
              <a:buNone/>
              <a:defRPr sz="15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2925" y="2855968"/>
            <a:ext cx="2891790" cy="3011432"/>
          </a:xfrm>
        </p:spPr>
        <p:txBody>
          <a:bodyPr>
            <a:normAutofit/>
          </a:bodyPr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42925" y="6453386"/>
            <a:ext cx="90342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t>10/14/23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654459" y="6453386"/>
            <a:ext cx="1780256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412355" y="6453386"/>
            <a:ext cx="119721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0722274-0FAA-4649-AA4E-4210F4F3216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 title="Divider Bar"/>
          <p:cNvSpPr/>
          <p:nvPr/>
        </p:nvSpPr>
        <p:spPr>
          <a:xfrm>
            <a:off x="3977640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019206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8700" y="685800"/>
            <a:ext cx="72009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8700" y="2286000"/>
            <a:ext cx="72009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7" y="6453386"/>
            <a:ext cx="90342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fld id="{3CADBD16-5BFB-4D9F-9646-C75D1B53BBB6}" type="datetimeFigureOut">
              <a:rPr lang="en-US" smtClean="0"/>
              <a:pPr/>
              <a:t>10/14/23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70173" y="6453386"/>
            <a:ext cx="4710623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04552" y="6453386"/>
            <a:ext cx="1197219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aseline="0">
                <a:solidFill>
                  <a:schemeClr val="tx2"/>
                </a:solidFill>
              </a:defRPr>
            </a:lvl1pPr>
          </a:lstStyle>
          <a:p>
            <a:fld id="{C0722274-0FAA-4649-AA4E-4210F4F32167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 title="Side bar"/>
          <p:cNvSpPr/>
          <p:nvPr/>
        </p:nvSpPr>
        <p:spPr>
          <a:xfrm>
            <a:off x="358571" y="376"/>
            <a:ext cx="17145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73500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</p:sldLayoutIdLst>
  <p:txStyles>
    <p:titleStyle>
      <a:lvl1pPr algn="l" defTabSz="6858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6858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6858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0" orient="horz" pos="1368">
          <p15:clr>
            <a:srgbClr val="F26B43"/>
          </p15:clr>
        </p15:guide>
        <p15:guide id="1" pos="6912">
          <p15:clr>
            <a:srgbClr val="F26B43"/>
          </p15:clr>
        </p15:guide>
        <p15:guide id="2" pos="936">
          <p15:clr>
            <a:srgbClr val="F26B43"/>
          </p15:clr>
        </p15:guide>
        <p15:guide id="3" pos="864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696">
          <p15:clr>
            <a:srgbClr val="F26B43"/>
          </p15:clr>
        </p15:guide>
        <p15:guide id="6" orient="horz" pos="432">
          <p15:clr>
            <a:srgbClr val="F26B43"/>
          </p15:clr>
        </p15:guide>
        <p15:guide id="7" orient="horz" pos="1512">
          <p15:clr>
            <a:srgbClr val="F26B43"/>
          </p15:clr>
        </p15:guide>
        <p15:guide id="8" pos="5184">
          <p15:clr>
            <a:srgbClr val="F26B43"/>
          </p15:clr>
        </p15:guide>
        <p15:guide id="9" pos="702">
          <p15:clr>
            <a:srgbClr val="F26B43"/>
          </p15:clr>
        </p15:guide>
        <p15:guide id="10" pos="648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E68200-F491-DED8-2708-D98996DFC8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2530" y="1050471"/>
            <a:ext cx="4848695" cy="4067793"/>
          </a:xfrm>
        </p:spPr>
        <p:txBody>
          <a:bodyPr anchor="ctr">
            <a:norm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</a:pP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Enmities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Strife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Jealousy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Outbursts of Anger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Disputes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Dissensions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Factions </a:t>
            </a:r>
            <a:b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</a:br>
            <a:r>
              <a:rPr lang="en-US" sz="3200" cap="none" dirty="0">
                <a:latin typeface="Arial Narrow" panose="020B0604020202020204" pitchFamily="34" charset="0"/>
                <a:cs typeface="Arial Narrow" panose="020B0604020202020204" pitchFamily="34" charset="0"/>
              </a:rPr>
              <a:t>Envying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C0B71B6-9ACC-64B0-88C3-887BBFDA70F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894239" y="4355504"/>
            <a:ext cx="3355521" cy="1831540"/>
          </a:xfrm>
        </p:spPr>
        <p:txBody>
          <a:bodyPr anchor="b">
            <a:normAutofit/>
          </a:bodyPr>
          <a:lstStyle/>
          <a:p>
            <a:r>
              <a:rPr lang="en-US" sz="2400" b="1" dirty="0">
                <a:latin typeface="Arial Narrow" panose="020B0604020202020204" pitchFamily="34" charset="0"/>
                <a:cs typeface="Arial Narrow" panose="020B0604020202020204" pitchFamily="34" charset="0"/>
              </a:rPr>
              <a:t>The Deeds of the Flesh 3</a:t>
            </a:r>
          </a:p>
        </p:txBody>
      </p:sp>
    </p:spTree>
    <p:extLst>
      <p:ext uri="{BB962C8B-B14F-4D97-AF65-F5344CB8AC3E}">
        <p14:creationId xmlns:p14="http://schemas.microsoft.com/office/powerpoint/2010/main" val="4150389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BED-8B0E-1CF0-4368-4AEAA637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43" y="842362"/>
            <a:ext cx="5925708" cy="746572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 Narrow" panose="020B0604020202020204" pitchFamily="34" charset="0"/>
                <a:cs typeface="Arial Narrow" panose="020B0604020202020204" pitchFamily="34" charset="0"/>
              </a:rPr>
              <a:t>Frequency &amp;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0C65-B454-5CD4-1B13-6667E07E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1140" y="1459091"/>
            <a:ext cx="6930938" cy="4846705"/>
          </a:xfrm>
        </p:spPr>
        <p:txBody>
          <a:bodyPr>
            <a:normAutofit/>
          </a:bodyPr>
          <a:lstStyle/>
          <a:p>
            <a:pPr rtl="0">
              <a:lnSpc>
                <a:spcPct val="110000"/>
              </a:lnSpc>
            </a:pPr>
            <a:endParaRPr lang="en-US" dirty="0"/>
          </a:p>
          <a:p>
            <a:pPr marL="228600" indent="-22860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A few passages: Romans 13:13; 16:17; 1 Corinthians 1:11; 3:3; 11:19; 2 Corinthians 12:20; Galatians 5:19-21; Ephesians 4:31; Philippians 2:3; Colossians 3:8; 1 Timothy 6:4; Titus 3:9; James 3:14-16; 1 Peter 2:1</a:t>
            </a:r>
          </a:p>
          <a:p>
            <a:pPr marL="228600" indent="-22860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It is hard to find a church that doesn’t struggle with these issues.</a:t>
            </a:r>
          </a:p>
          <a:p>
            <a:pPr marL="228600" indent="-22860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God’s people have always had trouble getting along!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D7AB876A-7EC1-4A46-8D01-AFE7E5F1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7511" y="4756048"/>
            <a:ext cx="2387746" cy="2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3177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BED-8B0E-1CF0-4368-4AEAA637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43" y="842362"/>
            <a:ext cx="5925708" cy="746572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 Narrow" panose="020B0604020202020204" pitchFamily="34" charset="0"/>
                <a:cs typeface="Arial Narrow" panose="020B0604020202020204" pitchFamily="34" charset="0"/>
              </a:rPr>
              <a:t>Frequency &amp;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0C65-B454-5CD4-1B13-6667E07E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43" y="1235035"/>
            <a:ext cx="6859686" cy="5622966"/>
          </a:xfrm>
        </p:spPr>
        <p:txBody>
          <a:bodyPr>
            <a:normAutofit lnSpcReduction="10000"/>
          </a:bodyPr>
          <a:lstStyle/>
          <a:p>
            <a:pPr rtl="0">
              <a:lnSpc>
                <a:spcPct val="110000"/>
              </a:lnSpc>
            </a:pPr>
            <a:endParaRPr lang="en-US" dirty="0"/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Enmities – </a:t>
            </a: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hostility, enmity. Using the noun form Jesus tells us to love our enemies. (Matthew 5:44)</a:t>
            </a:r>
            <a:endParaRPr lang="en-US"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Strife – a contentious spirit. Paul uses this when he says, “...there are quarrels among you.” (1 Corinthians 1:11)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Jealousy – </a:t>
            </a: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this word can mean zeal in a good sense, but it is also used of jealousy in a bad sense. It is often associated with strife. (e.g. Romans 13:13; 2 Corinthians 12:20; Galatians 5:20)</a:t>
            </a:r>
            <a:endParaRPr lang="en-US" sz="24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Outbursts of Anger – Passion, wrath or anger. It is used of the rage of the mob in Luke 4:28 and Acts 19:28.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D7AB876A-7EC1-4A46-8D01-AFE7E5F1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7511" y="4767923"/>
            <a:ext cx="2387746" cy="2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8435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BED-8B0E-1CF0-4368-4AEAA637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43" y="842362"/>
            <a:ext cx="5925708" cy="746572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 Narrow" panose="020B0604020202020204" pitchFamily="34" charset="0"/>
                <a:cs typeface="Arial Narrow" panose="020B0604020202020204" pitchFamily="34" charset="0"/>
              </a:rPr>
              <a:t>Frequency &amp; Meaning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0C65-B454-5CD4-1B13-6667E07E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42" y="1710047"/>
            <a:ext cx="6919063" cy="4892633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Disputes – </a:t>
            </a:r>
            <a:r>
              <a:rPr lang="en-US" sz="22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A mercenary spirit. It is often translated “selfish ambition.” (e. g. Romans 2:8; Philippians 1:17)</a:t>
            </a:r>
            <a:endParaRPr lang="en-US" sz="2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Diss</a:t>
            </a:r>
            <a:r>
              <a:rPr lang="en-US" sz="22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ensions – This is only used in two places. (Galatians 5:20; Romans 16:17) “</a:t>
            </a: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...</a:t>
            </a:r>
            <a:r>
              <a:rPr lang="en-US" sz="22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keep your eye on those who cause dissensions and hindrances contrary to the teaching which you learned, and turn away from them.” (Romans 16:17)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Factions – </a:t>
            </a:r>
            <a:r>
              <a:rPr lang="en-US" sz="22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Sometimes translated “sect,” it suggests a partisan spirit. (Acts 24:5; 26:5)</a:t>
            </a:r>
            <a:endParaRPr lang="en-US" sz="2200" dirty="0"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E</a:t>
            </a:r>
            <a:r>
              <a:rPr lang="en-US" sz="22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nvying – Jealousy combined with ill will. Jesus was crucified, in part, because of envy! (Matthew 27:18)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endParaRPr lang="en-US" sz="2200" dirty="0"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D7AB876A-7EC1-4A46-8D01-AFE7E5F1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05636" y="4767923"/>
            <a:ext cx="2387746" cy="2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21625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BED-8B0E-1CF0-4368-4AEAA637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43" y="842362"/>
            <a:ext cx="5925708" cy="746572"/>
          </a:xfrm>
        </p:spPr>
        <p:txBody>
          <a:bodyPr>
            <a:normAutofit/>
          </a:bodyPr>
          <a:lstStyle/>
          <a:p>
            <a:r>
              <a:rPr lang="en-US" i="1" dirty="0">
                <a:latin typeface="Arial Narrow" panose="020B0604020202020204" pitchFamily="34" charset="0"/>
                <a:cs typeface="Arial Narrow" panose="020B0604020202020204" pitchFamily="34" charset="0"/>
              </a:rPr>
              <a:t>The Damage Done: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0C65-B454-5CD4-1B13-6667E07E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43" y="1721922"/>
            <a:ext cx="7251571" cy="488075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  <a:buNone/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In the church...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i="0" dirty="0">
                <a:latin typeface="Arial Narrow" panose="020B0604020202020204" pitchFamily="34" charset="0"/>
                <a:cs typeface="Arial Narrow" panose="020B0604020202020204" pitchFamily="34" charset="0"/>
              </a:rPr>
              <a:t>1 Timothy 6:3-4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i="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James 4:1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Galatians 5:17, 24</a:t>
            </a:r>
            <a:endParaRPr lang="en-US" sz="2200" i="0" dirty="0"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  <a:buNone/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In our homes...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Exodus 34:7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200" dirty="0">
                <a:latin typeface="Arial Narrow" panose="020B0604020202020204" pitchFamily="34" charset="0"/>
                <a:cs typeface="Arial Narrow" panose="020B0604020202020204" pitchFamily="34" charset="0"/>
              </a:rPr>
              <a:t>Ephesians 6:4</a:t>
            </a:r>
          </a:p>
          <a:p>
            <a:pPr marL="0" indent="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  <a:buNone/>
            </a:pPr>
            <a:r>
              <a:rPr lang="en-US" sz="24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To the Lord’s reputation... (Romans 2:23-24)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D7AB876A-7EC1-4A46-8D01-AFE7E5F1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7511" y="4767923"/>
            <a:ext cx="2387746" cy="2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354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CFBED-8B0E-1CF0-4368-4AEAA6375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6143" y="842362"/>
            <a:ext cx="8474730" cy="746572"/>
          </a:xfrm>
        </p:spPr>
        <p:txBody>
          <a:bodyPr>
            <a:normAutofit/>
          </a:bodyPr>
          <a:lstStyle/>
          <a:p>
            <a:r>
              <a:rPr lang="en-US" sz="3800" i="1" dirty="0">
                <a:latin typeface="Arial Narrow" panose="020B0604020202020204" pitchFamily="34" charset="0"/>
                <a:cs typeface="Arial Narrow" panose="020B0604020202020204" pitchFamily="34" charset="0"/>
              </a:rPr>
              <a:t>A Horizontal Problem With A Vertical 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140C65-B454-5CD4-1B13-6667E07E81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6143" y="1721922"/>
            <a:ext cx="7251571" cy="4880758"/>
          </a:xfrm>
        </p:spPr>
        <p:txBody>
          <a:bodyPr>
            <a:normAutofit/>
          </a:bodyPr>
          <a:lstStyle/>
          <a:p>
            <a:pPr marL="0" indent="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  <a:buNone/>
            </a:pPr>
            <a:r>
              <a:rPr lang="en-US" sz="2800" dirty="0">
                <a:effectLst/>
                <a:latin typeface="Arial Narrow" panose="020B0604020202020204" pitchFamily="34" charset="0"/>
                <a:cs typeface="Arial Narrow" panose="020B0604020202020204" pitchFamily="34" charset="0"/>
              </a:rPr>
              <a:t>I’m focused on myself.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Galatians 5:17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Philippians 2:3-4</a:t>
            </a:r>
            <a:endParaRPr lang="en-US" sz="2400" dirty="0">
              <a:effectLst/>
              <a:latin typeface="Arial Narrow" panose="020B0604020202020204" pitchFamily="34" charset="0"/>
              <a:cs typeface="Arial Narrow" panose="020B0604020202020204" pitchFamily="34" charset="0"/>
            </a:endParaRPr>
          </a:p>
          <a:p>
            <a:pPr marL="0" indent="0"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  <a:buNone/>
            </a:pPr>
            <a:r>
              <a:rPr lang="en-US" sz="2800" dirty="0">
                <a:latin typeface="Arial Narrow" panose="020B0604020202020204" pitchFamily="34" charset="0"/>
                <a:cs typeface="Arial Narrow" panose="020B0604020202020204" pitchFamily="34" charset="0"/>
              </a:rPr>
              <a:t>I should be focused on the Lord!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Philippians 2:4-6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Galatians 5:24</a:t>
            </a:r>
          </a:p>
          <a:p>
            <a:pPr>
              <a:lnSpc>
                <a:spcPct val="110000"/>
              </a:lnSpc>
              <a:spcAft>
                <a:spcPts val="792"/>
              </a:spcAft>
              <a:buClr>
                <a:schemeClr val="tx1"/>
              </a:buClr>
            </a:pPr>
            <a:r>
              <a:rPr lang="en-US" sz="2400" dirty="0">
                <a:latin typeface="Arial Narrow" panose="020B0604020202020204" pitchFamily="34" charset="0"/>
                <a:cs typeface="Arial Narrow" panose="020B0604020202020204" pitchFamily="34" charset="0"/>
              </a:rPr>
              <a:t>James 4:5, 8</a:t>
            </a:r>
          </a:p>
          <a:p>
            <a:pPr>
              <a:lnSpc>
                <a:spcPct val="110000"/>
              </a:lnSpc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Graphic 6" descr="Venn Diagram">
            <a:extLst>
              <a:ext uri="{FF2B5EF4-FFF2-40B4-BE49-F238E27FC236}">
                <a16:creationId xmlns:a16="http://schemas.microsoft.com/office/drawing/2014/main" id="{D7AB876A-7EC1-4A46-8D01-AFE7E5F1BE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017511" y="4767923"/>
            <a:ext cx="2387746" cy="2387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0911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>
            <a:extLst>
              <a:ext uri="{FF2B5EF4-FFF2-40B4-BE49-F238E27FC236}">
                <a16:creationId xmlns:a16="http://schemas.microsoft.com/office/drawing/2014/main" id="{266A81C3-08AA-6B74-9DB0-315087B4ED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50025" y="1104405"/>
            <a:ext cx="7232074" cy="4619501"/>
          </a:xfrm>
        </p:spPr>
        <p:txBody>
          <a:bodyPr anchor="ctr">
            <a:normAutofit/>
          </a:bodyPr>
          <a:lstStyle/>
          <a:p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We will not find peace by imposing our will on those around us. We will only find peace by imposing God’s </a:t>
            </a:r>
          </a:p>
          <a:p>
            <a:r>
              <a:rPr lang="en-US" sz="32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on ourselves!</a:t>
            </a:r>
          </a:p>
        </p:txBody>
      </p:sp>
    </p:spTree>
    <p:extLst>
      <p:ext uri="{BB962C8B-B14F-4D97-AF65-F5344CB8AC3E}">
        <p14:creationId xmlns:p14="http://schemas.microsoft.com/office/powerpoint/2010/main" val="2524978648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{E258B372-4FD5-CC4F-AB63-2DAFEF38F0EB}tf10001072</Template>
  <TotalTime>582</TotalTime>
  <Words>425</Words>
  <Application>Microsoft Macintosh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Arial Narrow</vt:lpstr>
      <vt:lpstr>Franklin Gothic Book</vt:lpstr>
      <vt:lpstr>Crop</vt:lpstr>
      <vt:lpstr>Enmities  Strife  Jealousy  Outbursts of Anger  Disputes  Dissensions  Factions  Envying</vt:lpstr>
      <vt:lpstr>Frequency &amp; Meaning</vt:lpstr>
      <vt:lpstr>Frequency &amp; Meaning</vt:lpstr>
      <vt:lpstr>Frequency &amp; Meaning</vt:lpstr>
      <vt:lpstr>The Damage Done:</vt:lpstr>
      <vt:lpstr>A Horizontal Problem With A Vertical Solution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Enmities  Strife  Jealousy  Outbursts of Anger  Disputes  Dissensions  Factions  Envying</dc:title>
  <dc:creator>Sid Latham</dc:creator>
  <cp:lastModifiedBy>Sid Latham</cp:lastModifiedBy>
  <cp:revision>4</cp:revision>
  <dcterms:created xsi:type="dcterms:W3CDTF">2023-10-15T00:59:49Z</dcterms:created>
  <dcterms:modified xsi:type="dcterms:W3CDTF">2023-10-15T10:42:23Z</dcterms:modified>
</cp:coreProperties>
</file>