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3622"/>
    <a:srgbClr val="55331F"/>
    <a:srgbClr val="4F2D1C"/>
    <a:srgbClr val="563320"/>
    <a:srgbClr val="F8BE5E"/>
    <a:srgbClr val="F8D875"/>
    <a:srgbClr val="FBC07B"/>
    <a:srgbClr val="DDA4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6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7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1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3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1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9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5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5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D215-EA8E-41C3-BD52-6E33A979B398}" type="datetimeFigureOut">
              <a:rPr lang="en-US" smtClean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7A7D0-FA90-4CA2-B9DD-3FA0BD210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4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1F9BB-386F-8BAB-C686-9889D1FBF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602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F19D-2254-CAC7-3879-AA7BA32AE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83"/>
          <a:stretch/>
        </p:blipFill>
        <p:spPr>
          <a:xfrm>
            <a:off x="0" y="1171575"/>
            <a:ext cx="9144000" cy="5686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53FD3-8BD8-F82D-2E51-882FF9064AFE}"/>
              </a:ext>
            </a:extLst>
          </p:cNvPr>
          <p:cNvSpPr txBox="1"/>
          <p:nvPr/>
        </p:nvSpPr>
        <p:spPr>
          <a:xfrm>
            <a:off x="599440" y="951398"/>
            <a:ext cx="79451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593622"/>
                </a:solidFill>
                <a:latin typeface="Arial Narrow" panose="020B0606020202030204" pitchFamily="34" charset="0"/>
              </a:rPr>
              <a:t>The Lord sets the prisoners free;</a:t>
            </a:r>
          </a:p>
          <a:p>
            <a:r>
              <a:rPr lang="en-US" sz="3600" baseline="30000" dirty="0">
                <a:solidFill>
                  <a:srgbClr val="593622"/>
                </a:solidFill>
                <a:latin typeface="Arial Narrow" panose="020B0606020202030204" pitchFamily="34" charset="0"/>
              </a:rPr>
              <a:t>8</a:t>
            </a:r>
            <a:r>
              <a:rPr lang="en-US" sz="3600" dirty="0">
                <a:solidFill>
                  <a:srgbClr val="593622"/>
                </a:solidFill>
                <a:latin typeface="Arial Narrow" panose="020B0606020202030204" pitchFamily="34" charset="0"/>
              </a:rPr>
              <a:t>     the Lord opens the eyes of the blind.</a:t>
            </a:r>
          </a:p>
          <a:p>
            <a:r>
              <a:rPr lang="en-US" sz="3600" dirty="0">
                <a:solidFill>
                  <a:srgbClr val="593622"/>
                </a:solidFill>
                <a:latin typeface="Arial Narrow" panose="020B0606020202030204" pitchFamily="34" charset="0"/>
              </a:rPr>
              <a:t>The Lord lifts up those who are bowed down;</a:t>
            </a:r>
          </a:p>
          <a:p>
            <a:r>
              <a:rPr lang="en-US" sz="3600" dirty="0">
                <a:solidFill>
                  <a:srgbClr val="593622"/>
                </a:solidFill>
                <a:latin typeface="Arial Narrow" panose="020B0606020202030204" pitchFamily="34" charset="0"/>
              </a:rPr>
              <a:t>    the Lord loves the righteous.</a:t>
            </a:r>
          </a:p>
          <a:p>
            <a:r>
              <a:rPr lang="en-US" sz="3600" baseline="30000" dirty="0">
                <a:solidFill>
                  <a:srgbClr val="593622"/>
                </a:solidFill>
                <a:latin typeface="Arial Narrow" panose="020B0606020202030204" pitchFamily="34" charset="0"/>
              </a:rPr>
              <a:t>9</a:t>
            </a:r>
            <a:r>
              <a:rPr lang="en-US" sz="3600" dirty="0">
                <a:solidFill>
                  <a:srgbClr val="593622"/>
                </a:solidFill>
                <a:latin typeface="Arial Narrow" panose="020B0606020202030204" pitchFamily="34" charset="0"/>
              </a:rPr>
              <a:t> The Lord watches over the sojourners;</a:t>
            </a:r>
          </a:p>
          <a:p>
            <a:r>
              <a:rPr lang="en-US" sz="3600" dirty="0">
                <a:solidFill>
                  <a:srgbClr val="593622"/>
                </a:solidFill>
                <a:latin typeface="Arial Narrow" panose="020B0606020202030204" pitchFamily="34" charset="0"/>
              </a:rPr>
              <a:t>    he upholds the widow and the fatherless,</a:t>
            </a:r>
          </a:p>
          <a:p>
            <a:r>
              <a:rPr lang="en-US" sz="3600" dirty="0">
                <a:solidFill>
                  <a:srgbClr val="593622"/>
                </a:solidFill>
                <a:latin typeface="Arial Narrow" panose="020B0606020202030204" pitchFamily="34" charset="0"/>
              </a:rPr>
              <a:t>    but the way of the wicked he brings to ruin.</a:t>
            </a: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25049B-1709-707C-E89F-DB038CB33360}"/>
              </a:ext>
            </a:extLst>
          </p:cNvPr>
          <p:cNvSpPr/>
          <p:nvPr/>
        </p:nvSpPr>
        <p:spPr>
          <a:xfrm>
            <a:off x="942975" y="2676525"/>
            <a:ext cx="5029200" cy="561975"/>
          </a:xfrm>
          <a:prstGeom prst="rect">
            <a:avLst/>
          </a:prstGeom>
          <a:noFill/>
          <a:ln w="57150">
            <a:solidFill>
              <a:srgbClr val="59362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7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F19D-2254-CAC7-3879-AA7BA32AE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83"/>
          <a:stretch/>
        </p:blipFill>
        <p:spPr>
          <a:xfrm>
            <a:off x="0" y="1171575"/>
            <a:ext cx="9144000" cy="5686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53FD3-8BD8-F82D-2E51-882FF9064AFE}"/>
              </a:ext>
            </a:extLst>
          </p:cNvPr>
          <p:cNvSpPr txBox="1"/>
          <p:nvPr/>
        </p:nvSpPr>
        <p:spPr>
          <a:xfrm>
            <a:off x="457200" y="353695"/>
            <a:ext cx="79451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93622"/>
                </a:solidFill>
                <a:latin typeface="Arial Narrow" panose="020B0606020202030204" pitchFamily="34" charset="0"/>
              </a:rPr>
              <a:t>God’s Graces (7b-9)</a:t>
            </a:r>
          </a:p>
          <a:p>
            <a:endParaRPr lang="en-US" sz="800" b="1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The Lord restores those in spiritual need!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Jesus is “The Lord” of vv. 7b-9 (Matt. 11:4; Is. 61:1-3)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See also Matt. 9:27-30; 13:43; 20:34; 21:12; 25:46; Lk. 7:12-15; 13:11-13; 18:35-43; Jn. 9:1-7, etc…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65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F19D-2254-CAC7-3879-AA7BA32AE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83"/>
          <a:stretch/>
        </p:blipFill>
        <p:spPr>
          <a:xfrm>
            <a:off x="0" y="1171575"/>
            <a:ext cx="9144000" cy="5686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53FD3-8BD8-F82D-2E51-882FF9064AFE}"/>
              </a:ext>
            </a:extLst>
          </p:cNvPr>
          <p:cNvSpPr txBox="1"/>
          <p:nvPr/>
        </p:nvSpPr>
        <p:spPr>
          <a:xfrm>
            <a:off x="457200" y="353695"/>
            <a:ext cx="79451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93622"/>
                </a:solidFill>
                <a:latin typeface="Arial Narrow" panose="020B0606020202030204" pitchFamily="34" charset="0"/>
              </a:rPr>
              <a:t>Concluding Confidence (10)</a:t>
            </a:r>
          </a:p>
          <a:p>
            <a:endParaRPr lang="en-US" sz="800" b="1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We can be confident that, unlike mortal men, our God IS and will ALWAYS be.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God is worthy to be praised!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4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1F9BB-386F-8BAB-C686-9889D1FBF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4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F19D-2254-CAC7-3879-AA7BA32AE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83"/>
          <a:stretch/>
        </p:blipFill>
        <p:spPr>
          <a:xfrm>
            <a:off x="0" y="1171575"/>
            <a:ext cx="9144000" cy="5686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53FD3-8BD8-F82D-2E51-882FF9064AFE}"/>
              </a:ext>
            </a:extLst>
          </p:cNvPr>
          <p:cNvSpPr txBox="1"/>
          <p:nvPr/>
        </p:nvSpPr>
        <p:spPr>
          <a:xfrm>
            <a:off x="1538287" y="2466975"/>
            <a:ext cx="6067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593622"/>
                </a:solidFill>
                <a:latin typeface="Arial Narrow" panose="020B0606020202030204" pitchFamily="34" charset="0"/>
              </a:rPr>
              <a:t>Psalm 146</a:t>
            </a:r>
          </a:p>
          <a:p>
            <a:pPr algn="ctr"/>
            <a:r>
              <a:rPr lang="en-US" sz="4400" dirty="0">
                <a:solidFill>
                  <a:srgbClr val="593622"/>
                </a:solidFill>
                <a:latin typeface="Arial Narrow" panose="020B0606020202030204" pitchFamily="34" charset="0"/>
              </a:rPr>
              <a:t>Page 525 in the pew Bible</a:t>
            </a:r>
          </a:p>
        </p:txBody>
      </p:sp>
    </p:spTree>
    <p:extLst>
      <p:ext uri="{BB962C8B-B14F-4D97-AF65-F5344CB8AC3E}">
        <p14:creationId xmlns:p14="http://schemas.microsoft.com/office/powerpoint/2010/main" val="53800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F19D-2254-CAC7-3879-AA7BA32AE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83"/>
          <a:stretch/>
        </p:blipFill>
        <p:spPr>
          <a:xfrm>
            <a:off x="0" y="1171575"/>
            <a:ext cx="9144000" cy="5686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53FD3-8BD8-F82D-2E51-882FF9064AFE}"/>
              </a:ext>
            </a:extLst>
          </p:cNvPr>
          <p:cNvSpPr txBox="1"/>
          <p:nvPr/>
        </p:nvSpPr>
        <p:spPr>
          <a:xfrm>
            <a:off x="457200" y="353695"/>
            <a:ext cx="726027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93622"/>
                </a:solidFill>
                <a:latin typeface="Arial Narrow" panose="020B0606020202030204" pitchFamily="34" charset="0"/>
              </a:rPr>
              <a:t>An Introduction to Psalm 146</a:t>
            </a:r>
          </a:p>
          <a:p>
            <a:endParaRPr lang="en-US" sz="800" b="1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Background and author are unknown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Located in Book Five of the Psalms         (Ps. 107-150)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Contains Davidic Psalms (108-110, 138-145), psalms of ascent (120-134) and the Hallelujah psalms (146-150)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F19D-2254-CAC7-3879-AA7BA32AE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83"/>
          <a:stretch/>
        </p:blipFill>
        <p:spPr>
          <a:xfrm>
            <a:off x="0" y="1171575"/>
            <a:ext cx="9144000" cy="5686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53FD3-8BD8-F82D-2E51-882FF9064AFE}"/>
              </a:ext>
            </a:extLst>
          </p:cNvPr>
          <p:cNvSpPr txBox="1"/>
          <p:nvPr/>
        </p:nvSpPr>
        <p:spPr>
          <a:xfrm>
            <a:off x="457200" y="353695"/>
            <a:ext cx="7260273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93622"/>
                </a:solidFill>
                <a:latin typeface="Arial Narrow" panose="020B0606020202030204" pitchFamily="34" charset="0"/>
              </a:rPr>
              <a:t>An Introduction to Psalm 146</a:t>
            </a: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The first of the “Hallelujah Psalms” (Psalms 146-150)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Hallelujah = Praise Yah (Praise the Lord)</a:t>
            </a:r>
          </a:p>
          <a:p>
            <a:pPr marL="1028700" lvl="1" indent="-571500">
              <a:buFontTx/>
              <a:buChar char="-"/>
            </a:pPr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Each of these psalms begin and end with “Praise the Lord!”</a:t>
            </a: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8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F19D-2254-CAC7-3879-AA7BA32AE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83"/>
          <a:stretch/>
        </p:blipFill>
        <p:spPr>
          <a:xfrm>
            <a:off x="0" y="1171575"/>
            <a:ext cx="9144000" cy="5686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53FD3-8BD8-F82D-2E51-882FF9064AFE}"/>
              </a:ext>
            </a:extLst>
          </p:cNvPr>
          <p:cNvSpPr txBox="1"/>
          <p:nvPr/>
        </p:nvSpPr>
        <p:spPr>
          <a:xfrm>
            <a:off x="457200" y="353695"/>
            <a:ext cx="79451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93622"/>
                </a:solidFill>
                <a:latin typeface="Arial Narrow" panose="020B0606020202030204" pitchFamily="34" charset="0"/>
              </a:rPr>
              <a:t>A Determination to Praise (1-2)</a:t>
            </a:r>
          </a:p>
          <a:p>
            <a:endParaRPr lang="en-US" sz="800" b="1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Opening stanza sets the tone for the Psalm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“Praise” is mentioned four times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Each time the praise is directed toward God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General invitation to collective praise (1a)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Similar to Ps. 33:1-3</a:t>
            </a:r>
          </a:p>
          <a:p>
            <a:pPr lvl="1"/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Determination that the </a:t>
            </a:r>
            <a:r>
              <a:rPr lang="en-US" sz="3200" i="1" dirty="0">
                <a:solidFill>
                  <a:srgbClr val="593622"/>
                </a:solidFill>
                <a:latin typeface="Arial Narrow" panose="020B0606020202030204" pitchFamily="34" charset="0"/>
              </a:rPr>
              <a:t>psalmist</a:t>
            </a: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 will praise (1b-2)</a:t>
            </a:r>
            <a:endParaRPr lang="en-US" sz="2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84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F19D-2254-CAC7-3879-AA7BA32AE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83"/>
          <a:stretch/>
        </p:blipFill>
        <p:spPr>
          <a:xfrm>
            <a:off x="0" y="1171575"/>
            <a:ext cx="9144000" cy="5686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53FD3-8BD8-F82D-2E51-882FF9064AFE}"/>
              </a:ext>
            </a:extLst>
          </p:cNvPr>
          <p:cNvSpPr txBox="1"/>
          <p:nvPr/>
        </p:nvSpPr>
        <p:spPr>
          <a:xfrm>
            <a:off x="457200" y="353695"/>
            <a:ext cx="794512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93622"/>
                </a:solidFill>
                <a:latin typeface="Arial Narrow" panose="020B0606020202030204" pitchFamily="34" charset="0"/>
              </a:rPr>
              <a:t>A Determination to Praise (1-2)</a:t>
            </a:r>
          </a:p>
          <a:p>
            <a:endParaRPr lang="en-US" sz="800" b="1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Opening stanza sets the tone for the Psalm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“Praise” is mentioned four times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General invitation to collective praise (1a)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Similar to Ps. 33:1-3</a:t>
            </a:r>
          </a:p>
          <a:p>
            <a:pPr lvl="1"/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Determination that the </a:t>
            </a:r>
            <a:r>
              <a:rPr lang="en-US" sz="3200" i="1" dirty="0">
                <a:solidFill>
                  <a:srgbClr val="593622"/>
                </a:solidFill>
                <a:latin typeface="Arial Narrow" panose="020B0606020202030204" pitchFamily="34" charset="0"/>
              </a:rPr>
              <a:t>psalmist</a:t>
            </a: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 will praise (1b-2)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Praise with his entire being! </a:t>
            </a:r>
          </a:p>
          <a:p>
            <a:pPr marL="914400" lvl="1" indent="-457200">
              <a:buFontTx/>
              <a:buChar char="-"/>
            </a:pPr>
            <a:endParaRPr lang="en-US" sz="2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7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F19D-2254-CAC7-3879-AA7BA32AE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83"/>
          <a:stretch/>
        </p:blipFill>
        <p:spPr>
          <a:xfrm>
            <a:off x="0" y="1171575"/>
            <a:ext cx="9144000" cy="5686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53FD3-8BD8-F82D-2E51-882FF9064AFE}"/>
              </a:ext>
            </a:extLst>
          </p:cNvPr>
          <p:cNvSpPr txBox="1"/>
          <p:nvPr/>
        </p:nvSpPr>
        <p:spPr>
          <a:xfrm>
            <a:off x="457200" y="353695"/>
            <a:ext cx="79451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93622"/>
                </a:solidFill>
                <a:latin typeface="Arial Narrow" panose="020B0606020202030204" pitchFamily="34" charset="0"/>
              </a:rPr>
              <a:t>A Determination to Praise (1-2)</a:t>
            </a:r>
          </a:p>
          <a:p>
            <a:endParaRPr lang="en-US" sz="800" b="1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Our purpose is to praise God! (Ps. 86:12;      Eph. 1:11-14)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True praise manifests in our actions and at all times.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Shadrach, Meshach, and Abednego (Dan. 3)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Stephen (Acts 7)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Paul and Silas (Acts 16)  </a:t>
            </a:r>
          </a:p>
          <a:p>
            <a:pPr lvl="2"/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2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0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F19D-2254-CAC7-3879-AA7BA32AE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83"/>
          <a:stretch/>
        </p:blipFill>
        <p:spPr>
          <a:xfrm>
            <a:off x="0" y="1171575"/>
            <a:ext cx="9144000" cy="5686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53FD3-8BD8-F82D-2E51-882FF9064AFE}"/>
              </a:ext>
            </a:extLst>
          </p:cNvPr>
          <p:cNvSpPr txBox="1"/>
          <p:nvPr/>
        </p:nvSpPr>
        <p:spPr>
          <a:xfrm>
            <a:off x="457200" y="353695"/>
            <a:ext cx="79451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93622"/>
                </a:solidFill>
                <a:latin typeface="Arial Narrow" panose="020B0606020202030204" pitchFamily="34" charset="0"/>
              </a:rPr>
              <a:t>Trust Not in Mortal Man (3-4)</a:t>
            </a:r>
          </a:p>
          <a:p>
            <a:endParaRPr lang="en-US" sz="800" b="1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It’s easy to place our trust in princes (people of influence)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teachers, elders, innovators, influencers, politicians, etc…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Man is prone to disappoint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Man is destined to die (Heb. 9:27)</a:t>
            </a:r>
          </a:p>
          <a:p>
            <a:pPr marL="914400" lvl="1" indent="-457200">
              <a:buFontTx/>
              <a:buChar char="-"/>
            </a:pPr>
            <a:endParaRPr lang="en-US" sz="2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20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F19D-2254-CAC7-3879-AA7BA32AE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83"/>
          <a:stretch/>
        </p:blipFill>
        <p:spPr>
          <a:xfrm>
            <a:off x="0" y="1171575"/>
            <a:ext cx="9144000" cy="5686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E53FD3-8BD8-F82D-2E51-882FF9064AFE}"/>
              </a:ext>
            </a:extLst>
          </p:cNvPr>
          <p:cNvSpPr txBox="1"/>
          <p:nvPr/>
        </p:nvSpPr>
        <p:spPr>
          <a:xfrm>
            <a:off x="457200" y="353695"/>
            <a:ext cx="79451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93622"/>
                </a:solidFill>
                <a:latin typeface="Arial Narrow" panose="020B0606020202030204" pitchFamily="34" charset="0"/>
              </a:rPr>
              <a:t>Trust in the Immortal God! (5-9)</a:t>
            </a:r>
          </a:p>
          <a:p>
            <a:endParaRPr lang="en-US" sz="800" b="1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God is our </a:t>
            </a:r>
            <a:r>
              <a:rPr lang="en-US" sz="3200" i="1" dirty="0">
                <a:solidFill>
                  <a:srgbClr val="593622"/>
                </a:solidFill>
                <a:latin typeface="Arial Narrow" panose="020B0606020202030204" pitchFamily="34" charset="0"/>
              </a:rPr>
              <a:t>help </a:t>
            </a: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and our </a:t>
            </a:r>
            <a:r>
              <a:rPr lang="en-US" sz="3200" i="1" dirty="0">
                <a:solidFill>
                  <a:srgbClr val="593622"/>
                </a:solidFill>
                <a:latin typeface="Arial Narrow" panose="020B0606020202030204" pitchFamily="34" charset="0"/>
              </a:rPr>
              <a:t>hope </a:t>
            </a: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(5)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Psalms often highlight the psalmist’s hope in God despite their difficult circumstances. </a:t>
            </a:r>
          </a:p>
          <a:p>
            <a:pPr lvl="1"/>
            <a:endParaRPr lang="en-US" sz="8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Four reasons God is our help and hope: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The God of creation (6a)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The God of faithfulness (6b)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The God of justice (7a)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solidFill>
                  <a:srgbClr val="593622"/>
                </a:solidFill>
                <a:latin typeface="Arial Narrow" panose="020B0606020202030204" pitchFamily="34" charset="0"/>
              </a:rPr>
              <a:t>The God of provision (7b)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rgbClr val="59362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5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1987</TotalTime>
  <Words>519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5</cp:revision>
  <dcterms:created xsi:type="dcterms:W3CDTF">2023-08-28T15:52:02Z</dcterms:created>
  <dcterms:modified xsi:type="dcterms:W3CDTF">2023-09-03T13:14:56Z</dcterms:modified>
</cp:coreProperties>
</file>