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56" r:id="rId4"/>
    <p:sldId id="257" r:id="rId5"/>
    <p:sldId id="258" r:id="rId6"/>
    <p:sldId id="263" r:id="rId7"/>
    <p:sldId id="261" r:id="rId8"/>
    <p:sldId id="264" r:id="rId9"/>
    <p:sldId id="265" r:id="rId10"/>
    <p:sldId id="262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B48"/>
    <a:srgbClr val="293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-15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CFD9-CB0E-451F-ACCD-39DF633AB4D3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BFA-45AF-4F41-9284-E66612832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4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CFD9-CB0E-451F-ACCD-39DF633AB4D3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BFA-45AF-4F41-9284-E66612832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0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CFD9-CB0E-451F-ACCD-39DF633AB4D3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BFA-45AF-4F41-9284-E66612832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CFD9-CB0E-451F-ACCD-39DF633AB4D3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BFA-45AF-4F41-9284-E66612832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CFD9-CB0E-451F-ACCD-39DF633AB4D3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BFA-45AF-4F41-9284-E66612832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CFD9-CB0E-451F-ACCD-39DF633AB4D3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BFA-45AF-4F41-9284-E66612832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0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CFD9-CB0E-451F-ACCD-39DF633AB4D3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BFA-45AF-4F41-9284-E66612832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CFD9-CB0E-451F-ACCD-39DF633AB4D3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BFA-45AF-4F41-9284-E66612832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5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CFD9-CB0E-451F-ACCD-39DF633AB4D3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BFA-45AF-4F41-9284-E66612832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9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CFD9-CB0E-451F-ACCD-39DF633AB4D3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BFA-45AF-4F41-9284-E66612832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6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CFD9-CB0E-451F-ACCD-39DF633AB4D3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BFA-45AF-4F41-9284-E66612832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8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CFD9-CB0E-451F-ACCD-39DF633AB4D3}" type="datetimeFigureOut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10BFA-45AF-4F41-9284-E66612832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9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B7F6F7-2704-9F5F-719E-B828F2A90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90" y="2827421"/>
            <a:ext cx="5473468" cy="365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FDD18-9825-415D-5C1D-CDA114656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" y="377955"/>
            <a:ext cx="3874168" cy="38741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34918D-045D-AE14-879D-14162292C289}"/>
              </a:ext>
            </a:extLst>
          </p:cNvPr>
          <p:cNvSpPr txBox="1"/>
          <p:nvPr/>
        </p:nvSpPr>
        <p:spPr>
          <a:xfrm>
            <a:off x="7230979" y="6480045"/>
            <a:ext cx="24544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Images provided by VistaPrint</a:t>
            </a:r>
          </a:p>
        </p:txBody>
      </p:sp>
    </p:spTree>
    <p:extLst>
      <p:ext uri="{BB962C8B-B14F-4D97-AF65-F5344CB8AC3E}">
        <p14:creationId xmlns:p14="http://schemas.microsoft.com/office/powerpoint/2010/main" val="250355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575508" cy="6374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</a:t>
            </a: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Love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Considered the paramount    quality</a:t>
            </a: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Tx/>
              <a:buChar char="-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Likely not an accident that it’s mentioned first (or that it’s the crowning quality of 2 Pet. 1)</a:t>
            </a:r>
          </a:p>
          <a:p>
            <a:pPr marL="1371600" lvl="2" indent="-457200">
              <a:lnSpc>
                <a:spcPct val="107000"/>
              </a:lnSpc>
              <a:buFontTx/>
              <a:buChar char="-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Tx/>
              <a:buChar char="-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faith, hope, and love,                    Paul says the greatest is                            love (1 Cor. 13:13)</a:t>
            </a:r>
          </a:p>
          <a:p>
            <a:pPr marL="1371600" lvl="2" indent="-457200">
              <a:lnSpc>
                <a:spcPct val="107000"/>
              </a:lnSpc>
              <a:buFontTx/>
              <a:buChar char="-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kern="100" dirty="0">
              <a:solidFill>
                <a:srgbClr val="683B48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575508" cy="4266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</a:t>
            </a: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Love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It’s to be the heart of all we do</a:t>
            </a: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Tx/>
              <a:buChar char="-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to love God with our entire being</a:t>
            </a:r>
          </a:p>
          <a:p>
            <a:pPr marL="1371600" lvl="2" indent="-457200">
              <a:lnSpc>
                <a:spcPct val="107000"/>
              </a:lnSpc>
              <a:buFontTx/>
              <a:buChar char="-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Tx/>
              <a:buChar char="-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to love others as ourselves (Matt. 22:35-40)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kern="100" dirty="0">
              <a:solidFill>
                <a:srgbClr val="683B48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575508" cy="301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</a:t>
            </a: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Love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 it, our actions are meaningless (1 Cor. 13:1-3)</a:t>
            </a:r>
          </a:p>
          <a:p>
            <a:pPr lvl="2">
              <a:lnSpc>
                <a:spcPct val="107000"/>
              </a:lnSpc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Tx/>
              <a:buChar char="-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 is to be at the core or true worship and our service to others. </a:t>
            </a:r>
            <a:endParaRPr lang="en-US" sz="3600" kern="100" dirty="0">
              <a:solidFill>
                <a:srgbClr val="683B48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F4398-6C1C-33A5-D7BF-2F1A166E7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3513" b="18019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5C9106-EEA6-E005-6044-AE2F297C5D06}"/>
              </a:ext>
            </a:extLst>
          </p:cNvPr>
          <p:cNvSpPr txBox="1"/>
          <p:nvPr/>
        </p:nvSpPr>
        <p:spPr>
          <a:xfrm>
            <a:off x="163929" y="2082873"/>
            <a:ext cx="8607092" cy="221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 that God increase the love in your heart and look for opportunities to show love to others. </a:t>
            </a:r>
            <a:endParaRPr lang="en-US" sz="4400" i="1" kern="1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85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A1593-04DC-B32D-92E8-450C9E8EB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1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FAD46-4F8B-8472-27E9-1F58DDE6D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6" y="716109"/>
            <a:ext cx="4193044" cy="5425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717B58-F7D3-8168-170A-13891F9E0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42" y="716109"/>
            <a:ext cx="4193044" cy="54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0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A1593-04DC-B32D-92E8-450C9E8EB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F4398-6C1C-33A5-D7BF-2F1A166E7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3513" b="18019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5C9106-EEA6-E005-6044-AE2F297C5D06}"/>
              </a:ext>
            </a:extLst>
          </p:cNvPr>
          <p:cNvSpPr txBox="1"/>
          <p:nvPr/>
        </p:nvSpPr>
        <p:spPr>
          <a:xfrm>
            <a:off x="200024" y="2622175"/>
            <a:ext cx="8743950" cy="161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5:16-22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--- in the </a:t>
            </a:r>
            <a:r>
              <a:rPr lang="en-US" sz="4800" i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Pew Bible</a:t>
            </a:r>
            <a:endParaRPr lang="en-US" sz="4800" i="1" kern="1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743950" cy="4464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Fruit of the Spirit </a:t>
            </a:r>
            <a:endParaRPr lang="en-US" sz="36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Gal. 5:22-23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manifestations of a       Spirit-filled life.</a:t>
            </a: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to be growing in all, not some, of these.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i="1" kern="100" dirty="0">
              <a:solidFill>
                <a:srgbClr val="683B48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743950" cy="667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</a:t>
            </a: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Love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3200" b="1" i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</a:t>
            </a: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7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world’s definition of love is subjective and ever-changing.</a:t>
            </a: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God!</a:t>
            </a: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</a:t>
            </a:r>
            <a:r>
              <a:rPr lang="en-US" sz="3200" i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says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 is love                              (Ex. 34:6; 1 Jn. 4:7-8)</a:t>
            </a: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endParaRPr lang="en-US" sz="7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</a:t>
            </a:r>
            <a:r>
              <a:rPr lang="en-US" sz="3200" i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shows 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is love                              (1 Jn. 4:9; Jn. 3:16)</a:t>
            </a: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endParaRPr lang="en-US" sz="36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i="1" kern="100" dirty="0">
              <a:solidFill>
                <a:srgbClr val="683B48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743950" cy="4863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Love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 gives of self</a:t>
            </a: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gave His Son and Himself on the cross (Gal. 2:20; Eph. 5:2, 25)</a:t>
            </a: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to give to Him (2 Cor. 5:14-15; Rom. 12:1)</a:t>
            </a: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to give for others                        (1 Jn. 3:17-18)</a:t>
            </a:r>
          </a:p>
        </p:txBody>
      </p:sp>
    </p:spTree>
    <p:extLst>
      <p:ext uri="{BB962C8B-B14F-4D97-AF65-F5344CB8AC3E}">
        <p14:creationId xmlns:p14="http://schemas.microsoft.com/office/powerpoint/2010/main" val="6712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743950" cy="47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Love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 isn’t partial</a:t>
            </a: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God’s love is for</a:t>
            </a:r>
            <a:r>
              <a:rPr lang="en-US" sz="3200" i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                                   </a:t>
            </a: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Cor. 5:14; Jn. 3:16; 13:5 Rom. 5:8)</a:t>
            </a: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called to love our enemies (Matt. 5:43-47)</a:t>
            </a: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endParaRPr lang="en-US" sz="3600" i="1" kern="100" dirty="0">
              <a:solidFill>
                <a:srgbClr val="683B48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5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743950" cy="47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Love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 makes tough choices</a:t>
            </a: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 is not turning a blind eye to sin</a:t>
            </a: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 says and does what is difficult for the long-term spiritual benefit of another (1 Cor. 5:1-5).</a:t>
            </a: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lnSpc>
                <a:spcPct val="107000"/>
              </a:lnSpc>
              <a:buFontTx/>
              <a:buChar char="-"/>
            </a:pPr>
            <a:endParaRPr lang="en-US" sz="3600" i="1" kern="100" dirty="0">
              <a:solidFill>
                <a:srgbClr val="683B48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1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6540</TotalTime>
  <Words>359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2</cp:revision>
  <dcterms:created xsi:type="dcterms:W3CDTF">2023-08-21T15:07:10Z</dcterms:created>
  <dcterms:modified xsi:type="dcterms:W3CDTF">2023-08-27T13:11:42Z</dcterms:modified>
</cp:coreProperties>
</file>