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6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5457"/>
    <a:srgbClr val="654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0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6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6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8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1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15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00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5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3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6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AABD3-1280-4D37-8B1B-83533A05AD05}" type="datetimeFigureOut">
              <a:rPr lang="en-US" smtClean="0"/>
              <a:t>8/13/2023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87C74-C304-42D7-94BF-D330F90C15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9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74DA86-1E81-9FEC-738E-E19C68477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8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252660"/>
            <a:ext cx="8518358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Living Out Our Freedom in Christ               (Gal. 5:16-18)</a:t>
            </a:r>
          </a:p>
          <a:p>
            <a:endParaRPr lang="en-US" sz="1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The opposition of flesh and Spirit (v. 17)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Pursuing the Spirit will keep us from the bondage of sin…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Pursuing the flesh will keep us from the things of the Spirit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7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643689" y="2579906"/>
            <a:ext cx="7856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 Narrow" panose="020B0606020202030204" pitchFamily="34" charset="0"/>
              </a:rPr>
              <a:t>Freedom in Christ is a blessing and a privilege!</a:t>
            </a: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04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738438" y="2367170"/>
            <a:ext cx="766712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 Narrow" panose="020B0606020202030204" pitchFamily="34" charset="0"/>
              </a:rPr>
              <a:t>This week, live out your freedom in Christ by seeking to serve others and serve Him. </a:t>
            </a: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40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74DA86-1E81-9FEC-738E-E19C68477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1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409074"/>
            <a:ext cx="8518358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latin typeface="Arial Narrow" panose="020B0606020202030204" pitchFamily="34" charset="0"/>
              </a:rPr>
              <a:t>19</a:t>
            </a:r>
            <a:r>
              <a:rPr lang="en-US" sz="3200" dirty="0">
                <a:latin typeface="Arial Narrow" panose="020B0606020202030204" pitchFamily="34" charset="0"/>
              </a:rPr>
              <a:t> Now the works of the flesh are evident: sexual immorality, impurity, sensuality,</a:t>
            </a:r>
            <a:r>
              <a:rPr lang="en-US" sz="3200" baseline="30000" dirty="0">
                <a:latin typeface="Arial Narrow" panose="020B0606020202030204" pitchFamily="34" charset="0"/>
              </a:rPr>
              <a:t> 20 </a:t>
            </a:r>
            <a:r>
              <a:rPr lang="en-US" sz="3200" dirty="0">
                <a:latin typeface="Arial Narrow" panose="020B0606020202030204" pitchFamily="34" charset="0"/>
              </a:rPr>
              <a:t>idolatry, sorcery, enmity, strife, jealousy, fits of anger, rivalries, dissensions, divisions, </a:t>
            </a:r>
            <a:r>
              <a:rPr lang="en-US" sz="3200" baseline="30000" dirty="0">
                <a:latin typeface="Arial Narrow" panose="020B0606020202030204" pitchFamily="34" charset="0"/>
              </a:rPr>
              <a:t>21</a:t>
            </a:r>
            <a:r>
              <a:rPr lang="en-US" sz="3200" dirty="0">
                <a:latin typeface="Arial Narrow" panose="020B0606020202030204" pitchFamily="34" charset="0"/>
              </a:rPr>
              <a:t> envy, drunkenness, orgies, and things like these. I warn you, as I warned you before, that those who do such things will not inherit the kingdom of God. </a:t>
            </a:r>
            <a:r>
              <a:rPr lang="en-US" sz="3200" baseline="30000" dirty="0">
                <a:latin typeface="Arial Narrow" panose="020B0606020202030204" pitchFamily="34" charset="0"/>
              </a:rPr>
              <a:t>22</a:t>
            </a:r>
            <a:r>
              <a:rPr lang="en-US" sz="3200" dirty="0">
                <a:latin typeface="Arial Narrow" panose="020B0606020202030204" pitchFamily="34" charset="0"/>
              </a:rPr>
              <a:t> But the fruit of the Spirit is love, joy, peace, patience, kindness, goodness, faithfulness,       </a:t>
            </a:r>
            <a:r>
              <a:rPr lang="en-US" sz="3200" baseline="30000" dirty="0">
                <a:latin typeface="Arial Narrow" panose="020B0606020202030204" pitchFamily="34" charset="0"/>
              </a:rPr>
              <a:t>23</a:t>
            </a:r>
            <a:r>
              <a:rPr lang="en-US" sz="3200" dirty="0">
                <a:latin typeface="Arial Narrow" panose="020B0606020202030204" pitchFamily="34" charset="0"/>
              </a:rPr>
              <a:t> gentleness, self-control; against such things there is no law. </a:t>
            </a:r>
          </a:p>
          <a:p>
            <a:endParaRPr lang="en-US" sz="800" dirty="0">
              <a:latin typeface="Arial Narrow" panose="020B0606020202030204" pitchFamily="34" charset="0"/>
            </a:endParaRPr>
          </a:p>
          <a:p>
            <a:r>
              <a:rPr lang="en-US" sz="3200" b="1" dirty="0">
                <a:latin typeface="Arial Narrow" panose="020B0606020202030204" pitchFamily="34" charset="0"/>
              </a:rPr>
              <a:t>											</a:t>
            </a:r>
            <a:r>
              <a:rPr lang="en-US" sz="3200" i="1" dirty="0">
                <a:latin typeface="Arial Narrow" panose="020B0606020202030204" pitchFamily="34" charset="0"/>
              </a:rPr>
              <a:t>- Galatians 5:19-23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latin typeface="Arial Narrow" panose="020B0606020202030204" pitchFamily="34" charset="0"/>
            </a:endParaRPr>
          </a:p>
          <a:p>
            <a:pPr lvl="1"/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7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120316"/>
            <a:ext cx="8518358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Galatians at a Glance</a:t>
            </a:r>
          </a:p>
          <a:p>
            <a:endParaRPr lang="en-US" sz="1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Some among the Galatians are teaching a defiled gospel (Gal. 1:6-7)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Teaching works-based justification as opposed to justification through faith (see Gal. 2:16)</a:t>
            </a:r>
          </a:p>
          <a:p>
            <a:pPr marL="1028700" lvl="1" indent="-5715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The specific false teaching: one must be circumcised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Christ is of no advantage if this stance is taken (Gal. 5:2)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This was a prevalent issue (see Acts 15)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This is “Christ + _____” Christianity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1028700" lvl="1" indent="-571500">
              <a:buFontTx/>
              <a:buChar char="-"/>
            </a:pPr>
            <a:endParaRPr lang="en-US" sz="3600" b="1" dirty="0">
              <a:latin typeface="Arial Narrow" panose="020B0606020202030204" pitchFamily="34" charset="0"/>
            </a:endParaRPr>
          </a:p>
          <a:p>
            <a:pPr lvl="1"/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96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409074"/>
            <a:ext cx="851835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Galatians at a Glance</a:t>
            </a:r>
          </a:p>
          <a:p>
            <a:pPr lvl="1"/>
            <a:endParaRPr lang="en-US" sz="800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 Paul’s argument: “you’re free in Christ, don’t go</a:t>
            </a:r>
          </a:p>
          <a:p>
            <a:r>
              <a:rPr lang="en-US" sz="3200" b="1" dirty="0">
                <a:latin typeface="Arial Narrow" panose="020B0606020202030204" pitchFamily="34" charset="0"/>
              </a:rPr>
              <a:t>	 back to the law!” (Gal. 5:1)</a:t>
            </a:r>
          </a:p>
          <a:p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Freedom in Christ remains a significant theme leading up to vv. 19-25 (specifically vv. 13-8)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endParaRPr lang="en-US" sz="3200" b="1" dirty="0"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00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409074"/>
            <a:ext cx="85183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Freedom in Galatians 5:13-15</a:t>
            </a:r>
          </a:p>
          <a:p>
            <a:endParaRPr lang="en-US" sz="1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Paul clarifies what is meant by “freedom” (v. 13)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Common understanding: “because of Christ’s forgiveness, we are free to do as we please.”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Freedom is </a:t>
            </a:r>
            <a:r>
              <a:rPr lang="en-US" sz="3200" i="1" dirty="0">
                <a:latin typeface="Arial Narrow" panose="020B0606020202030204" pitchFamily="34" charset="0"/>
              </a:rPr>
              <a:t>not</a:t>
            </a:r>
            <a:r>
              <a:rPr lang="en-US" sz="3200" dirty="0">
                <a:latin typeface="Arial Narrow" panose="020B0606020202030204" pitchFamily="34" charset="0"/>
              </a:rPr>
              <a:t> a license to do as we please. Instead, it is freedom to serve! (13b)</a:t>
            </a: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41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409074"/>
            <a:ext cx="851835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Freedom in Galatians 5:13-15</a:t>
            </a:r>
          </a:p>
          <a:p>
            <a:endParaRPr lang="en-US" sz="1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Free to Serve (13b-15)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Service can take on many forms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True service can only be offered when we are not focused on self (i.e. not gratifying the desires of the flesh)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Imagine an environment where everyone served one another!</a:t>
            </a: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409074"/>
            <a:ext cx="85183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Freedom in Galatians 5:13-15</a:t>
            </a:r>
          </a:p>
          <a:p>
            <a:endParaRPr lang="en-US" sz="1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Jesus is our example of service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He came </a:t>
            </a:r>
            <a:r>
              <a:rPr lang="en-US" sz="3200" i="1" dirty="0">
                <a:latin typeface="Arial Narrow" panose="020B0606020202030204" pitchFamily="34" charset="0"/>
              </a:rPr>
              <a:t>to </a:t>
            </a:r>
            <a:r>
              <a:rPr lang="en-US" sz="3200" dirty="0">
                <a:latin typeface="Arial Narrow" panose="020B0606020202030204" pitchFamily="34" charset="0"/>
              </a:rPr>
              <a:t>serve (Matt. 20:28)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The greatest act of service was the cross (</a:t>
            </a:r>
            <a:r>
              <a:rPr lang="en-US" sz="3200" i="1" dirty="0">
                <a:latin typeface="Arial Narrow" panose="020B0606020202030204" pitchFamily="34" charset="0"/>
              </a:rPr>
              <a:t>he gave his life as a ransom for many)</a:t>
            </a: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He taught His followers to serve (Jn. 13:14-15)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08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409074"/>
            <a:ext cx="851835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Freedom in Galatians 5:13-15</a:t>
            </a:r>
          </a:p>
          <a:p>
            <a:endParaRPr lang="en-US" sz="1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We are free to become like Jesus!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Paul refers to this as being “slaves of righteousness” in Rom. 6:17-18 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This is not a heavy burden, it’s a blessing!                        (Matt. 11:29-30)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Jesus’ burden is light because of who He is and the relationship we have with Him! </a:t>
            </a: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12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C04803-0702-AF7D-5CEF-E9EB771B52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0" b="11330"/>
          <a:stretch/>
        </p:blipFill>
        <p:spPr>
          <a:xfrm flipH="1"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2B25B3D-1DB5-65AA-64FD-EE4AEC6183C8}"/>
              </a:ext>
            </a:extLst>
          </p:cNvPr>
          <p:cNvSpPr txBox="1"/>
          <p:nvPr/>
        </p:nvSpPr>
        <p:spPr>
          <a:xfrm>
            <a:off x="312821" y="252660"/>
            <a:ext cx="8518358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Living Out Our Freedom in Christ               (Gal. 5:16-18)</a:t>
            </a:r>
          </a:p>
          <a:p>
            <a:endParaRPr lang="en-US" sz="1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b="1" dirty="0">
                <a:latin typeface="Arial Narrow" panose="020B0606020202030204" pitchFamily="34" charset="0"/>
              </a:rPr>
              <a:t>Walk by the Spirit (v. 16; cf. 5:25)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By setting our minds on the things of the Spirit        (Rom. 8:5; Phil. 4:8)</a:t>
            </a: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Spend time in God’s Word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Sing and dwell on psalms, hymns, and spiritual songs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Participate in Bible studies </a:t>
            </a:r>
          </a:p>
          <a:p>
            <a:pPr marL="1371600" lvl="2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latin typeface="Arial Narrow" panose="020B0606020202030204" pitchFamily="34" charset="0"/>
              </a:rPr>
              <a:t>Associate with those who are spiritually minded</a:t>
            </a: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8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dirty="0">
              <a:latin typeface="Arial Narrow" panose="020B0606020202030204" pitchFamily="34" charset="0"/>
            </a:endParaRPr>
          </a:p>
          <a:p>
            <a:pPr marL="914400" lvl="1" indent="-457200">
              <a:buFontTx/>
              <a:buChar char="-"/>
            </a:pPr>
            <a:endParaRPr lang="en-US" sz="3200" b="1" dirty="0">
              <a:latin typeface="Arial Narrow" panose="020B0606020202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6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4184</TotalTime>
  <Words>607</Words>
  <Application>Microsoft Office PowerPoint</Application>
  <PresentationFormat>On-screen Show (4:3)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3</cp:revision>
  <dcterms:created xsi:type="dcterms:W3CDTF">2023-08-09T19:14:26Z</dcterms:created>
  <dcterms:modified xsi:type="dcterms:W3CDTF">2023-08-13T13:13:25Z</dcterms:modified>
</cp:coreProperties>
</file>