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0"/>
  </p:normalViewPr>
  <p:slideViewPr>
    <p:cSldViewPr snapToGrid="0">
      <p:cViewPr varScale="1">
        <p:scale>
          <a:sx n="107" d="100"/>
          <a:sy n="107" d="100"/>
        </p:scale>
        <p:origin x="1760"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037DAB-8F02-2644-B421-4A97FA892E67}" type="datetimeFigureOut">
              <a:rPr lang="en-US" smtClean="0"/>
              <a:t>7/16/23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E3B4BE-08A8-D149-B06C-589D3FD043B9}" type="slidenum">
              <a:rPr lang="en-US" smtClean="0"/>
              <a:t>‹#›</a:t>
            </a:fld>
            <a:endParaRPr lang="en-US"/>
          </a:p>
        </p:txBody>
      </p:sp>
    </p:spTree>
    <p:extLst>
      <p:ext uri="{BB962C8B-B14F-4D97-AF65-F5344CB8AC3E}">
        <p14:creationId xmlns:p14="http://schemas.microsoft.com/office/powerpoint/2010/main" val="1028852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037DAB-8F02-2644-B421-4A97FA892E67}" type="datetimeFigureOut">
              <a:rPr lang="en-US" smtClean="0"/>
              <a:t>7/16/23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E3B4BE-08A8-D149-B06C-589D3FD043B9}" type="slidenum">
              <a:rPr lang="en-US" smtClean="0"/>
              <a:t>‹#›</a:t>
            </a:fld>
            <a:endParaRPr lang="en-US"/>
          </a:p>
        </p:txBody>
      </p:sp>
    </p:spTree>
    <p:extLst>
      <p:ext uri="{BB962C8B-B14F-4D97-AF65-F5344CB8AC3E}">
        <p14:creationId xmlns:p14="http://schemas.microsoft.com/office/powerpoint/2010/main" val="2655333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037DAB-8F02-2644-B421-4A97FA892E67}" type="datetimeFigureOut">
              <a:rPr lang="en-US" smtClean="0"/>
              <a:t>7/16/23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E3B4BE-08A8-D149-B06C-589D3FD043B9}" type="slidenum">
              <a:rPr lang="en-US" smtClean="0"/>
              <a:t>‹#›</a:t>
            </a:fld>
            <a:endParaRPr lang="en-US"/>
          </a:p>
        </p:txBody>
      </p:sp>
    </p:spTree>
    <p:extLst>
      <p:ext uri="{BB962C8B-B14F-4D97-AF65-F5344CB8AC3E}">
        <p14:creationId xmlns:p14="http://schemas.microsoft.com/office/powerpoint/2010/main" val="3759052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037DAB-8F02-2644-B421-4A97FA892E67}" type="datetimeFigureOut">
              <a:rPr lang="en-US" smtClean="0"/>
              <a:t>7/16/23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E3B4BE-08A8-D149-B06C-589D3FD043B9}" type="slidenum">
              <a:rPr lang="en-US" smtClean="0"/>
              <a:t>‹#›</a:t>
            </a:fld>
            <a:endParaRPr lang="en-US"/>
          </a:p>
        </p:txBody>
      </p:sp>
    </p:spTree>
    <p:extLst>
      <p:ext uri="{BB962C8B-B14F-4D97-AF65-F5344CB8AC3E}">
        <p14:creationId xmlns:p14="http://schemas.microsoft.com/office/powerpoint/2010/main" val="2100479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037DAB-8F02-2644-B421-4A97FA892E67}" type="datetimeFigureOut">
              <a:rPr lang="en-US" smtClean="0"/>
              <a:t>7/16/23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E3B4BE-08A8-D149-B06C-589D3FD043B9}" type="slidenum">
              <a:rPr lang="en-US" smtClean="0"/>
              <a:t>‹#›</a:t>
            </a:fld>
            <a:endParaRPr lang="en-US"/>
          </a:p>
        </p:txBody>
      </p:sp>
    </p:spTree>
    <p:extLst>
      <p:ext uri="{BB962C8B-B14F-4D97-AF65-F5344CB8AC3E}">
        <p14:creationId xmlns:p14="http://schemas.microsoft.com/office/powerpoint/2010/main" val="2787239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037DAB-8F02-2644-B421-4A97FA892E67}" type="datetimeFigureOut">
              <a:rPr lang="en-US" smtClean="0"/>
              <a:t>7/16/23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E3B4BE-08A8-D149-B06C-589D3FD043B9}" type="slidenum">
              <a:rPr lang="en-US" smtClean="0"/>
              <a:t>‹#›</a:t>
            </a:fld>
            <a:endParaRPr lang="en-US"/>
          </a:p>
        </p:txBody>
      </p:sp>
    </p:spTree>
    <p:extLst>
      <p:ext uri="{BB962C8B-B14F-4D97-AF65-F5344CB8AC3E}">
        <p14:creationId xmlns:p14="http://schemas.microsoft.com/office/powerpoint/2010/main" val="1220897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037DAB-8F02-2644-B421-4A97FA892E67}" type="datetimeFigureOut">
              <a:rPr lang="en-US" smtClean="0"/>
              <a:t>7/16/23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E3B4BE-08A8-D149-B06C-589D3FD043B9}" type="slidenum">
              <a:rPr lang="en-US" smtClean="0"/>
              <a:t>‹#›</a:t>
            </a:fld>
            <a:endParaRPr lang="en-US"/>
          </a:p>
        </p:txBody>
      </p:sp>
    </p:spTree>
    <p:extLst>
      <p:ext uri="{BB962C8B-B14F-4D97-AF65-F5344CB8AC3E}">
        <p14:creationId xmlns:p14="http://schemas.microsoft.com/office/powerpoint/2010/main" val="2838440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6037DAB-8F02-2644-B421-4A97FA892E67}" type="datetimeFigureOut">
              <a:rPr lang="en-US" smtClean="0"/>
              <a:t>7/16/23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E3B4BE-08A8-D149-B06C-589D3FD043B9}" type="slidenum">
              <a:rPr lang="en-US" smtClean="0"/>
              <a:t>‹#›</a:t>
            </a:fld>
            <a:endParaRPr lang="en-US"/>
          </a:p>
        </p:txBody>
      </p:sp>
    </p:spTree>
    <p:extLst>
      <p:ext uri="{BB962C8B-B14F-4D97-AF65-F5344CB8AC3E}">
        <p14:creationId xmlns:p14="http://schemas.microsoft.com/office/powerpoint/2010/main" val="3406206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037DAB-8F02-2644-B421-4A97FA892E67}" type="datetimeFigureOut">
              <a:rPr lang="en-US" smtClean="0"/>
              <a:t>7/16/23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E3B4BE-08A8-D149-B06C-589D3FD043B9}" type="slidenum">
              <a:rPr lang="en-US" smtClean="0"/>
              <a:t>‹#›</a:t>
            </a:fld>
            <a:endParaRPr lang="en-US"/>
          </a:p>
        </p:txBody>
      </p:sp>
    </p:spTree>
    <p:extLst>
      <p:ext uri="{BB962C8B-B14F-4D97-AF65-F5344CB8AC3E}">
        <p14:creationId xmlns:p14="http://schemas.microsoft.com/office/powerpoint/2010/main" val="51069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037DAB-8F02-2644-B421-4A97FA892E67}" type="datetimeFigureOut">
              <a:rPr lang="en-US" smtClean="0"/>
              <a:t>7/16/23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E3B4BE-08A8-D149-B06C-589D3FD043B9}" type="slidenum">
              <a:rPr lang="en-US" smtClean="0"/>
              <a:t>‹#›</a:t>
            </a:fld>
            <a:endParaRPr lang="en-US"/>
          </a:p>
        </p:txBody>
      </p:sp>
    </p:spTree>
    <p:extLst>
      <p:ext uri="{BB962C8B-B14F-4D97-AF65-F5344CB8AC3E}">
        <p14:creationId xmlns:p14="http://schemas.microsoft.com/office/powerpoint/2010/main" val="4168762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037DAB-8F02-2644-B421-4A97FA892E67}" type="datetimeFigureOut">
              <a:rPr lang="en-US" smtClean="0"/>
              <a:t>7/16/23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E3B4BE-08A8-D149-B06C-589D3FD043B9}" type="slidenum">
              <a:rPr lang="en-US" smtClean="0"/>
              <a:t>‹#›</a:t>
            </a:fld>
            <a:endParaRPr lang="en-US"/>
          </a:p>
        </p:txBody>
      </p:sp>
    </p:spTree>
    <p:extLst>
      <p:ext uri="{BB962C8B-B14F-4D97-AF65-F5344CB8AC3E}">
        <p14:creationId xmlns:p14="http://schemas.microsoft.com/office/powerpoint/2010/main" val="2588642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037DAB-8F02-2644-B421-4A97FA892E67}" type="datetimeFigureOut">
              <a:rPr lang="en-US" smtClean="0"/>
              <a:t>7/16/23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E3B4BE-08A8-D149-B06C-589D3FD043B9}" type="slidenum">
              <a:rPr lang="en-US" smtClean="0"/>
              <a:t>‹#›</a:t>
            </a:fld>
            <a:endParaRPr lang="en-US"/>
          </a:p>
        </p:txBody>
      </p:sp>
    </p:spTree>
    <p:extLst>
      <p:ext uri="{BB962C8B-B14F-4D97-AF65-F5344CB8AC3E}">
        <p14:creationId xmlns:p14="http://schemas.microsoft.com/office/powerpoint/2010/main" val="38624870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64EE2-493A-8D11-8173-819556EABDE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E15DFF56-4CF6-6863-1054-DB334C9EC6DE}"/>
              </a:ext>
            </a:extLst>
          </p:cNvPr>
          <p:cNvSpPr>
            <a:spLocks noGrp="1"/>
          </p:cNvSpPr>
          <p:nvPr>
            <p:ph type="subTitle" idx="1"/>
          </p:nvPr>
        </p:nvSpPr>
        <p:spPr/>
        <p:txBody>
          <a:bodyPr/>
          <a:lstStyle/>
          <a:p>
            <a:endParaRPr lang="en-US"/>
          </a:p>
        </p:txBody>
      </p:sp>
      <p:pic>
        <p:nvPicPr>
          <p:cNvPr id="13" name="Picture 12" descr="A group of keys from strings&#10;&#10;Description automatically generated">
            <a:extLst>
              <a:ext uri="{FF2B5EF4-FFF2-40B4-BE49-F238E27FC236}">
                <a16:creationId xmlns:a16="http://schemas.microsoft.com/office/drawing/2014/main" id="{35D8E940-C53F-5744-A379-E767D858A3E8}"/>
              </a:ext>
            </a:extLst>
          </p:cNvPr>
          <p:cNvPicPr>
            <a:picLocks noChangeAspect="1"/>
          </p:cNvPicPr>
          <p:nvPr/>
        </p:nvPicPr>
        <p:blipFill>
          <a:blip r:embed="rId2"/>
          <a:stretch>
            <a:fillRect/>
          </a:stretch>
        </p:blipFill>
        <p:spPr>
          <a:xfrm>
            <a:off x="-2207" y="0"/>
            <a:ext cx="9148415" cy="6858000"/>
          </a:xfrm>
          <a:prstGeom prst="rect">
            <a:avLst/>
          </a:prstGeom>
        </p:spPr>
      </p:pic>
      <p:sp>
        <p:nvSpPr>
          <p:cNvPr id="14" name="TextBox 13">
            <a:extLst>
              <a:ext uri="{FF2B5EF4-FFF2-40B4-BE49-F238E27FC236}">
                <a16:creationId xmlns:a16="http://schemas.microsoft.com/office/drawing/2014/main" id="{C55D9A98-4A8C-7A45-55C2-8BDDB47BA1AD}"/>
              </a:ext>
            </a:extLst>
          </p:cNvPr>
          <p:cNvSpPr txBox="1"/>
          <p:nvPr/>
        </p:nvSpPr>
        <p:spPr>
          <a:xfrm>
            <a:off x="3057896" y="5411568"/>
            <a:ext cx="3028208" cy="646331"/>
          </a:xfrm>
          <a:prstGeom prst="rect">
            <a:avLst/>
          </a:prstGeom>
          <a:noFill/>
        </p:spPr>
        <p:txBody>
          <a:bodyPr wrap="square" rtlCol="0">
            <a:spAutoFit/>
          </a:bodyPr>
          <a:lstStyle/>
          <a:p>
            <a:pPr algn="ctr"/>
            <a:r>
              <a:rPr lang="en-US" sz="3600" b="1" dirty="0">
                <a:solidFill>
                  <a:schemeClr val="accent4">
                    <a:lumMod val="75000"/>
                  </a:schemeClr>
                </a:solidFill>
              </a:rPr>
              <a:t>Luke 18:18-30</a:t>
            </a:r>
          </a:p>
        </p:txBody>
      </p:sp>
    </p:spTree>
    <p:extLst>
      <p:ext uri="{BB962C8B-B14F-4D97-AF65-F5344CB8AC3E}">
        <p14:creationId xmlns:p14="http://schemas.microsoft.com/office/powerpoint/2010/main" val="150996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51FD06-F558-CDD8-97C5-E8E59FDC56BD}"/>
              </a:ext>
            </a:extLst>
          </p:cNvPr>
          <p:cNvSpPr>
            <a:spLocks noGrp="1"/>
          </p:cNvSpPr>
          <p:nvPr>
            <p:ph type="title"/>
          </p:nvPr>
        </p:nvSpPr>
        <p:spPr>
          <a:xfrm>
            <a:off x="3978235" y="365125"/>
            <a:ext cx="4928260" cy="1807305"/>
          </a:xfrm>
        </p:spPr>
        <p:txBody>
          <a:bodyPr>
            <a:normAutofit/>
          </a:bodyPr>
          <a:lstStyle/>
          <a:p>
            <a:r>
              <a:rPr lang="en-US" b="1" dirty="0">
                <a:solidFill>
                  <a:schemeClr val="accent4">
                    <a:lumMod val="75000"/>
                  </a:schemeClr>
                </a:solidFill>
              </a:rPr>
              <a:t>The Question:</a:t>
            </a:r>
            <a:br>
              <a:rPr lang="en-US" b="1" dirty="0">
                <a:solidFill>
                  <a:schemeClr val="accent4">
                    <a:lumMod val="75000"/>
                  </a:schemeClr>
                </a:solidFill>
              </a:rPr>
            </a:br>
            <a:r>
              <a:rPr lang="en-US" sz="2800" dirty="0"/>
              <a:t>Luke 18:18</a:t>
            </a:r>
            <a:endParaRPr lang="en-US" dirty="0"/>
          </a:p>
        </p:txBody>
      </p:sp>
      <p:pic>
        <p:nvPicPr>
          <p:cNvPr id="29" name="Content Placeholder 28" descr="A person standing in the sky with keys&#10;&#10;Description automatically generated">
            <a:extLst>
              <a:ext uri="{FF2B5EF4-FFF2-40B4-BE49-F238E27FC236}">
                <a16:creationId xmlns:a16="http://schemas.microsoft.com/office/drawing/2014/main" id="{232A042C-542C-E7BA-8BE6-B6ED920BC549}"/>
              </a:ext>
            </a:extLst>
          </p:cNvPr>
          <p:cNvPicPr>
            <a:picLocks noChangeAspect="1"/>
          </p:cNvPicPr>
          <p:nvPr/>
        </p:nvPicPr>
        <p:blipFill rotWithShape="1">
          <a:blip r:embed="rId2"/>
          <a:srcRect r="49832"/>
          <a:stretch/>
        </p:blipFill>
        <p:spPr>
          <a:xfrm>
            <a:off x="20" y="10"/>
            <a:ext cx="3978214"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3" name="Content Placeholder 32">
            <a:extLst>
              <a:ext uri="{FF2B5EF4-FFF2-40B4-BE49-F238E27FC236}">
                <a16:creationId xmlns:a16="http://schemas.microsoft.com/office/drawing/2014/main" id="{3C2ED6E3-908A-2634-4116-624A434443D4}"/>
              </a:ext>
            </a:extLst>
          </p:cNvPr>
          <p:cNvSpPr>
            <a:spLocks noGrp="1"/>
          </p:cNvSpPr>
          <p:nvPr>
            <p:ph idx="1"/>
          </p:nvPr>
        </p:nvSpPr>
        <p:spPr>
          <a:xfrm>
            <a:off x="3978235" y="2850077"/>
            <a:ext cx="4928260" cy="3326885"/>
          </a:xfrm>
        </p:spPr>
        <p:txBody>
          <a:bodyPr>
            <a:normAutofit/>
          </a:bodyPr>
          <a:lstStyle/>
          <a:p>
            <a:pPr marL="0" indent="0" algn="ctr">
              <a:buNone/>
            </a:pPr>
            <a:r>
              <a:rPr lang="en-US" dirty="0"/>
              <a:t>“A ruler questioned Him, saying, ‘Good Teacher, what shall I do to inherit eternal life?’”</a:t>
            </a:r>
          </a:p>
          <a:p>
            <a:pPr marL="0" indent="0">
              <a:buNone/>
            </a:pPr>
            <a:endParaRPr lang="en-US" sz="1700" dirty="0"/>
          </a:p>
        </p:txBody>
      </p:sp>
    </p:spTree>
    <p:extLst>
      <p:ext uri="{BB962C8B-B14F-4D97-AF65-F5344CB8AC3E}">
        <p14:creationId xmlns:p14="http://schemas.microsoft.com/office/powerpoint/2010/main" val="3739428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51FD06-F558-CDD8-97C5-E8E59FDC56BD}"/>
              </a:ext>
            </a:extLst>
          </p:cNvPr>
          <p:cNvSpPr>
            <a:spLocks noGrp="1"/>
          </p:cNvSpPr>
          <p:nvPr>
            <p:ph type="title"/>
          </p:nvPr>
        </p:nvSpPr>
        <p:spPr>
          <a:xfrm>
            <a:off x="3978235" y="365125"/>
            <a:ext cx="4928260" cy="1807305"/>
          </a:xfrm>
        </p:spPr>
        <p:txBody>
          <a:bodyPr>
            <a:normAutofit/>
          </a:bodyPr>
          <a:lstStyle/>
          <a:p>
            <a:r>
              <a:rPr lang="en-US" b="1" dirty="0">
                <a:solidFill>
                  <a:schemeClr val="accent4">
                    <a:lumMod val="75000"/>
                  </a:schemeClr>
                </a:solidFill>
              </a:rPr>
              <a:t>The First Answer:</a:t>
            </a:r>
            <a:br>
              <a:rPr lang="en-US" b="1" dirty="0">
                <a:solidFill>
                  <a:schemeClr val="accent4">
                    <a:lumMod val="75000"/>
                  </a:schemeClr>
                </a:solidFill>
              </a:rPr>
            </a:br>
            <a:r>
              <a:rPr lang="en-US" sz="2800" dirty="0"/>
              <a:t>Luke 18:19-21</a:t>
            </a:r>
            <a:endParaRPr lang="en-US" dirty="0"/>
          </a:p>
        </p:txBody>
      </p:sp>
      <p:pic>
        <p:nvPicPr>
          <p:cNvPr id="29" name="Content Placeholder 28" descr="A person standing in the sky with keys&#10;&#10;Description automatically generated">
            <a:extLst>
              <a:ext uri="{FF2B5EF4-FFF2-40B4-BE49-F238E27FC236}">
                <a16:creationId xmlns:a16="http://schemas.microsoft.com/office/drawing/2014/main" id="{232A042C-542C-E7BA-8BE6-B6ED920BC549}"/>
              </a:ext>
            </a:extLst>
          </p:cNvPr>
          <p:cNvPicPr>
            <a:picLocks noChangeAspect="1"/>
          </p:cNvPicPr>
          <p:nvPr/>
        </p:nvPicPr>
        <p:blipFill rotWithShape="1">
          <a:blip r:embed="rId2"/>
          <a:srcRect r="49832"/>
          <a:stretch/>
        </p:blipFill>
        <p:spPr>
          <a:xfrm>
            <a:off x="20" y="10"/>
            <a:ext cx="3978214"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3" name="Content Placeholder 32">
            <a:extLst>
              <a:ext uri="{FF2B5EF4-FFF2-40B4-BE49-F238E27FC236}">
                <a16:creationId xmlns:a16="http://schemas.microsoft.com/office/drawing/2014/main" id="{3C2ED6E3-908A-2634-4116-624A434443D4}"/>
              </a:ext>
            </a:extLst>
          </p:cNvPr>
          <p:cNvSpPr>
            <a:spLocks noGrp="1"/>
          </p:cNvSpPr>
          <p:nvPr>
            <p:ph idx="1"/>
          </p:nvPr>
        </p:nvSpPr>
        <p:spPr>
          <a:xfrm>
            <a:off x="3978235" y="2333297"/>
            <a:ext cx="5047012" cy="3843666"/>
          </a:xfrm>
        </p:spPr>
        <p:txBody>
          <a:bodyPr>
            <a:normAutofit/>
          </a:bodyPr>
          <a:lstStyle/>
          <a:p>
            <a:pPr marL="0" indent="0">
              <a:buNone/>
            </a:pPr>
            <a:r>
              <a:rPr lang="en-US" sz="2400" dirty="0"/>
              <a:t>“And Jesus said to him, “Why do you call Me good? No one is good except God alone. You know the commandments, ‘DO NOT COMMIT ADULTERY, DO NOT MURDER, DO NOT STEAL, DO NOT BEAR FALSE WITNESS, HONOR YOUR FATHER AND MOTHER.’” And he said, ‘All these things I have kept from my youth.’” </a:t>
            </a:r>
          </a:p>
        </p:txBody>
      </p:sp>
    </p:spTree>
    <p:extLst>
      <p:ext uri="{BB962C8B-B14F-4D97-AF65-F5344CB8AC3E}">
        <p14:creationId xmlns:p14="http://schemas.microsoft.com/office/powerpoint/2010/main" val="3625526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51FD06-F558-CDD8-97C5-E8E59FDC56BD}"/>
              </a:ext>
            </a:extLst>
          </p:cNvPr>
          <p:cNvSpPr>
            <a:spLocks noGrp="1"/>
          </p:cNvSpPr>
          <p:nvPr>
            <p:ph type="title"/>
          </p:nvPr>
        </p:nvSpPr>
        <p:spPr>
          <a:xfrm>
            <a:off x="3978235" y="365125"/>
            <a:ext cx="4928260" cy="1807305"/>
          </a:xfrm>
        </p:spPr>
        <p:txBody>
          <a:bodyPr>
            <a:normAutofit/>
          </a:bodyPr>
          <a:lstStyle/>
          <a:p>
            <a:r>
              <a:rPr lang="en-US" b="1" dirty="0">
                <a:solidFill>
                  <a:schemeClr val="accent4">
                    <a:lumMod val="75000"/>
                  </a:schemeClr>
                </a:solidFill>
              </a:rPr>
              <a:t>The Final Answer:</a:t>
            </a:r>
            <a:br>
              <a:rPr lang="en-US" b="1" dirty="0">
                <a:solidFill>
                  <a:schemeClr val="accent4">
                    <a:lumMod val="75000"/>
                  </a:schemeClr>
                </a:solidFill>
              </a:rPr>
            </a:br>
            <a:r>
              <a:rPr lang="en-US" sz="2800" dirty="0"/>
              <a:t>Luke 18:22-25</a:t>
            </a:r>
            <a:endParaRPr lang="en-US" dirty="0"/>
          </a:p>
        </p:txBody>
      </p:sp>
      <p:pic>
        <p:nvPicPr>
          <p:cNvPr id="29" name="Content Placeholder 28" descr="A person standing in the sky with keys&#10;&#10;Description automatically generated">
            <a:extLst>
              <a:ext uri="{FF2B5EF4-FFF2-40B4-BE49-F238E27FC236}">
                <a16:creationId xmlns:a16="http://schemas.microsoft.com/office/drawing/2014/main" id="{232A042C-542C-E7BA-8BE6-B6ED920BC549}"/>
              </a:ext>
            </a:extLst>
          </p:cNvPr>
          <p:cNvPicPr>
            <a:picLocks noChangeAspect="1"/>
          </p:cNvPicPr>
          <p:nvPr/>
        </p:nvPicPr>
        <p:blipFill rotWithShape="1">
          <a:blip r:embed="rId2"/>
          <a:srcRect r="49832"/>
          <a:stretch/>
        </p:blipFill>
        <p:spPr>
          <a:xfrm>
            <a:off x="20" y="10"/>
            <a:ext cx="3978214"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3" name="Content Placeholder 32">
            <a:extLst>
              <a:ext uri="{FF2B5EF4-FFF2-40B4-BE49-F238E27FC236}">
                <a16:creationId xmlns:a16="http://schemas.microsoft.com/office/drawing/2014/main" id="{3C2ED6E3-908A-2634-4116-624A434443D4}"/>
              </a:ext>
            </a:extLst>
          </p:cNvPr>
          <p:cNvSpPr>
            <a:spLocks noGrp="1"/>
          </p:cNvSpPr>
          <p:nvPr>
            <p:ph idx="1"/>
          </p:nvPr>
        </p:nvSpPr>
        <p:spPr>
          <a:xfrm>
            <a:off x="3978235" y="2172430"/>
            <a:ext cx="5047012" cy="4685570"/>
          </a:xfrm>
        </p:spPr>
        <p:txBody>
          <a:bodyPr>
            <a:normAutofit lnSpcReduction="10000"/>
          </a:bodyPr>
          <a:lstStyle/>
          <a:p>
            <a:pPr marL="0" indent="0">
              <a:buNone/>
            </a:pPr>
            <a:r>
              <a:rPr lang="en-US" sz="2400" dirty="0"/>
              <a:t>“When Jesus heard this, He said to him, ‘One thing you still lack; sell all that you possess and distribute it to the poor, and you shall have treasure in heaven; and come, follow Me.’ But when he had heard these things, he became very sad, for he was extremely rich. And Jesus looked at him and said, ‘How hard it is for those who are wealthy to enter the kingdom of God! For it is easier for a camel to go through the eye of a needle than for a rich man to enter the kingdom of God.’”</a:t>
            </a:r>
          </a:p>
        </p:txBody>
      </p:sp>
    </p:spTree>
    <p:extLst>
      <p:ext uri="{BB962C8B-B14F-4D97-AF65-F5344CB8AC3E}">
        <p14:creationId xmlns:p14="http://schemas.microsoft.com/office/powerpoint/2010/main" val="3199959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51FD06-F558-CDD8-97C5-E8E59FDC56BD}"/>
              </a:ext>
            </a:extLst>
          </p:cNvPr>
          <p:cNvSpPr>
            <a:spLocks noGrp="1"/>
          </p:cNvSpPr>
          <p:nvPr>
            <p:ph type="title"/>
          </p:nvPr>
        </p:nvSpPr>
        <p:spPr>
          <a:xfrm>
            <a:off x="3978235" y="365125"/>
            <a:ext cx="4928260" cy="1807305"/>
          </a:xfrm>
        </p:spPr>
        <p:txBody>
          <a:bodyPr>
            <a:normAutofit/>
          </a:bodyPr>
          <a:lstStyle/>
          <a:p>
            <a:r>
              <a:rPr lang="en-US" b="1" dirty="0">
                <a:solidFill>
                  <a:schemeClr val="accent4">
                    <a:lumMod val="75000"/>
                  </a:schemeClr>
                </a:solidFill>
              </a:rPr>
              <a:t>The Explanation:</a:t>
            </a:r>
            <a:br>
              <a:rPr lang="en-US" b="1" dirty="0">
                <a:solidFill>
                  <a:schemeClr val="accent4">
                    <a:lumMod val="75000"/>
                  </a:schemeClr>
                </a:solidFill>
              </a:rPr>
            </a:br>
            <a:r>
              <a:rPr lang="en-US" sz="2800" dirty="0"/>
              <a:t>Luke 18:26-30</a:t>
            </a:r>
            <a:endParaRPr lang="en-US" dirty="0"/>
          </a:p>
        </p:txBody>
      </p:sp>
      <p:pic>
        <p:nvPicPr>
          <p:cNvPr id="29" name="Content Placeholder 28" descr="A person standing in the sky with keys&#10;&#10;Description automatically generated">
            <a:extLst>
              <a:ext uri="{FF2B5EF4-FFF2-40B4-BE49-F238E27FC236}">
                <a16:creationId xmlns:a16="http://schemas.microsoft.com/office/drawing/2014/main" id="{232A042C-542C-E7BA-8BE6-B6ED920BC549}"/>
              </a:ext>
            </a:extLst>
          </p:cNvPr>
          <p:cNvPicPr>
            <a:picLocks noChangeAspect="1"/>
          </p:cNvPicPr>
          <p:nvPr/>
        </p:nvPicPr>
        <p:blipFill rotWithShape="1">
          <a:blip r:embed="rId2"/>
          <a:srcRect r="49832"/>
          <a:stretch/>
        </p:blipFill>
        <p:spPr>
          <a:xfrm>
            <a:off x="20" y="10"/>
            <a:ext cx="3978214"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3" name="Content Placeholder 32">
            <a:extLst>
              <a:ext uri="{FF2B5EF4-FFF2-40B4-BE49-F238E27FC236}">
                <a16:creationId xmlns:a16="http://schemas.microsoft.com/office/drawing/2014/main" id="{3C2ED6E3-908A-2634-4116-624A434443D4}"/>
              </a:ext>
            </a:extLst>
          </p:cNvPr>
          <p:cNvSpPr>
            <a:spLocks noGrp="1"/>
          </p:cNvSpPr>
          <p:nvPr>
            <p:ph idx="1"/>
          </p:nvPr>
        </p:nvSpPr>
        <p:spPr>
          <a:xfrm>
            <a:off x="3978234" y="2066306"/>
            <a:ext cx="4928260" cy="4791684"/>
          </a:xfrm>
        </p:spPr>
        <p:txBody>
          <a:bodyPr>
            <a:normAutofit/>
          </a:bodyPr>
          <a:lstStyle/>
          <a:p>
            <a:pPr marL="0" indent="0">
              <a:buNone/>
            </a:pPr>
            <a:r>
              <a:rPr lang="en-US" sz="2400" dirty="0"/>
              <a:t>“They who heard it said, ‘Then who can be saved’ But He said, ‘The things that are impossible with people are possible with God.’ Peter said, ‘Behold, we have left our own homes and followed You.’ And He said to them, ‘Truly I say to you, there is no one who has left house or wife or brothers or parents or children, for the sake of the kingdom of God, who will not receive many times as much at this time and in the age to come, eternal life.’”</a:t>
            </a:r>
          </a:p>
        </p:txBody>
      </p:sp>
    </p:spTree>
    <p:extLst>
      <p:ext uri="{BB962C8B-B14F-4D97-AF65-F5344CB8AC3E}">
        <p14:creationId xmlns:p14="http://schemas.microsoft.com/office/powerpoint/2010/main" val="224359362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166</TotalTime>
  <Words>340</Words>
  <Application>Microsoft Macintosh PowerPoint</Application>
  <PresentationFormat>On-screen Show (4:3)</PresentationFormat>
  <Paragraphs>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The Question: Luke 18:18</vt:lpstr>
      <vt:lpstr>The First Answer: Luke 18:19-21</vt:lpstr>
      <vt:lpstr>The Final Answer: Luke 18:22-25</vt:lpstr>
      <vt:lpstr>The Explanation: Luke 18:26-30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Sid Latham</dc:creator>
  <cp:lastModifiedBy>Sid Latham</cp:lastModifiedBy>
  <cp:revision>1</cp:revision>
  <dcterms:created xsi:type="dcterms:W3CDTF">2023-07-16T02:15:49Z</dcterms:created>
  <dcterms:modified xsi:type="dcterms:W3CDTF">2023-07-16T12:18:46Z</dcterms:modified>
</cp:coreProperties>
</file>