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8" r:id="rId3"/>
    <p:sldId id="259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B4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EA33-03BC-4FEB-A940-A00036584EB3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4508-9BD2-4C61-BFD0-1BB3BCCC5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25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EA33-03BC-4FEB-A940-A00036584EB3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4508-9BD2-4C61-BFD0-1BB3BCCC5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97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EA33-03BC-4FEB-A940-A00036584EB3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4508-9BD2-4C61-BFD0-1BB3BCCC5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EA33-03BC-4FEB-A940-A00036584EB3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4508-9BD2-4C61-BFD0-1BB3BCCC5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857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EA33-03BC-4FEB-A940-A00036584EB3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4508-9BD2-4C61-BFD0-1BB3BCCC5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3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EA33-03BC-4FEB-A940-A00036584EB3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4508-9BD2-4C61-BFD0-1BB3BCCC5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116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EA33-03BC-4FEB-A940-A00036584EB3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4508-9BD2-4C61-BFD0-1BB3BCCC5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86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EA33-03BC-4FEB-A940-A00036584EB3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4508-9BD2-4C61-BFD0-1BB3BCCC5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17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EA33-03BC-4FEB-A940-A00036584EB3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4508-9BD2-4C61-BFD0-1BB3BCCC5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0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EA33-03BC-4FEB-A940-A00036584EB3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4508-9BD2-4C61-BFD0-1BB3BCCC5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74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EA33-03BC-4FEB-A940-A00036584EB3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4508-9BD2-4C61-BFD0-1BB3BCCC5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2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0EA33-03BC-4FEB-A940-A00036584EB3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84508-9BD2-4C61-BFD0-1BB3BCCC5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04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A8FB266-218D-126C-7EB1-DDDE1889DB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195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405CB6E-5739-90EF-DD9E-0558C2C73A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3FA74E1-859A-9EC7-5AE1-67E0F816DE63}"/>
              </a:ext>
            </a:extLst>
          </p:cNvPr>
          <p:cNvSpPr/>
          <p:nvPr/>
        </p:nvSpPr>
        <p:spPr>
          <a:xfrm>
            <a:off x="1" y="1"/>
            <a:ext cx="9144000" cy="68580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6929F2-AF99-568A-5F90-DA1580EBE060}"/>
              </a:ext>
            </a:extLst>
          </p:cNvPr>
          <p:cNvSpPr txBox="1"/>
          <p:nvPr/>
        </p:nvSpPr>
        <p:spPr>
          <a:xfrm>
            <a:off x="1514475" y="2705725"/>
            <a:ext cx="61150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Arial Narrow" panose="020B0606020202030204" pitchFamily="34" charset="0"/>
              </a:rPr>
              <a:t>Matthew 5:1-12</a:t>
            </a:r>
          </a:p>
          <a:p>
            <a:pPr algn="ctr"/>
            <a:r>
              <a:rPr lang="en-US" sz="4400">
                <a:latin typeface="Arial Narrow" panose="020B0606020202030204" pitchFamily="34" charset="0"/>
              </a:rPr>
              <a:t>Page 809 </a:t>
            </a:r>
            <a:r>
              <a:rPr lang="en-US" sz="4400" dirty="0">
                <a:latin typeface="Arial Narrow" panose="020B0606020202030204" pitchFamily="34" charset="0"/>
              </a:rPr>
              <a:t>in pew Bible</a:t>
            </a:r>
          </a:p>
        </p:txBody>
      </p:sp>
    </p:spTree>
    <p:extLst>
      <p:ext uri="{BB962C8B-B14F-4D97-AF65-F5344CB8AC3E}">
        <p14:creationId xmlns:p14="http://schemas.microsoft.com/office/powerpoint/2010/main" val="190595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405CB6E-5739-90EF-DD9E-0558C2C73A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3FA74E1-859A-9EC7-5AE1-67E0F816DE63}"/>
              </a:ext>
            </a:extLst>
          </p:cNvPr>
          <p:cNvSpPr/>
          <p:nvPr/>
        </p:nvSpPr>
        <p:spPr>
          <a:xfrm>
            <a:off x="1" y="1"/>
            <a:ext cx="9144000" cy="68580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6929F2-AF99-568A-5F90-DA1580EBE060}"/>
              </a:ext>
            </a:extLst>
          </p:cNvPr>
          <p:cNvSpPr txBox="1"/>
          <p:nvPr/>
        </p:nvSpPr>
        <p:spPr>
          <a:xfrm>
            <a:off x="523874" y="361771"/>
            <a:ext cx="8467725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The Reality of Persecution </a:t>
            </a:r>
          </a:p>
          <a:p>
            <a:r>
              <a:rPr lang="en-US" sz="800" b="1" dirty="0">
                <a:latin typeface="Arial Narrow" panose="020B0606020202030204" pitchFamily="34" charset="0"/>
              </a:rPr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Arial Narrow" panose="020B0606020202030204" pitchFamily="34" charset="0"/>
              </a:rPr>
              <a:t>The reason: For righteousness sake (v. 10)… on account of Christ (v. 11)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Arial Narrow" panose="020B0606020202030204" pitchFamily="34" charset="0"/>
              </a:rPr>
              <a:t>A constant truth for God’s people </a:t>
            </a:r>
          </a:p>
          <a:p>
            <a:pPr marL="1028700" lvl="1" indent="-571500">
              <a:buFontTx/>
              <a:buChar char="-"/>
            </a:pPr>
            <a:r>
              <a:rPr lang="en-US" sz="3600" dirty="0">
                <a:latin typeface="Arial Narrow" panose="020B0606020202030204" pitchFamily="34" charset="0"/>
              </a:rPr>
              <a:t>EX: the prophets (Amos 2:12; 7:10;            2 Kgs. 2:23; Jer. 20:2; Acts 7:52…)</a:t>
            </a:r>
          </a:p>
          <a:p>
            <a:pPr marL="1028700" lvl="1" indent="-5715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Arial Narrow" panose="020B0606020202030204" pitchFamily="34" charset="0"/>
              </a:rPr>
              <a:t>We will face persecution! </a:t>
            </a:r>
          </a:p>
          <a:p>
            <a:pPr marL="1028700" lvl="1" indent="-571500">
              <a:buFontTx/>
              <a:buChar char="-"/>
            </a:pPr>
            <a:r>
              <a:rPr lang="en-US" sz="3600" i="1" dirty="0">
                <a:latin typeface="Arial Narrow" panose="020B0606020202030204" pitchFamily="34" charset="0"/>
              </a:rPr>
              <a:t>2 Tim. 3:12 – </a:t>
            </a:r>
            <a:r>
              <a:rPr lang="en-US" sz="3600" i="1" u="sng" dirty="0">
                <a:latin typeface="Arial Narrow" panose="020B0606020202030204" pitchFamily="34" charset="0"/>
              </a:rPr>
              <a:t>all </a:t>
            </a:r>
            <a:r>
              <a:rPr lang="en-US" sz="3600" i="1" dirty="0">
                <a:latin typeface="Arial Narrow" panose="020B0606020202030204" pitchFamily="34" charset="0"/>
              </a:rPr>
              <a:t>who desire to live a godly life in Christ Jesus will be persecuted…</a:t>
            </a:r>
          </a:p>
          <a:p>
            <a:pPr marL="1028700" lvl="1" indent="-571500">
              <a:buFontTx/>
              <a:buChar char="-"/>
            </a:pPr>
            <a:endParaRPr lang="en-US" sz="3600" dirty="0"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600" dirty="0">
              <a:latin typeface="Arial Narrow" panose="020B060602020203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3600" dirty="0"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600" dirty="0">
              <a:latin typeface="Arial Narrow" panose="020B0606020202030204" pitchFamily="34" charset="0"/>
            </a:endParaRPr>
          </a:p>
          <a:p>
            <a:endParaRPr lang="en-US" sz="3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71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405CB6E-5739-90EF-DD9E-0558C2C73A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3FA74E1-859A-9EC7-5AE1-67E0F816DE63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>
                <a:latin typeface="Arial Narrow" panose="020B0606020202030204" pitchFamily="34" charset="0"/>
              </a:rPr>
              <a:t>Spectrum</a:t>
            </a: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6929F2-AF99-568A-5F90-DA1580EBE060}"/>
              </a:ext>
            </a:extLst>
          </p:cNvPr>
          <p:cNvSpPr txBox="1"/>
          <p:nvPr/>
        </p:nvSpPr>
        <p:spPr>
          <a:xfrm>
            <a:off x="523874" y="361771"/>
            <a:ext cx="8467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Persecution is on a Spectrum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ECCB133-D006-0122-3505-D8B0BC051A3B}"/>
              </a:ext>
            </a:extLst>
          </p:cNvPr>
          <p:cNvCxnSpPr>
            <a:cxnSpLocks/>
          </p:cNvCxnSpPr>
          <p:nvPr/>
        </p:nvCxnSpPr>
        <p:spPr>
          <a:xfrm>
            <a:off x="0" y="4391527"/>
            <a:ext cx="9144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9C52904-425A-88F3-EB11-9FEB03BA6188}"/>
              </a:ext>
            </a:extLst>
          </p:cNvPr>
          <p:cNvSpPr txBox="1"/>
          <p:nvPr/>
        </p:nvSpPr>
        <p:spPr>
          <a:xfrm rot="19261254">
            <a:off x="520992" y="3344019"/>
            <a:ext cx="16782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</a:rPr>
              <a:t>Ignored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DF765D-FFB6-D88C-88C7-7764793E2D7D}"/>
              </a:ext>
            </a:extLst>
          </p:cNvPr>
          <p:cNvSpPr txBox="1"/>
          <p:nvPr/>
        </p:nvSpPr>
        <p:spPr>
          <a:xfrm rot="19261254">
            <a:off x="1249537" y="2980553"/>
            <a:ext cx="2833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</a:rPr>
              <a:t>Told to be quiet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3DE370-7814-DF0B-3D33-9B408BB567F1}"/>
              </a:ext>
            </a:extLst>
          </p:cNvPr>
          <p:cNvSpPr txBox="1"/>
          <p:nvPr/>
        </p:nvSpPr>
        <p:spPr>
          <a:xfrm rot="19261254">
            <a:off x="2244168" y="2956192"/>
            <a:ext cx="2833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</a:rPr>
              <a:t>Made fun of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DF9130-40F2-FC6B-527F-77572ADA3950}"/>
              </a:ext>
            </a:extLst>
          </p:cNvPr>
          <p:cNvSpPr txBox="1"/>
          <p:nvPr/>
        </p:nvSpPr>
        <p:spPr>
          <a:xfrm rot="19261254">
            <a:off x="3155088" y="2980553"/>
            <a:ext cx="2833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</a:rPr>
              <a:t>Yelled at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8221CD4-4A18-4F5C-E709-A478D682C89A}"/>
              </a:ext>
            </a:extLst>
          </p:cNvPr>
          <p:cNvSpPr txBox="1"/>
          <p:nvPr/>
        </p:nvSpPr>
        <p:spPr>
          <a:xfrm rot="19261254">
            <a:off x="4090899" y="2956190"/>
            <a:ext cx="2833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</a:rPr>
              <a:t>Threatened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B1778A-2148-4122-488B-F267CC1996CB}"/>
              </a:ext>
            </a:extLst>
          </p:cNvPr>
          <p:cNvSpPr txBox="1"/>
          <p:nvPr/>
        </p:nvSpPr>
        <p:spPr>
          <a:xfrm rot="19261254">
            <a:off x="4972027" y="2945680"/>
            <a:ext cx="2833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</a:rPr>
              <a:t>Imprisoned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15798D-F536-7260-4A74-B6AA8FCE9D36}"/>
              </a:ext>
            </a:extLst>
          </p:cNvPr>
          <p:cNvSpPr txBox="1"/>
          <p:nvPr/>
        </p:nvSpPr>
        <p:spPr>
          <a:xfrm rot="19261254">
            <a:off x="5912356" y="2945678"/>
            <a:ext cx="2833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</a:rPr>
              <a:t>Beaten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123080F-0D9D-9283-88F3-14D0FBA31D4F}"/>
              </a:ext>
            </a:extLst>
          </p:cNvPr>
          <p:cNvSpPr txBox="1"/>
          <p:nvPr/>
        </p:nvSpPr>
        <p:spPr>
          <a:xfrm rot="19261254">
            <a:off x="6816169" y="2945678"/>
            <a:ext cx="2833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</a:rPr>
              <a:t>Killed</a:t>
            </a:r>
          </a:p>
        </p:txBody>
      </p:sp>
    </p:spTree>
    <p:extLst>
      <p:ext uri="{BB962C8B-B14F-4D97-AF65-F5344CB8AC3E}">
        <p14:creationId xmlns:p14="http://schemas.microsoft.com/office/powerpoint/2010/main" val="125546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405CB6E-5739-90EF-DD9E-0558C2C73A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3FA74E1-859A-9EC7-5AE1-67E0F816DE63}"/>
              </a:ext>
            </a:extLst>
          </p:cNvPr>
          <p:cNvSpPr/>
          <p:nvPr/>
        </p:nvSpPr>
        <p:spPr>
          <a:xfrm>
            <a:off x="1" y="1"/>
            <a:ext cx="9144000" cy="68580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6929F2-AF99-568A-5F90-DA1580EBE060}"/>
              </a:ext>
            </a:extLst>
          </p:cNvPr>
          <p:cNvSpPr txBox="1"/>
          <p:nvPr/>
        </p:nvSpPr>
        <p:spPr>
          <a:xfrm>
            <a:off x="523874" y="361771"/>
            <a:ext cx="8467725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The Result of Persecution </a:t>
            </a:r>
          </a:p>
          <a:p>
            <a:r>
              <a:rPr lang="en-US" sz="800" b="1" dirty="0">
                <a:latin typeface="Arial Narrow" panose="020B0606020202030204" pitchFamily="34" charset="0"/>
              </a:rPr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Arial Narrow" panose="020B0606020202030204" pitchFamily="34" charset="0"/>
              </a:rPr>
              <a:t>Rejoicing and gladness!</a:t>
            </a:r>
          </a:p>
          <a:p>
            <a:pPr marL="1028700" lvl="1" indent="-571500">
              <a:buFontTx/>
              <a:buChar char="-"/>
            </a:pPr>
            <a:r>
              <a:rPr lang="en-US" sz="3600" dirty="0">
                <a:latin typeface="Arial Narrow" panose="020B0606020202030204" pitchFamily="34" charset="0"/>
              </a:rPr>
              <a:t>We’ve been given the kingdom of heaven (v. 10) and a great reward in heaven (v. 12)</a:t>
            </a:r>
          </a:p>
          <a:p>
            <a:pPr marL="1028700" lvl="1" indent="-571500">
              <a:buFontTx/>
              <a:buChar char="-"/>
            </a:pPr>
            <a:r>
              <a:rPr lang="en-US" sz="3600" dirty="0">
                <a:latin typeface="Arial Narrow" panose="020B0606020202030204" pitchFamily="34" charset="0"/>
              </a:rPr>
              <a:t>Consider Acts 5:41-42; Heb. 10:32-36</a:t>
            </a:r>
          </a:p>
          <a:p>
            <a:pPr marL="1028700" lvl="1" indent="-5715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Arial Narrow" panose="020B0606020202030204" pitchFamily="34" charset="0"/>
              </a:rPr>
              <a:t>The Spirit of God upon us! (1 Pet. 4:13-14)</a:t>
            </a:r>
          </a:p>
          <a:p>
            <a:pPr marL="1028700" lvl="1" indent="-571500">
              <a:buFontTx/>
              <a:buChar char="-"/>
            </a:pPr>
            <a:endParaRPr lang="en-US" sz="3600" dirty="0"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600" dirty="0">
              <a:latin typeface="Arial Narrow" panose="020B060602020203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3600" dirty="0"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600" dirty="0">
              <a:latin typeface="Arial Narrow" panose="020B0606020202030204" pitchFamily="34" charset="0"/>
            </a:endParaRPr>
          </a:p>
          <a:p>
            <a:endParaRPr lang="en-US" sz="3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405CB6E-5739-90EF-DD9E-0558C2C73A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3FA74E1-859A-9EC7-5AE1-67E0F816DE63}"/>
              </a:ext>
            </a:extLst>
          </p:cNvPr>
          <p:cNvSpPr/>
          <p:nvPr/>
        </p:nvSpPr>
        <p:spPr>
          <a:xfrm>
            <a:off x="1" y="1"/>
            <a:ext cx="9144000" cy="68580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6929F2-AF99-568A-5F90-DA1580EBE060}"/>
              </a:ext>
            </a:extLst>
          </p:cNvPr>
          <p:cNvSpPr txBox="1"/>
          <p:nvPr/>
        </p:nvSpPr>
        <p:spPr>
          <a:xfrm>
            <a:off x="523874" y="361771"/>
            <a:ext cx="8018547" cy="7817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Jesus: our example for enduring persecution</a:t>
            </a:r>
            <a:endParaRPr lang="en-US" sz="3600" dirty="0">
              <a:latin typeface="Arial Narrow" panose="020B0606020202030204" pitchFamily="34" charset="0"/>
            </a:endParaRPr>
          </a:p>
          <a:p>
            <a:endParaRPr lang="en-US" sz="1400" dirty="0">
              <a:latin typeface="Arial Narrow" panose="020B0606020202030204" pitchFamily="34" charset="0"/>
            </a:endParaRPr>
          </a:p>
          <a:p>
            <a:pPr algn="ctr"/>
            <a:r>
              <a:rPr lang="en-US" sz="3000" b="1" dirty="0">
                <a:latin typeface="Arial Narrow" panose="020B0606020202030204" pitchFamily="34" charset="0"/>
              </a:rPr>
              <a:t>1 Peter 2:21-24 </a:t>
            </a:r>
            <a:r>
              <a:rPr lang="en-US" sz="3000" dirty="0">
                <a:latin typeface="Arial Narrow" panose="020B0606020202030204" pitchFamily="34" charset="0"/>
              </a:rPr>
              <a:t> </a:t>
            </a:r>
          </a:p>
          <a:p>
            <a:pPr algn="ctr"/>
            <a:endParaRPr lang="en-US" sz="800" dirty="0">
              <a:latin typeface="Arial Narrow" panose="020B0606020202030204" pitchFamily="34" charset="0"/>
            </a:endParaRPr>
          </a:p>
          <a:p>
            <a:pPr algn="ctr"/>
            <a:r>
              <a:rPr lang="en-US" sz="3000" baseline="30000" dirty="0">
                <a:latin typeface="Arial Narrow" panose="020B0606020202030204" pitchFamily="34" charset="0"/>
              </a:rPr>
              <a:t>21</a:t>
            </a:r>
            <a:r>
              <a:rPr lang="en-US" sz="3000" dirty="0">
                <a:latin typeface="Arial Narrow" panose="020B0606020202030204" pitchFamily="34" charset="0"/>
              </a:rPr>
              <a:t> For to this you have been called, because Christ also suffered for you, leaving you an example, so that you might follow in his steps. </a:t>
            </a:r>
            <a:r>
              <a:rPr lang="en-US" sz="3000" baseline="30000" dirty="0">
                <a:latin typeface="Arial Narrow" panose="020B0606020202030204" pitchFamily="34" charset="0"/>
              </a:rPr>
              <a:t>22</a:t>
            </a:r>
            <a:r>
              <a:rPr lang="en-US" sz="3000" dirty="0">
                <a:latin typeface="Arial Narrow" panose="020B0606020202030204" pitchFamily="34" charset="0"/>
              </a:rPr>
              <a:t> He committed no sin, neither was deceit found in his mouth. </a:t>
            </a:r>
            <a:r>
              <a:rPr lang="en-US" sz="3000" baseline="30000" dirty="0">
                <a:latin typeface="Arial Narrow" panose="020B0606020202030204" pitchFamily="34" charset="0"/>
              </a:rPr>
              <a:t>23</a:t>
            </a:r>
            <a:r>
              <a:rPr lang="en-US" sz="3000" dirty="0">
                <a:latin typeface="Arial Narrow" panose="020B0606020202030204" pitchFamily="34" charset="0"/>
              </a:rPr>
              <a:t> When he was reviled, he did not revile in return; when he suffered, he did not threaten, but continued entrusting himself to him who judges justly. </a:t>
            </a:r>
            <a:r>
              <a:rPr lang="en-US" sz="3000" baseline="30000" dirty="0">
                <a:latin typeface="Arial Narrow" panose="020B0606020202030204" pitchFamily="34" charset="0"/>
              </a:rPr>
              <a:t>24</a:t>
            </a:r>
            <a:r>
              <a:rPr lang="en-US" sz="3000" dirty="0">
                <a:latin typeface="Arial Narrow" panose="020B0606020202030204" pitchFamily="34" charset="0"/>
              </a:rPr>
              <a:t> He himself bore our sins in his body on the tree, that we might die to sin and live to righteousness. By his wounds you have been healed. </a:t>
            </a:r>
          </a:p>
          <a:p>
            <a:pPr marL="1028700" lvl="1" indent="-571500" algn="ctr">
              <a:buFont typeface="Arial" panose="020B0604020202020204" pitchFamily="34" charset="0"/>
              <a:buChar char="•"/>
            </a:pPr>
            <a:endParaRPr lang="en-US" sz="3600" dirty="0">
              <a:latin typeface="Arial Narrow" panose="020B0606020202030204" pitchFamily="34" charset="0"/>
            </a:endParaRPr>
          </a:p>
          <a:p>
            <a:pPr marL="1028700" lvl="1" indent="-571500" algn="ctr">
              <a:buFontTx/>
              <a:buChar char="-"/>
            </a:pPr>
            <a:endParaRPr lang="en-US" sz="3600" dirty="0">
              <a:latin typeface="Arial Narrow" panose="020B0606020202030204" pitchFamily="34" charset="0"/>
            </a:endParaRPr>
          </a:p>
          <a:p>
            <a:pPr algn="ctr"/>
            <a:endParaRPr lang="en-US" sz="3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51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A8FB266-218D-126C-7EB1-DDDE1889DB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52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8642</TotalTime>
  <Words>275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2</cp:revision>
  <dcterms:created xsi:type="dcterms:W3CDTF">2023-05-01T13:13:42Z</dcterms:created>
  <dcterms:modified xsi:type="dcterms:W3CDTF">2023-05-07T13:17:19Z</dcterms:modified>
</cp:coreProperties>
</file>