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66" r:id="rId3"/>
    <p:sldId id="268" r:id="rId4"/>
    <p:sldId id="267" r:id="rId5"/>
    <p:sldId id="269" r:id="rId6"/>
    <p:sldId id="257" r:id="rId7"/>
    <p:sldId id="270" r:id="rId8"/>
    <p:sldId id="271" r:id="rId9"/>
    <p:sldId id="272" r:id="rId10"/>
    <p:sldId id="273" r:id="rId11"/>
    <p:sldId id="277" r:id="rId12"/>
    <p:sldId id="278" r:id="rId13"/>
    <p:sldId id="279" r:id="rId14"/>
    <p:sldId id="256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807"/>
    <a:srgbClr val="009191"/>
    <a:srgbClr val="A00022"/>
    <a:srgbClr val="0B6EF5"/>
    <a:srgbClr val="FDFDFD"/>
    <a:srgbClr val="898989"/>
    <a:srgbClr val="389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3D6-9589-4C73-B11D-0EA2687E043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9D66-8CF4-4BF8-B00E-6E0A3DC3E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66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3D6-9589-4C73-B11D-0EA2687E043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9D66-8CF4-4BF8-B00E-6E0A3DC3E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27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3D6-9589-4C73-B11D-0EA2687E043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9D66-8CF4-4BF8-B00E-6E0A3DC3E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0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3D6-9589-4C73-B11D-0EA2687E043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9D66-8CF4-4BF8-B00E-6E0A3DC3E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59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3D6-9589-4C73-B11D-0EA2687E043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9D66-8CF4-4BF8-B00E-6E0A3DC3E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5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3D6-9589-4C73-B11D-0EA2687E043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9D66-8CF4-4BF8-B00E-6E0A3DC3E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4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3D6-9589-4C73-B11D-0EA2687E043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9D66-8CF4-4BF8-B00E-6E0A3DC3E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3D6-9589-4C73-B11D-0EA2687E043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9D66-8CF4-4BF8-B00E-6E0A3DC3E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51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3D6-9589-4C73-B11D-0EA2687E043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9D66-8CF4-4BF8-B00E-6E0A3DC3E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38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3D6-9589-4C73-B11D-0EA2687E043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9D66-8CF4-4BF8-B00E-6E0A3DC3E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3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3D6-9589-4C73-B11D-0EA2687E043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9D66-8CF4-4BF8-B00E-6E0A3DC3E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01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B83D6-9589-4C73-B11D-0EA2687E043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B9D66-8CF4-4BF8-B00E-6E0A3DC3E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2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9438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323">
            <a:off x="4962240" y="1288117"/>
            <a:ext cx="4156315" cy="4483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-381997" y="1619538"/>
            <a:ext cx="5714385" cy="33932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72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</a:t>
            </a:r>
            <a:r>
              <a:rPr lang="en-US" sz="5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ompliance</a:t>
            </a:r>
          </a:p>
          <a:p>
            <a:r>
              <a:rPr lang="en-US" sz="72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</a:t>
            </a:r>
            <a:r>
              <a:rPr lang="en-US" sz="5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bedience</a:t>
            </a:r>
          </a:p>
          <a:p>
            <a:r>
              <a:rPr lang="en-US" sz="72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</a:t>
            </a:r>
            <a:r>
              <a:rPr lang="en-US" sz="5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onformity</a:t>
            </a:r>
            <a:endParaRPr lang="en-US" sz="5400" b="1" spc="38" dirty="0">
              <a:ln w="0">
                <a:solidFill>
                  <a:schemeClr val="tx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stellar" panose="020A0402060406010301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93458" y="2271641"/>
            <a:ext cx="2056012" cy="2132550"/>
            <a:chOff x="3991277" y="1885855"/>
            <a:chExt cx="2741350" cy="28434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grpSpPr>
        <p:sp>
          <p:nvSpPr>
            <p:cNvPr id="11" name="Rectangle 10"/>
            <p:cNvSpPr/>
            <p:nvPr/>
          </p:nvSpPr>
          <p:spPr>
            <a:xfrm>
              <a:off x="3991277" y="1943878"/>
              <a:ext cx="2185215" cy="278537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3125" dirty="0">
                  <a:ln w="0">
                    <a:solidFill>
                      <a:schemeClr val="bg1"/>
                    </a:solidFill>
                  </a:ln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ucida Calligraphy" panose="03010101010101010101" pitchFamily="66" charset="0"/>
                </a:rPr>
                <a:t>V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34862" y="1885855"/>
              <a:ext cx="1197765" cy="278537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3125" dirty="0">
                  <a:ln w="0">
                    <a:solidFill>
                      <a:schemeClr val="bg1"/>
                    </a:solidFill>
                  </a:ln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ucida Calligraphy" panose="03010101010101010101" pitchFamily="66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252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979" y="5651673"/>
            <a:ext cx="1011245" cy="1088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101036"/>
            <a:ext cx="1346887" cy="1010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30306" y="443753"/>
            <a:ext cx="5943599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solidFill>
                  <a:srgbClr val="A30807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Compliance</a:t>
            </a:r>
          </a:p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solidFill>
                  <a:srgbClr val="A30807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Obedience</a:t>
            </a:r>
          </a:p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solidFill>
                  <a:srgbClr val="A30807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Conformity</a:t>
            </a:r>
            <a:endParaRPr lang="en-US" sz="1400" b="1" spc="38" dirty="0">
              <a:ln w="0">
                <a:solidFill>
                  <a:schemeClr val="tx1"/>
                </a:solidFill>
              </a:ln>
              <a:solidFill>
                <a:srgbClr val="A30807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stellar" panose="020A0402060406010301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307" y="1159334"/>
            <a:ext cx="87136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r"/>
            <a:r>
              <a:rPr lang="en-US" sz="2400" b="1" dirty="0" smtClean="0">
                <a:latin typeface="Franklin Gothic Medium" panose="020B0603020102020204" pitchFamily="34" charset="0"/>
              </a:rPr>
              <a:t>			Jesus</a:t>
            </a:r>
            <a:r>
              <a:rPr lang="en-US" sz="2400" b="1" dirty="0">
                <a:latin typeface="Franklin Gothic Medium" panose="020B0603020102020204" pitchFamily="34" charset="0"/>
              </a:rPr>
              <a:t>’ Model for Changing </a:t>
            </a:r>
            <a:r>
              <a:rPr lang="en-US" sz="2400" b="1" dirty="0" smtClean="0">
                <a:latin typeface="Franklin Gothic Medium" panose="020B0603020102020204" pitchFamily="34" charset="0"/>
              </a:rPr>
              <a:t>Culture</a:t>
            </a:r>
          </a:p>
          <a:p>
            <a:pPr marL="342900"/>
            <a:endParaRPr lang="en-US" sz="2400" b="1" dirty="0">
              <a:latin typeface="Franklin Gothic Medium" panose="020B0603020102020204" pitchFamily="34" charset="0"/>
            </a:endParaRPr>
          </a:p>
          <a:p>
            <a:pPr marL="342900"/>
            <a:endParaRPr lang="en-US" sz="2400" i="1" u="sng" dirty="0" smtClean="0">
              <a:latin typeface="Franklin Gothic Medium" panose="020B0603020102020204" pitchFamily="34" charset="0"/>
            </a:endParaRPr>
          </a:p>
          <a:p>
            <a:pPr marL="342900"/>
            <a:endParaRPr lang="en-US" sz="2400" i="1" u="sng" dirty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i="1" u="sng" dirty="0" smtClean="0">
                <a:latin typeface="Franklin Gothic Medium" panose="020B0603020102020204" pitchFamily="34" charset="0"/>
              </a:rPr>
              <a:t>Supporting Practices</a:t>
            </a:r>
          </a:p>
          <a:p>
            <a:pPr marL="342900"/>
            <a:endParaRPr lang="en-US" sz="2400" i="1" u="sng" dirty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b="1" dirty="0" smtClean="0">
                <a:latin typeface="Franklin Gothic Medium" panose="020B0603020102020204" pitchFamily="34" charset="0"/>
              </a:rPr>
              <a:t>Matthew 25:34-40	Visit, Feed, and Clothe the Brethren</a:t>
            </a:r>
          </a:p>
          <a:p>
            <a:pPr marL="342900"/>
            <a:endParaRPr lang="en-US" sz="2400" b="1" dirty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b="1" dirty="0" smtClean="0">
                <a:latin typeface="Franklin Gothic Medium" panose="020B0603020102020204" pitchFamily="34" charset="0"/>
              </a:rPr>
              <a:t>John 4: 23-24		 True Worship</a:t>
            </a:r>
          </a:p>
          <a:p>
            <a:pPr marL="342900"/>
            <a:endParaRPr lang="en-US" sz="2400" dirty="0" smtClean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b="1" dirty="0" smtClean="0">
                <a:latin typeface="Franklin Gothic Medium" panose="020B0603020102020204" pitchFamily="34" charset="0"/>
              </a:rPr>
              <a:t>Matthew 5:43-48</a:t>
            </a:r>
            <a:r>
              <a:rPr lang="en-US" sz="2400" dirty="0" smtClean="0">
                <a:latin typeface="Franklin Gothic Medium" panose="020B0603020102020204" pitchFamily="34" charset="0"/>
              </a:rPr>
              <a:t>		</a:t>
            </a:r>
            <a:r>
              <a:rPr lang="en-US" sz="2400" b="1" dirty="0" smtClean="0">
                <a:latin typeface="Franklin Gothic Medium" panose="020B0603020102020204" pitchFamily="34" charset="0"/>
              </a:rPr>
              <a:t>Love Your Enemies</a:t>
            </a:r>
            <a:endParaRPr lang="en-US" sz="2400" b="1" dirty="0">
              <a:latin typeface="Franklin Gothic Medium" panose="020B0603020102020204" pitchFamily="34" charset="0"/>
            </a:endParaRPr>
          </a:p>
          <a:p>
            <a:pPr marL="342900"/>
            <a:endParaRPr lang="en-US" sz="2400" b="1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77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979" y="5651673"/>
            <a:ext cx="1011245" cy="1088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101036"/>
            <a:ext cx="1346887" cy="1010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30306" y="443753"/>
            <a:ext cx="5943599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solidFill>
                  <a:srgbClr val="A30807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Compliance</a:t>
            </a:r>
          </a:p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solidFill>
                  <a:srgbClr val="A30807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Obedience</a:t>
            </a:r>
          </a:p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solidFill>
                  <a:srgbClr val="A30807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Conformity</a:t>
            </a:r>
            <a:endParaRPr lang="en-US" sz="1400" b="1" spc="38" dirty="0">
              <a:ln w="0">
                <a:solidFill>
                  <a:schemeClr val="tx1"/>
                </a:solidFill>
              </a:ln>
              <a:solidFill>
                <a:srgbClr val="A30807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stellar" panose="020A0402060406010301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307" y="1159334"/>
            <a:ext cx="87136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r"/>
            <a:r>
              <a:rPr lang="en-US" sz="2400" b="1" dirty="0" smtClean="0">
                <a:latin typeface="Franklin Gothic Medium" panose="020B0603020102020204" pitchFamily="34" charset="0"/>
              </a:rPr>
              <a:t>			Jesus</a:t>
            </a:r>
            <a:r>
              <a:rPr lang="en-US" sz="2400" b="1" dirty="0">
                <a:latin typeface="Franklin Gothic Medium" panose="020B0603020102020204" pitchFamily="34" charset="0"/>
              </a:rPr>
              <a:t>’ Model for Changing </a:t>
            </a:r>
            <a:r>
              <a:rPr lang="en-US" sz="2400" b="1" dirty="0" smtClean="0">
                <a:latin typeface="Franklin Gothic Medium" panose="020B0603020102020204" pitchFamily="34" charset="0"/>
              </a:rPr>
              <a:t>Culture</a:t>
            </a:r>
          </a:p>
          <a:p>
            <a:pPr marL="342900"/>
            <a:endParaRPr lang="en-US" sz="2400" b="1" dirty="0">
              <a:latin typeface="Franklin Gothic Medium" panose="020B0603020102020204" pitchFamily="34" charset="0"/>
            </a:endParaRPr>
          </a:p>
          <a:p>
            <a:pPr marL="342900"/>
            <a:endParaRPr lang="en-US" sz="2400" i="1" u="sng" dirty="0" smtClean="0">
              <a:latin typeface="Franklin Gothic Medium" panose="020B0603020102020204" pitchFamily="34" charset="0"/>
            </a:endParaRPr>
          </a:p>
          <a:p>
            <a:pPr marL="342900"/>
            <a:endParaRPr lang="en-US" sz="2400" i="1" u="sng" dirty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i="1" u="sng" dirty="0" smtClean="0">
                <a:latin typeface="Franklin Gothic Medium" panose="020B0603020102020204" pitchFamily="34" charset="0"/>
              </a:rPr>
              <a:t>Leadership Behaviors</a:t>
            </a:r>
          </a:p>
          <a:p>
            <a:pPr marL="342900"/>
            <a:endParaRPr lang="en-US" sz="2400" i="1" u="sng" dirty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b="1" dirty="0" smtClean="0">
                <a:latin typeface="Franklin Gothic Medium" panose="020B0603020102020204" pitchFamily="34" charset="0"/>
              </a:rPr>
              <a:t>John 13:12-17		Washing Filthy Feet</a:t>
            </a:r>
          </a:p>
          <a:p>
            <a:pPr marL="342900"/>
            <a:endParaRPr lang="en-US" sz="2400" b="1" dirty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b="1" dirty="0" smtClean="0">
                <a:latin typeface="Franklin Gothic Medium" panose="020B0603020102020204" pitchFamily="34" charset="0"/>
              </a:rPr>
              <a:t>John 17:1-5		Worked Hard to Glorify God</a:t>
            </a:r>
          </a:p>
          <a:p>
            <a:pPr marL="342900"/>
            <a:endParaRPr lang="en-US" sz="2400" b="1" dirty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b="1" dirty="0" smtClean="0">
                <a:latin typeface="Franklin Gothic Medium" panose="020B0603020102020204" pitchFamily="34" charset="0"/>
              </a:rPr>
              <a:t>Luke 4:1-12		Steadfast When Tempted</a:t>
            </a:r>
            <a:endParaRPr lang="en-US" sz="2400" b="1" dirty="0">
              <a:latin typeface="Franklin Gothic Medium" panose="020B0603020102020204" pitchFamily="34" charset="0"/>
            </a:endParaRPr>
          </a:p>
          <a:p>
            <a:pPr marL="342900"/>
            <a:endParaRPr lang="en-US" sz="2400" dirty="0">
              <a:latin typeface="Franklin Gothic Medium" panose="020B0603020102020204" pitchFamily="34" charset="0"/>
            </a:endParaRPr>
          </a:p>
          <a:p>
            <a:pPr marL="342900"/>
            <a:endParaRPr lang="en-US" sz="2400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82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979" y="5651673"/>
            <a:ext cx="1011245" cy="1088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101036"/>
            <a:ext cx="1346887" cy="1010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30306" y="443753"/>
            <a:ext cx="5943599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solidFill>
                  <a:srgbClr val="A30807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Compliance</a:t>
            </a:r>
          </a:p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solidFill>
                  <a:srgbClr val="A30807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Obedience</a:t>
            </a:r>
          </a:p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solidFill>
                  <a:srgbClr val="A30807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Conformity</a:t>
            </a:r>
            <a:endParaRPr lang="en-US" sz="1400" b="1" spc="38" dirty="0">
              <a:ln w="0">
                <a:solidFill>
                  <a:schemeClr val="tx1"/>
                </a:solidFill>
              </a:ln>
              <a:solidFill>
                <a:srgbClr val="A30807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stellar" panose="020A0402060406010301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307" y="1159334"/>
            <a:ext cx="87136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r"/>
            <a:r>
              <a:rPr lang="en-US" sz="2400" b="1" dirty="0" smtClean="0">
                <a:latin typeface="Franklin Gothic Medium" panose="020B0603020102020204" pitchFamily="34" charset="0"/>
              </a:rPr>
              <a:t>			Jesus</a:t>
            </a:r>
            <a:r>
              <a:rPr lang="en-US" sz="2400" b="1" dirty="0">
                <a:latin typeface="Franklin Gothic Medium" panose="020B0603020102020204" pitchFamily="34" charset="0"/>
              </a:rPr>
              <a:t>’ Model for Changing </a:t>
            </a:r>
            <a:r>
              <a:rPr lang="en-US" sz="2400" b="1" dirty="0" smtClean="0">
                <a:latin typeface="Franklin Gothic Medium" panose="020B0603020102020204" pitchFamily="34" charset="0"/>
              </a:rPr>
              <a:t>Culture</a:t>
            </a:r>
          </a:p>
          <a:p>
            <a:pPr marL="342900"/>
            <a:endParaRPr lang="en-US" sz="2400" b="1" dirty="0">
              <a:latin typeface="Franklin Gothic Medium" panose="020B0603020102020204" pitchFamily="34" charset="0"/>
            </a:endParaRPr>
          </a:p>
          <a:p>
            <a:pPr marL="342900"/>
            <a:endParaRPr lang="en-US" sz="2400" i="1" u="sng" dirty="0" smtClean="0">
              <a:latin typeface="Franklin Gothic Medium" panose="020B0603020102020204" pitchFamily="34" charset="0"/>
            </a:endParaRPr>
          </a:p>
          <a:p>
            <a:pPr marL="342900"/>
            <a:endParaRPr lang="en-US" sz="2400" i="1" u="sng" dirty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i="1" u="sng" dirty="0" smtClean="0">
                <a:latin typeface="Franklin Gothic Medium" panose="020B0603020102020204" pitchFamily="34" charset="0"/>
              </a:rPr>
              <a:t>Disciple Behaviors</a:t>
            </a:r>
          </a:p>
          <a:p>
            <a:pPr marL="342900"/>
            <a:endParaRPr lang="en-US" sz="2400" dirty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b="1" dirty="0" smtClean="0">
                <a:latin typeface="Franklin Gothic Medium" panose="020B0603020102020204" pitchFamily="34" charset="0"/>
              </a:rPr>
              <a:t>Mark 1:16-20		Left everything to FOLLOW</a:t>
            </a:r>
          </a:p>
          <a:p>
            <a:pPr marL="342900"/>
            <a:endParaRPr lang="en-US" sz="2400" b="1" dirty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b="1" dirty="0" smtClean="0">
                <a:latin typeface="Franklin Gothic Medium" panose="020B0603020102020204" pitchFamily="34" charset="0"/>
              </a:rPr>
              <a:t>Luke 8:22-25		Persevered through the UNKNOWN</a:t>
            </a:r>
          </a:p>
          <a:p>
            <a:pPr marL="342900"/>
            <a:endParaRPr lang="en-US" sz="2400" b="1" dirty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b="1" dirty="0" smtClean="0">
                <a:latin typeface="Franklin Gothic Medium" panose="020B0603020102020204" pitchFamily="34" charset="0"/>
              </a:rPr>
              <a:t>Acts 4:23-31		They Prayed for BOLDNESS</a:t>
            </a:r>
            <a:endParaRPr lang="en-US" sz="2400" b="1" dirty="0">
              <a:latin typeface="Franklin Gothic Medium" panose="020B0603020102020204" pitchFamily="34" charset="0"/>
            </a:endParaRPr>
          </a:p>
          <a:p>
            <a:pPr marL="342900"/>
            <a:endParaRPr lang="en-US" sz="2400" dirty="0">
              <a:latin typeface="Franklin Gothic Medium" panose="020B0603020102020204" pitchFamily="34" charset="0"/>
            </a:endParaRPr>
          </a:p>
          <a:p>
            <a:pPr marL="342900"/>
            <a:endParaRPr lang="en-US" sz="2400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19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979" y="5651673"/>
            <a:ext cx="1011245" cy="1088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101036"/>
            <a:ext cx="1346887" cy="1010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30306" y="443753"/>
            <a:ext cx="5943599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solidFill>
                  <a:srgbClr val="A30807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Compliance</a:t>
            </a:r>
          </a:p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solidFill>
                  <a:srgbClr val="A30807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Obedience</a:t>
            </a:r>
          </a:p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solidFill>
                  <a:srgbClr val="A30807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Conformity</a:t>
            </a:r>
            <a:endParaRPr lang="en-US" sz="1400" b="1" spc="38" dirty="0">
              <a:ln w="0">
                <a:solidFill>
                  <a:schemeClr val="tx1"/>
                </a:solidFill>
              </a:ln>
              <a:solidFill>
                <a:srgbClr val="A30807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stellar" panose="020A0402060406010301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307" y="1159334"/>
            <a:ext cx="87136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r"/>
            <a:r>
              <a:rPr lang="en-US" sz="2400" b="1" dirty="0" smtClean="0">
                <a:latin typeface="Franklin Gothic Medium" panose="020B0603020102020204" pitchFamily="34" charset="0"/>
              </a:rPr>
              <a:t>			Jesus</a:t>
            </a:r>
            <a:r>
              <a:rPr lang="en-US" sz="2400" b="1" dirty="0">
                <a:latin typeface="Franklin Gothic Medium" panose="020B0603020102020204" pitchFamily="34" charset="0"/>
              </a:rPr>
              <a:t>’ Model for Changing </a:t>
            </a:r>
            <a:r>
              <a:rPr lang="en-US" sz="2400" b="1" dirty="0" smtClean="0">
                <a:latin typeface="Franklin Gothic Medium" panose="020B0603020102020204" pitchFamily="34" charset="0"/>
              </a:rPr>
              <a:t>Culture</a:t>
            </a:r>
          </a:p>
          <a:p>
            <a:pPr marL="342900"/>
            <a:endParaRPr lang="en-US" sz="2400" b="1" dirty="0">
              <a:latin typeface="Franklin Gothic Medium" panose="020B0603020102020204" pitchFamily="34" charset="0"/>
            </a:endParaRPr>
          </a:p>
          <a:p>
            <a:pPr marL="342900"/>
            <a:endParaRPr lang="en-US" sz="2400" i="1" u="sng" dirty="0" smtClean="0">
              <a:latin typeface="Franklin Gothic Medium" panose="020B0603020102020204" pitchFamily="34" charset="0"/>
            </a:endParaRPr>
          </a:p>
          <a:p>
            <a:pPr marL="342900"/>
            <a:endParaRPr lang="en-US" sz="2400" i="1" u="sng" dirty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i="1" u="sng" dirty="0" smtClean="0">
                <a:latin typeface="Franklin Gothic Medium" panose="020B0603020102020204" pitchFamily="34" charset="0"/>
              </a:rPr>
              <a:t>Continuous Improvement</a:t>
            </a:r>
          </a:p>
          <a:p>
            <a:pPr marL="342900"/>
            <a:endParaRPr lang="en-US" sz="2400" i="1" u="sng" dirty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b="1" dirty="0" smtClean="0">
                <a:latin typeface="Franklin Gothic Medium" panose="020B0603020102020204" pitchFamily="34" charset="0"/>
              </a:rPr>
              <a:t>Galatians 5:16-26			Concentrate on the Spirit</a:t>
            </a:r>
          </a:p>
          <a:p>
            <a:pPr marL="342900"/>
            <a:endParaRPr lang="en-US" sz="2400" b="1" dirty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b="1" dirty="0" smtClean="0">
                <a:latin typeface="Franklin Gothic Medium" panose="020B0603020102020204" pitchFamily="34" charset="0"/>
              </a:rPr>
              <a:t>Romans 12:1-2			Be Transformed</a:t>
            </a:r>
          </a:p>
          <a:p>
            <a:pPr marL="342900"/>
            <a:endParaRPr lang="en-US" sz="2400" b="1" dirty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b="1" dirty="0" smtClean="0">
                <a:latin typeface="Franklin Gothic Medium" panose="020B0603020102020204" pitchFamily="34" charset="0"/>
              </a:rPr>
              <a:t>Ephesians 5:15-17		Using Time Wisely</a:t>
            </a:r>
            <a:endParaRPr lang="en-US" sz="2400" dirty="0">
              <a:latin typeface="Franklin Gothic Medium" panose="020B0603020102020204" pitchFamily="34" charset="0"/>
            </a:endParaRPr>
          </a:p>
          <a:p>
            <a:pPr marL="342900"/>
            <a:endParaRPr lang="en-US" sz="2400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5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154">
            <a:off x="2715869" y="599533"/>
            <a:ext cx="4156315" cy="4483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114239" y="5169555"/>
            <a:ext cx="3359574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sz="32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Compliance</a:t>
            </a:r>
          </a:p>
          <a:p>
            <a:r>
              <a:rPr lang="en-US" sz="32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Obedience</a:t>
            </a:r>
          </a:p>
          <a:p>
            <a:r>
              <a:rPr lang="en-US" sz="32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Conformity</a:t>
            </a:r>
            <a:endParaRPr lang="en-US" sz="3200" b="1" spc="38" dirty="0">
              <a:ln w="0">
                <a:solidFill>
                  <a:schemeClr val="tx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13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623" y="2534252"/>
            <a:ext cx="4170025" cy="44870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8928" y="2318782"/>
            <a:ext cx="4704493" cy="283923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60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</a:t>
            </a:r>
            <a:r>
              <a:rPr lang="en-US" sz="4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ompliance</a:t>
            </a:r>
          </a:p>
          <a:p>
            <a:r>
              <a:rPr lang="en-US" sz="60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</a:t>
            </a:r>
            <a:r>
              <a:rPr lang="en-US" sz="4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bedience</a:t>
            </a:r>
          </a:p>
          <a:p>
            <a:r>
              <a:rPr lang="en-US" sz="60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</a:t>
            </a:r>
            <a:r>
              <a:rPr lang="en-US" sz="4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onformity</a:t>
            </a:r>
            <a:endParaRPr lang="en-US" sz="4400" b="1" spc="38" dirty="0">
              <a:ln w="0">
                <a:solidFill>
                  <a:schemeClr val="tx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stellar" panose="020A0402060406010301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82" y="735126"/>
            <a:ext cx="9072676" cy="40626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What’s the difference between</a:t>
            </a:r>
          </a:p>
          <a:p>
            <a:pPr algn="ctr"/>
            <a:endParaRPr lang="en-US" sz="4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7200" dirty="0" smtClean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</a:t>
            </a:r>
            <a:endParaRPr lang="en-US" sz="7200" b="0" cap="none" spc="0" dirty="0" smtClean="0">
              <a:ln w="0"/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946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979" y="5651673"/>
            <a:ext cx="1011245" cy="1088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101036"/>
            <a:ext cx="1346887" cy="1010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30306" y="443753"/>
            <a:ext cx="5943599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Compliance</a:t>
            </a:r>
          </a:p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Obedience</a:t>
            </a:r>
          </a:p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Conformity</a:t>
            </a:r>
            <a:endParaRPr lang="en-US" sz="1400" b="1" spc="38" dirty="0">
              <a:ln w="0">
                <a:solidFill>
                  <a:schemeClr val="tx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stellar" panose="020A0402060406010301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3635" y="144453"/>
            <a:ext cx="5922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Half-hearted Service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5938" y="5651673"/>
            <a:ext cx="2900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want to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2105" y="4680210"/>
            <a:ext cx="5103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Totally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Commited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884" y="1415216"/>
            <a:ext cx="2774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have to.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356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9438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-381997" y="1619538"/>
            <a:ext cx="5714385" cy="33932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7200" b="1" u="sng" spc="38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</a:t>
            </a:r>
            <a:r>
              <a:rPr lang="en-US" sz="5400" b="1" u="sng" spc="38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ompliance</a:t>
            </a:r>
          </a:p>
          <a:p>
            <a:r>
              <a:rPr lang="en-US" sz="72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</a:t>
            </a:r>
            <a:r>
              <a:rPr lang="en-US" sz="5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bedience</a:t>
            </a:r>
          </a:p>
          <a:p>
            <a:r>
              <a:rPr lang="en-US" sz="72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</a:t>
            </a:r>
            <a:r>
              <a:rPr lang="en-US" sz="5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onformity</a:t>
            </a:r>
            <a:endParaRPr lang="en-US" sz="5400" b="1" spc="38" dirty="0">
              <a:ln w="0">
                <a:solidFill>
                  <a:schemeClr val="tx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stellar" panose="020A0402060406010301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4047" y="3215993"/>
            <a:ext cx="4239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latin typeface="Bahnschrift SemiBold" panose="020B0502040204020203" pitchFamily="34" charset="0"/>
              </a:rPr>
              <a:t>“When an individual </a:t>
            </a:r>
            <a:r>
              <a:rPr lang="en-US" sz="3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gives in </a:t>
            </a:r>
            <a:r>
              <a:rPr lang="en-US" sz="3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latin typeface="Bahnschrift SemiBold" panose="020B0502040204020203" pitchFamily="34" charset="0"/>
              </a:rPr>
              <a:t>to an expressed request from a person or group of people.”</a:t>
            </a:r>
            <a:endParaRPr lang="en-US" sz="3600" dirty="0">
              <a:ln>
                <a:solidFill>
                  <a:schemeClr val="bg1">
                    <a:lumMod val="75000"/>
                  </a:schemeClr>
                </a:solidFill>
              </a:ln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42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9438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-381997" y="1619538"/>
            <a:ext cx="5714385" cy="33932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72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</a:t>
            </a:r>
            <a:r>
              <a:rPr lang="en-US" sz="5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ompliance</a:t>
            </a:r>
          </a:p>
          <a:p>
            <a:r>
              <a:rPr lang="en-US" sz="7200" b="1" u="sng" spc="38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</a:t>
            </a:r>
            <a:r>
              <a:rPr lang="en-US" sz="5400" b="1" u="sng" spc="38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bedience</a:t>
            </a:r>
          </a:p>
          <a:p>
            <a:r>
              <a:rPr lang="en-US" sz="72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</a:t>
            </a:r>
            <a:r>
              <a:rPr lang="en-US" sz="5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onformity</a:t>
            </a:r>
            <a:endParaRPr lang="en-US" sz="5400" b="1" spc="38" dirty="0">
              <a:ln w="0">
                <a:solidFill>
                  <a:schemeClr val="tx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stellar" panose="020A0402060406010301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2388" y="3581614"/>
            <a:ext cx="4239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latin typeface="Bahnschrift SemiBold" panose="020B0502040204020203" pitchFamily="34" charset="0"/>
              </a:rPr>
              <a:t>“Simply obeying instructions that came from an authoritative figure.”</a:t>
            </a:r>
            <a:endParaRPr lang="en-US" sz="3600" dirty="0">
              <a:ln>
                <a:solidFill>
                  <a:schemeClr val="bg1">
                    <a:lumMod val="75000"/>
                  </a:schemeClr>
                </a:solidFill>
              </a:ln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63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9438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-381997" y="1619538"/>
            <a:ext cx="5714385" cy="33932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72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</a:t>
            </a:r>
            <a:r>
              <a:rPr lang="en-US" sz="5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ompliance</a:t>
            </a:r>
          </a:p>
          <a:p>
            <a:r>
              <a:rPr lang="en-US" sz="72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</a:t>
            </a:r>
            <a:r>
              <a:rPr lang="en-US" sz="5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bedience</a:t>
            </a:r>
          </a:p>
          <a:p>
            <a:r>
              <a:rPr lang="en-US" sz="7200" b="1" u="sng" spc="38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</a:t>
            </a:r>
            <a:r>
              <a:rPr lang="en-US" sz="5400" b="1" u="sng" spc="38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onformity</a:t>
            </a:r>
            <a:endParaRPr lang="en-US" sz="5400" b="1" u="sng" spc="38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stellar" panose="020A0402060406010301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056" y="4318127"/>
            <a:ext cx="4948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latin typeface="Bahnschrift SemiBold" panose="020B0502040204020203" pitchFamily="34" charset="0"/>
              </a:rPr>
              <a:t>“Due to peer pressure, an individual </a:t>
            </a:r>
            <a:r>
              <a:rPr lang="en-US" sz="36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goes along</a:t>
            </a:r>
            <a:r>
              <a:rPr lang="en-US" sz="3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latin typeface="Bahnschrift SemiBold" panose="020B0502040204020203" pitchFamily="34" charset="0"/>
              </a:rPr>
              <a:t> with something just to be accepted.”</a:t>
            </a:r>
            <a:endParaRPr lang="en-US" sz="3600" dirty="0">
              <a:ln>
                <a:solidFill>
                  <a:schemeClr val="bg1">
                    <a:lumMod val="75000"/>
                  </a:schemeClr>
                </a:solidFill>
              </a:ln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8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323">
            <a:off x="4962240" y="1288117"/>
            <a:ext cx="4156315" cy="4483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1267567"/>
            <a:ext cx="5190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latin typeface="Bahnschrift SemiBold" panose="020B0502040204020203" pitchFamily="34" charset="0"/>
              </a:rPr>
              <a:t>“A distinctive set of beliefs, symbols, rituals, doctrines, institutions, and practices that enables the members of a group to establish, maintain, and celebrate a meaningful world.</a:t>
            </a:r>
            <a:endParaRPr lang="en-US" sz="3600" dirty="0">
              <a:ln>
                <a:solidFill>
                  <a:schemeClr val="bg1">
                    <a:lumMod val="75000"/>
                  </a:schemeClr>
                </a:solidFill>
              </a:ln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4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979" y="5651673"/>
            <a:ext cx="1011245" cy="1088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101036"/>
            <a:ext cx="1346887" cy="1010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30306" y="443753"/>
            <a:ext cx="5943599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Compliance</a:t>
            </a:r>
          </a:p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Obedience</a:t>
            </a:r>
          </a:p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Conformity</a:t>
            </a:r>
            <a:endParaRPr lang="en-US" sz="1400" b="1" spc="38" dirty="0">
              <a:ln w="0">
                <a:solidFill>
                  <a:schemeClr val="tx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stellar" panose="020A0402060406010301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7910" y="1949823"/>
            <a:ext cx="71000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400" b="1" dirty="0" smtClean="0">
                <a:latin typeface="Franklin Gothic Medium" panose="020B0603020102020204" pitchFamily="34" charset="0"/>
              </a:rPr>
              <a:t>Compliance / Obedience / Conformity</a:t>
            </a:r>
          </a:p>
          <a:p>
            <a:pPr marL="400050" indent="-400050">
              <a:buFont typeface="+mj-lt"/>
              <a:buAutoNum type="romanUcPeriod"/>
            </a:pPr>
            <a:endParaRPr lang="en-US" sz="2400" b="1" dirty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dirty="0" smtClean="0">
                <a:latin typeface="Franklin Gothic Medium" panose="020B0603020102020204" pitchFamily="34" charset="0"/>
              </a:rPr>
              <a:t>a.</a:t>
            </a:r>
            <a:r>
              <a:rPr lang="en-US" sz="2400" b="1" dirty="0" smtClean="0">
                <a:latin typeface="Franklin Gothic Medium" panose="020B0603020102020204" pitchFamily="34" charset="0"/>
              </a:rPr>
              <a:t>	</a:t>
            </a:r>
            <a:r>
              <a:rPr lang="en-US" sz="2400" dirty="0" smtClean="0">
                <a:latin typeface="Franklin Gothic Medium" panose="020B0603020102020204" pitchFamily="34" charset="0"/>
              </a:rPr>
              <a:t>Public Conformity – Peer led</a:t>
            </a:r>
          </a:p>
          <a:p>
            <a:pPr marL="342900"/>
            <a:r>
              <a:rPr lang="en-US" sz="2400" dirty="0" smtClean="0">
                <a:latin typeface="Franklin Gothic Medium" panose="020B0603020102020204" pitchFamily="34" charset="0"/>
              </a:rPr>
              <a:t>b.	Fads</a:t>
            </a:r>
            <a:endParaRPr lang="en-US" sz="2400" dirty="0" smtClean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dirty="0" smtClean="0">
                <a:latin typeface="Franklin Gothic Medium" panose="020B0603020102020204" pitchFamily="34" charset="0"/>
              </a:rPr>
              <a:t>c.	Popularity</a:t>
            </a:r>
            <a:endParaRPr lang="en-US" sz="2400" dirty="0" smtClean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dirty="0" smtClean="0">
                <a:latin typeface="Franklin Gothic Medium" panose="020B0603020102020204" pitchFamily="34" charset="0"/>
              </a:rPr>
              <a:t>d.	Moral </a:t>
            </a:r>
            <a:r>
              <a:rPr lang="en-US" sz="2400" dirty="0" smtClean="0">
                <a:latin typeface="Franklin Gothic Medium" panose="020B0603020102020204" pitchFamily="34" charset="0"/>
              </a:rPr>
              <a:t>Ethics</a:t>
            </a:r>
          </a:p>
          <a:p>
            <a:pPr marL="342900"/>
            <a:r>
              <a:rPr lang="en-US" sz="2400" dirty="0" smtClean="0">
                <a:latin typeface="Franklin Gothic Medium" panose="020B0603020102020204" pitchFamily="34" charset="0"/>
              </a:rPr>
              <a:t>e.	</a:t>
            </a:r>
            <a:r>
              <a:rPr lang="en-US" sz="2400" dirty="0" smtClean="0">
                <a:latin typeface="Franklin Gothic Medium" panose="020B0603020102020204" pitchFamily="34" charset="0"/>
              </a:rPr>
              <a:t>Regulatory </a:t>
            </a:r>
            <a:r>
              <a:rPr lang="en-US" sz="2400" dirty="0" smtClean="0">
                <a:latin typeface="Franklin Gothic Medium" panose="020B0603020102020204" pitchFamily="34" charset="0"/>
              </a:rPr>
              <a:t>Response (check-the-box)</a:t>
            </a:r>
          </a:p>
          <a:p>
            <a:pPr marL="342900" indent="571500">
              <a:buFont typeface="+mj-lt"/>
              <a:buAutoNum type="alphaLcPeriod"/>
            </a:pPr>
            <a:endParaRPr lang="en-US" sz="2400" b="1" dirty="0">
              <a:latin typeface="Franklin Gothic Medium" panose="020B0603020102020204" pitchFamily="34" charset="0"/>
            </a:endParaRPr>
          </a:p>
          <a:p>
            <a:pPr marL="342900" indent="6350"/>
            <a:endParaRPr lang="en-US" sz="2400" b="1" dirty="0">
              <a:latin typeface="Franklin Gothic Medium" panose="020B0603020102020204" pitchFamily="34" charset="0"/>
            </a:endParaRPr>
          </a:p>
          <a:p>
            <a:pPr marL="342900" indent="6350"/>
            <a:r>
              <a:rPr lang="en-US" sz="2400" dirty="0" smtClean="0">
                <a:latin typeface="Franklin Gothic Medium" panose="020B0603020102020204" pitchFamily="34" charset="0"/>
              </a:rPr>
              <a:t>Examples:  Governmental Law, Technology,</a:t>
            </a:r>
          </a:p>
          <a:p>
            <a:pPr marL="342900" indent="6350"/>
            <a:r>
              <a:rPr lang="en-US" sz="2400" dirty="0">
                <a:latin typeface="Franklin Gothic Medium" panose="020B0603020102020204" pitchFamily="34" charset="0"/>
              </a:rPr>
              <a:t>	</a:t>
            </a:r>
            <a:r>
              <a:rPr lang="en-US" sz="2400" dirty="0" smtClean="0">
                <a:latin typeface="Franklin Gothic Medium" panose="020B0603020102020204" pitchFamily="34" charset="0"/>
              </a:rPr>
              <a:t>	Parenting</a:t>
            </a:r>
          </a:p>
          <a:p>
            <a:pPr marL="342900" indent="6350"/>
            <a:endParaRPr lang="en-US" sz="2400" b="1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4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979" y="5651673"/>
            <a:ext cx="1011245" cy="1088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101036"/>
            <a:ext cx="1346887" cy="1010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30306" y="443753"/>
            <a:ext cx="5943599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Compliance</a:t>
            </a:r>
          </a:p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Obedience</a:t>
            </a:r>
          </a:p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Conformity</a:t>
            </a:r>
            <a:endParaRPr lang="en-US" sz="1400" b="1" spc="38" dirty="0">
              <a:ln w="0">
                <a:solidFill>
                  <a:schemeClr val="tx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stellar" panose="020A0402060406010301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10" y="1734670"/>
            <a:ext cx="71000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Franklin Gothic Medium" panose="020B0603020102020204" pitchFamily="34" charset="0"/>
              </a:rPr>
              <a:t>II.   Culture</a:t>
            </a:r>
          </a:p>
          <a:p>
            <a:pPr marL="400050" indent="-400050">
              <a:buFont typeface="+mj-lt"/>
              <a:buAutoNum type="romanUcPeriod"/>
            </a:pPr>
            <a:endParaRPr lang="en-US" sz="2400" b="1" dirty="0">
              <a:latin typeface="Franklin Gothic Medium" panose="020B0603020102020204" pitchFamily="34" charset="0"/>
            </a:endParaRPr>
          </a:p>
          <a:p>
            <a:pPr marL="800100" indent="-457200">
              <a:buAutoNum type="alphaUcPeriod"/>
            </a:pPr>
            <a:r>
              <a:rPr lang="en-US" sz="2400" b="1" dirty="0" smtClean="0">
                <a:latin typeface="Franklin Gothic Medium" panose="020B0603020102020204" pitchFamily="34" charset="0"/>
              </a:rPr>
              <a:t>Symbolic Culture</a:t>
            </a:r>
          </a:p>
          <a:p>
            <a:pPr marL="800100" indent="60325">
              <a:buFont typeface="+mj-lt"/>
              <a:buAutoNum type="arabicPeriod"/>
            </a:pPr>
            <a:r>
              <a:rPr lang="en-US" sz="2400" dirty="0">
                <a:latin typeface="Franklin Gothic Medium" panose="020B0603020102020204" pitchFamily="34" charset="0"/>
              </a:rPr>
              <a:t>  </a:t>
            </a:r>
            <a:r>
              <a:rPr lang="en-US" sz="2400" dirty="0" smtClean="0">
                <a:latin typeface="Franklin Gothic Medium" panose="020B0603020102020204" pitchFamily="34" charset="0"/>
              </a:rPr>
              <a:t>Values</a:t>
            </a:r>
          </a:p>
          <a:p>
            <a:pPr marL="800100" indent="6350">
              <a:buFont typeface="+mj-lt"/>
              <a:buAutoNum type="arabicPeriod"/>
            </a:pPr>
            <a:r>
              <a:rPr lang="en-US" sz="2400" dirty="0" smtClean="0">
                <a:latin typeface="Franklin Gothic Medium" panose="020B0603020102020204" pitchFamily="34" charset="0"/>
              </a:rPr>
              <a:t>  Beliefs</a:t>
            </a:r>
          </a:p>
          <a:p>
            <a:pPr marL="800100" indent="6350">
              <a:buFont typeface="+mj-lt"/>
              <a:buAutoNum type="arabicPeriod"/>
            </a:pPr>
            <a:r>
              <a:rPr lang="en-US" sz="2400" dirty="0" smtClean="0">
                <a:latin typeface="Franklin Gothic Medium" panose="020B0603020102020204" pitchFamily="34" charset="0"/>
              </a:rPr>
              <a:t>  Symbols</a:t>
            </a:r>
          </a:p>
          <a:p>
            <a:pPr marL="800100" indent="6350">
              <a:buFont typeface="+mj-lt"/>
              <a:buAutoNum type="arabicPeriod"/>
            </a:pPr>
            <a:r>
              <a:rPr lang="en-US" sz="2400" dirty="0" smtClean="0">
                <a:latin typeface="Franklin Gothic Medium" panose="020B0603020102020204" pitchFamily="34" charset="0"/>
              </a:rPr>
              <a:t>  Language</a:t>
            </a:r>
          </a:p>
          <a:p>
            <a:pPr marL="800100" indent="6350">
              <a:buFont typeface="+mj-lt"/>
              <a:buAutoNum type="arabicPeriod"/>
            </a:pPr>
            <a:endParaRPr lang="en-US" sz="2400" b="1" dirty="0">
              <a:latin typeface="Franklin Gothic Medium" panose="020B0603020102020204" pitchFamily="34" charset="0"/>
            </a:endParaRPr>
          </a:p>
          <a:p>
            <a:pPr marL="806450" indent="-457200">
              <a:buFont typeface="+mj-lt"/>
              <a:buAutoNum type="alphaUcPeriod"/>
              <a:tabLst>
                <a:tab pos="403225" algn="l"/>
              </a:tabLst>
            </a:pPr>
            <a:r>
              <a:rPr lang="en-US" sz="2400" b="1" dirty="0" smtClean="0">
                <a:latin typeface="Franklin Gothic Medium" panose="020B0603020102020204" pitchFamily="34" charset="0"/>
              </a:rPr>
              <a:t>Material Culture</a:t>
            </a:r>
          </a:p>
          <a:p>
            <a:pPr marL="349250" indent="457200">
              <a:tabLst>
                <a:tab pos="403225" algn="l"/>
              </a:tabLst>
            </a:pPr>
            <a:r>
              <a:rPr lang="en-US" sz="2400" dirty="0" smtClean="0">
                <a:latin typeface="Franklin Gothic Medium" panose="020B0603020102020204" pitchFamily="34" charset="0"/>
              </a:rPr>
              <a:t>1.  Technology</a:t>
            </a:r>
          </a:p>
          <a:p>
            <a:pPr marL="349250" indent="457200">
              <a:tabLst>
                <a:tab pos="403225" algn="l"/>
              </a:tabLst>
            </a:pPr>
            <a:r>
              <a:rPr lang="en-US" sz="2400" dirty="0" smtClean="0">
                <a:latin typeface="Franklin Gothic Medium" panose="020B0603020102020204" pitchFamily="34" charset="0"/>
              </a:rPr>
              <a:t>2.  Clothing</a:t>
            </a:r>
          </a:p>
          <a:p>
            <a:pPr marL="349250" indent="457200">
              <a:tabLst>
                <a:tab pos="403225" algn="l"/>
              </a:tabLst>
            </a:pPr>
            <a:r>
              <a:rPr lang="en-US" sz="2400" dirty="0" smtClean="0">
                <a:latin typeface="Franklin Gothic Medium" panose="020B0603020102020204" pitchFamily="34" charset="0"/>
              </a:rPr>
              <a:t>3.  Eating Utensils</a:t>
            </a:r>
            <a:endParaRPr lang="en-US" sz="2400" dirty="0">
              <a:latin typeface="Franklin Gothic Medium" panose="020B0603020102020204" pitchFamily="34" charset="0"/>
            </a:endParaRPr>
          </a:p>
          <a:p>
            <a:pPr marL="342900" indent="6350"/>
            <a:endParaRPr lang="en-US" sz="2400" b="1" dirty="0">
              <a:latin typeface="Franklin Gothic Medium" panose="020B0603020102020204" pitchFamily="34" charset="0"/>
            </a:endParaRPr>
          </a:p>
          <a:p>
            <a:pPr marL="342900" indent="6350"/>
            <a:endParaRPr lang="en-US" sz="2400" b="1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25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979" y="5651673"/>
            <a:ext cx="1011245" cy="1088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101036"/>
            <a:ext cx="1346887" cy="1010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30306" y="443753"/>
            <a:ext cx="5943599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Compliance</a:t>
            </a:r>
          </a:p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Obedience</a:t>
            </a:r>
          </a:p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Conformity</a:t>
            </a:r>
            <a:endParaRPr lang="en-US" sz="1400" b="1" spc="38" dirty="0">
              <a:ln w="0">
                <a:solidFill>
                  <a:schemeClr val="tx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stellar" panose="020A0402060406010301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10" y="2151529"/>
            <a:ext cx="71000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Franklin Gothic Medium" panose="020B0603020102020204" pitchFamily="34" charset="0"/>
              </a:rPr>
              <a:t>III.    Compliance Change Model</a:t>
            </a:r>
          </a:p>
          <a:p>
            <a:pPr marL="400050" indent="-400050">
              <a:buFont typeface="+mj-lt"/>
              <a:buAutoNum type="romanUcPeriod"/>
            </a:pPr>
            <a:endParaRPr lang="en-US" sz="2400" b="1" dirty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b="1" dirty="0" smtClean="0">
                <a:latin typeface="Franklin Gothic Medium" panose="020B0603020102020204" pitchFamily="34" charset="0"/>
              </a:rPr>
              <a:t>A.	Five Steps</a:t>
            </a:r>
          </a:p>
          <a:p>
            <a:pPr marL="914400" indent="349250">
              <a:buFont typeface="+mj-lt"/>
              <a:buAutoNum type="alphaLcPeriod"/>
            </a:pPr>
            <a:r>
              <a:rPr lang="en-US" sz="2400" dirty="0" smtClean="0">
                <a:latin typeface="Franklin Gothic Medium" panose="020B0603020102020204" pitchFamily="34" charset="0"/>
              </a:rPr>
              <a:t>Value Awareness</a:t>
            </a:r>
          </a:p>
          <a:p>
            <a:pPr marL="914400" indent="349250">
              <a:buFont typeface="+mj-lt"/>
              <a:buAutoNum type="alphaLcPeriod"/>
            </a:pPr>
            <a:r>
              <a:rPr lang="en-US" sz="2400" dirty="0" smtClean="0">
                <a:latin typeface="Franklin Gothic Medium" panose="020B0603020102020204" pitchFamily="34" charset="0"/>
              </a:rPr>
              <a:t>Supporting Practices</a:t>
            </a:r>
          </a:p>
          <a:p>
            <a:pPr marL="914400" indent="349250">
              <a:buFont typeface="+mj-lt"/>
              <a:buAutoNum type="alphaLcPeriod"/>
            </a:pPr>
            <a:r>
              <a:rPr lang="en-US" sz="2400" dirty="0" smtClean="0">
                <a:latin typeface="Franklin Gothic Medium" panose="020B0603020102020204" pitchFamily="34" charset="0"/>
              </a:rPr>
              <a:t>Leadership Behaviors</a:t>
            </a:r>
          </a:p>
          <a:p>
            <a:pPr marL="914400" indent="349250">
              <a:buFont typeface="+mj-lt"/>
              <a:buAutoNum type="alphaLcPeriod"/>
            </a:pPr>
            <a:r>
              <a:rPr lang="en-US" sz="2400" dirty="0" smtClean="0">
                <a:latin typeface="Franklin Gothic Medium" panose="020B0603020102020204" pitchFamily="34" charset="0"/>
              </a:rPr>
              <a:t>Patron Behaviors</a:t>
            </a:r>
          </a:p>
          <a:p>
            <a:pPr marL="914400" indent="349250">
              <a:buFont typeface="+mj-lt"/>
              <a:buAutoNum type="alphaLcPeriod"/>
            </a:pPr>
            <a:r>
              <a:rPr lang="en-US" sz="2400" dirty="0" smtClean="0">
                <a:latin typeface="Franklin Gothic Medium" panose="020B0603020102020204" pitchFamily="34" charset="0"/>
              </a:rPr>
              <a:t>Continuous Improvement</a:t>
            </a:r>
          </a:p>
          <a:p>
            <a:pPr marL="342900" indent="571500">
              <a:buFont typeface="+mj-lt"/>
              <a:buAutoNum type="alphaLcPeriod"/>
            </a:pPr>
            <a:endParaRPr lang="en-US" sz="2400" b="1" dirty="0">
              <a:latin typeface="Franklin Gothic Medium" panose="020B0603020102020204" pitchFamily="34" charset="0"/>
            </a:endParaRPr>
          </a:p>
          <a:p>
            <a:pPr marL="342900" indent="6350"/>
            <a:endParaRPr lang="en-US" sz="2400" b="1" dirty="0">
              <a:latin typeface="Franklin Gothic Medium" panose="020B0603020102020204" pitchFamily="34" charset="0"/>
            </a:endParaRPr>
          </a:p>
          <a:p>
            <a:pPr marL="342900" indent="6350"/>
            <a:endParaRPr lang="en-US" sz="2400" b="1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20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979" y="5651673"/>
            <a:ext cx="1011245" cy="1088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101036"/>
            <a:ext cx="1346887" cy="1010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30306" y="443753"/>
            <a:ext cx="5943599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Compliance</a:t>
            </a:r>
          </a:p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Obedience</a:t>
            </a:r>
          </a:p>
          <a:p>
            <a:r>
              <a:rPr lang="en-US" sz="1400" b="1" spc="38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stellar" panose="020A0402060406010301" pitchFamily="18" charset="0"/>
              </a:rPr>
              <a:t>Conformity</a:t>
            </a:r>
            <a:endParaRPr lang="en-US" sz="1400" b="1" spc="38" dirty="0">
              <a:ln w="0">
                <a:solidFill>
                  <a:schemeClr val="tx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stellar" panose="020A0402060406010301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06" y="968188"/>
            <a:ext cx="85969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Franklin Gothic Medium" panose="020B0603020102020204" pitchFamily="34" charset="0"/>
              </a:rPr>
              <a:t>			Jesus’ Model for Changing Culture</a:t>
            </a:r>
          </a:p>
          <a:p>
            <a:pPr marL="400050" indent="-400050">
              <a:buFont typeface="+mj-lt"/>
              <a:buAutoNum type="romanUcPeriod"/>
            </a:pPr>
            <a:endParaRPr lang="en-US" sz="2400" b="1" dirty="0">
              <a:latin typeface="Franklin Gothic Medium" panose="020B0603020102020204" pitchFamily="34" charset="0"/>
            </a:endParaRPr>
          </a:p>
          <a:p>
            <a:pPr marL="342900"/>
            <a:endParaRPr lang="en-US" sz="2400" i="1" u="sng" dirty="0" smtClean="0">
              <a:latin typeface="Franklin Gothic Medium" panose="020B0603020102020204" pitchFamily="34" charset="0"/>
            </a:endParaRPr>
          </a:p>
          <a:p>
            <a:pPr marL="342900"/>
            <a:endParaRPr lang="en-US" sz="2400" i="1" u="sng" dirty="0">
              <a:latin typeface="Franklin Gothic Medium" panose="020B0603020102020204" pitchFamily="34" charset="0"/>
            </a:endParaRPr>
          </a:p>
          <a:p>
            <a:pPr marL="342900"/>
            <a:r>
              <a:rPr lang="en-US" sz="2400" i="1" u="sng" dirty="0" smtClean="0">
                <a:latin typeface="Franklin Gothic Medium" panose="020B0603020102020204" pitchFamily="34" charset="0"/>
              </a:rPr>
              <a:t>Value Awareness</a:t>
            </a:r>
          </a:p>
          <a:p>
            <a:pPr marL="342900" indent="571500">
              <a:buFont typeface="+mj-lt"/>
              <a:buAutoNum type="alphaLcPeriod"/>
            </a:pPr>
            <a:endParaRPr lang="en-US" sz="2400" b="1" dirty="0">
              <a:latin typeface="Franklin Gothic Medium" panose="020B0603020102020204" pitchFamily="34" charset="0"/>
            </a:endParaRPr>
          </a:p>
          <a:p>
            <a:pPr marL="342900" indent="6350"/>
            <a:r>
              <a:rPr lang="en-US" sz="2400" b="1" dirty="0" smtClean="0">
                <a:latin typeface="Franklin Gothic Medium" panose="020B0603020102020204" pitchFamily="34" charset="0"/>
              </a:rPr>
              <a:t>Matthew 6:19-24		Your Treasure/Your Heart</a:t>
            </a:r>
          </a:p>
          <a:p>
            <a:pPr marL="342900" indent="6350"/>
            <a:endParaRPr lang="en-US" sz="2400" b="1" dirty="0">
              <a:latin typeface="Franklin Gothic Medium" panose="020B0603020102020204" pitchFamily="34" charset="0"/>
            </a:endParaRPr>
          </a:p>
          <a:p>
            <a:pPr marL="342900" indent="6350"/>
            <a:r>
              <a:rPr lang="en-US" sz="2400" b="1" dirty="0" smtClean="0">
                <a:latin typeface="Franklin Gothic Medium" panose="020B0603020102020204" pitchFamily="34" charset="0"/>
              </a:rPr>
              <a:t>Luke 10:27-28		Love God/Love your Neighbor</a:t>
            </a:r>
          </a:p>
          <a:p>
            <a:pPr marL="342900" indent="6350"/>
            <a:endParaRPr lang="en-US" sz="2400" b="1" dirty="0">
              <a:latin typeface="Franklin Gothic Medium" panose="020B0603020102020204" pitchFamily="34" charset="0"/>
            </a:endParaRPr>
          </a:p>
          <a:p>
            <a:pPr marL="342900" indent="6350"/>
            <a:r>
              <a:rPr lang="en-US" sz="2400" b="1" dirty="0" smtClean="0">
                <a:latin typeface="Franklin Gothic Medium" panose="020B0603020102020204" pitchFamily="34" charset="0"/>
              </a:rPr>
              <a:t>Matthew 20:26-28	Be a Servant</a:t>
            </a:r>
          </a:p>
          <a:p>
            <a:pPr marL="342900" indent="6350"/>
            <a:endParaRPr lang="en-US" sz="2400" b="1" dirty="0">
              <a:latin typeface="Franklin Gothic Medium" panose="020B0603020102020204" pitchFamily="34" charset="0"/>
            </a:endParaRPr>
          </a:p>
          <a:p>
            <a:pPr marL="342900" indent="6350"/>
            <a:endParaRPr lang="en-US" sz="2400" b="1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6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184</Words>
  <Application>Microsoft Office PowerPoint</Application>
  <PresentationFormat>On-screen Show (4:3)</PresentationFormat>
  <Paragraphs>145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Bahnschrift SemiBold</vt:lpstr>
      <vt:lpstr>Calibri</vt:lpstr>
      <vt:lpstr>Calibri Light</vt:lpstr>
      <vt:lpstr>Castellar</vt:lpstr>
      <vt:lpstr>Franklin Gothic Medium</vt:lpstr>
      <vt:lpstr>Lucida Calligraphy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Rodney Kincaid</dc:creator>
  <cp:lastModifiedBy>Rodney Kincaid</cp:lastModifiedBy>
  <cp:revision>40</cp:revision>
  <dcterms:created xsi:type="dcterms:W3CDTF">2023-03-02T13:53:01Z</dcterms:created>
  <dcterms:modified xsi:type="dcterms:W3CDTF">2023-03-26T11:14:52Z</dcterms:modified>
</cp:coreProperties>
</file>