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6" d="100"/>
          <a:sy n="106" d="100"/>
        </p:scale>
        <p:origin x="18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E62AB-3B1E-A654-24F9-0BCBF870335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F04948F-2C69-55E1-3839-0FB77D35AB3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72E39A9-7E25-A564-0E47-4264B4998991}"/>
              </a:ext>
            </a:extLst>
          </p:cNvPr>
          <p:cNvSpPr>
            <a:spLocks noGrp="1"/>
          </p:cNvSpPr>
          <p:nvPr>
            <p:ph type="dt" sz="half" idx="10"/>
          </p:nvPr>
        </p:nvSpPr>
        <p:spPr/>
        <p:txBody>
          <a:bodyPr/>
          <a:lstStyle/>
          <a:p>
            <a:fld id="{073D55F9-11A3-4523-8F38-6BA37933791A}" type="datetime1">
              <a:rPr lang="en-US" smtClean="0"/>
              <a:t>1/1/23</a:t>
            </a:fld>
            <a:endParaRPr lang="en-US"/>
          </a:p>
        </p:txBody>
      </p:sp>
      <p:sp>
        <p:nvSpPr>
          <p:cNvPr id="5" name="Footer Placeholder 4">
            <a:extLst>
              <a:ext uri="{FF2B5EF4-FFF2-40B4-BE49-F238E27FC236}">
                <a16:creationId xmlns:a16="http://schemas.microsoft.com/office/drawing/2014/main" id="{2F769F89-3264-B592-A77E-0E83DEC7D6B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E10107A-9633-7A61-40BC-7269303145C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36265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2AD28-2A02-6CD1-85A9-BF767D803F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D7D855-D369-DD00-DF63-5741C0ECC4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86DD7-D3DB-A915-4733-297E02CE9BA6}"/>
              </a:ext>
            </a:extLst>
          </p:cNvPr>
          <p:cNvSpPr>
            <a:spLocks noGrp="1"/>
          </p:cNvSpPr>
          <p:nvPr>
            <p:ph type="dt" sz="half" idx="10"/>
          </p:nvPr>
        </p:nvSpPr>
        <p:spPr/>
        <p:txBody>
          <a:bodyPr/>
          <a:lstStyle/>
          <a:p>
            <a:fld id="{0B4E757A-3EC2-4683-9080-1A460C37C843}" type="datetime1">
              <a:rPr lang="en-US" smtClean="0"/>
              <a:t>1/1/23</a:t>
            </a:fld>
            <a:endParaRPr lang="en-US"/>
          </a:p>
        </p:txBody>
      </p:sp>
      <p:sp>
        <p:nvSpPr>
          <p:cNvPr id="5" name="Footer Placeholder 4">
            <a:extLst>
              <a:ext uri="{FF2B5EF4-FFF2-40B4-BE49-F238E27FC236}">
                <a16:creationId xmlns:a16="http://schemas.microsoft.com/office/drawing/2014/main" id="{BFD6719B-189F-D408-39DB-DF246229537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1AAA815-B17D-E9D4-2523-DFEE3C3EFB8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94912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10D2A7-8FBF-B17D-4CF7-8B764147ACE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DEE70A-1801-3501-F45C-E5C0A125173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3E657A-17AB-A7B0-6732-22B64A014237}"/>
              </a:ext>
            </a:extLst>
          </p:cNvPr>
          <p:cNvSpPr>
            <a:spLocks noGrp="1"/>
          </p:cNvSpPr>
          <p:nvPr>
            <p:ph type="dt" sz="half" idx="10"/>
          </p:nvPr>
        </p:nvSpPr>
        <p:spPr/>
        <p:txBody>
          <a:bodyPr/>
          <a:lstStyle/>
          <a:p>
            <a:fld id="{5CC8096C-64ED-4153-A483-5C02E44AD5C3}" type="datetime1">
              <a:rPr lang="en-US" smtClean="0"/>
              <a:t>1/1/23</a:t>
            </a:fld>
            <a:endParaRPr lang="en-US" dirty="0"/>
          </a:p>
        </p:txBody>
      </p:sp>
      <p:sp>
        <p:nvSpPr>
          <p:cNvPr id="5" name="Footer Placeholder 4">
            <a:extLst>
              <a:ext uri="{FF2B5EF4-FFF2-40B4-BE49-F238E27FC236}">
                <a16:creationId xmlns:a16="http://schemas.microsoft.com/office/drawing/2014/main" id="{D8A00264-E7E6-C67B-9E09-4FDEE33C6EB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F609B090-7CCA-C1FE-0C91-1543FE428348}"/>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218946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212F-7916-AC10-B287-9A5507880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9137B6-61A6-DBC5-1196-F013FE7F34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D9D264-DF66-AD9F-B83F-69FFC67B3A0F}"/>
              </a:ext>
            </a:extLst>
          </p:cNvPr>
          <p:cNvSpPr>
            <a:spLocks noGrp="1"/>
          </p:cNvSpPr>
          <p:nvPr>
            <p:ph type="dt" sz="half" idx="10"/>
          </p:nvPr>
        </p:nvSpPr>
        <p:spPr/>
        <p:txBody>
          <a:bodyPr/>
          <a:lstStyle/>
          <a:p>
            <a:fld id="{1CB9D56B-6EBE-4E5F-99D9-2A3DBDF37D0A}" type="datetime1">
              <a:rPr lang="en-US" smtClean="0"/>
              <a:t>1/1/23</a:t>
            </a:fld>
            <a:endParaRPr lang="en-US"/>
          </a:p>
        </p:txBody>
      </p:sp>
      <p:sp>
        <p:nvSpPr>
          <p:cNvPr id="5" name="Footer Placeholder 4">
            <a:extLst>
              <a:ext uri="{FF2B5EF4-FFF2-40B4-BE49-F238E27FC236}">
                <a16:creationId xmlns:a16="http://schemas.microsoft.com/office/drawing/2014/main" id="{7EDE5C9B-D321-3B88-2F53-528D8338790A}"/>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F199E90-E115-FF62-DD4F-E924C770B72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12980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A634C-AE4E-6C09-7735-FA974170555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D8EF821-6381-C02F-D189-5B71612A268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D03D12-62BA-350F-5B4E-6EEA4115B75E}"/>
              </a:ext>
            </a:extLst>
          </p:cNvPr>
          <p:cNvSpPr>
            <a:spLocks noGrp="1"/>
          </p:cNvSpPr>
          <p:nvPr>
            <p:ph type="dt" sz="half" idx="10"/>
          </p:nvPr>
        </p:nvSpPr>
        <p:spPr/>
        <p:txBody>
          <a:bodyPr/>
          <a:lstStyle/>
          <a:p>
            <a:fld id="{8C33F3CA-C7E3-432D-9282-18F13836509A}" type="datetime1">
              <a:rPr lang="en-US" smtClean="0"/>
              <a:t>1/1/23</a:t>
            </a:fld>
            <a:endParaRPr lang="en-US" dirty="0"/>
          </a:p>
        </p:txBody>
      </p:sp>
      <p:sp>
        <p:nvSpPr>
          <p:cNvPr id="5" name="Footer Placeholder 4">
            <a:extLst>
              <a:ext uri="{FF2B5EF4-FFF2-40B4-BE49-F238E27FC236}">
                <a16:creationId xmlns:a16="http://schemas.microsoft.com/office/drawing/2014/main" id="{335B8EA0-BA80-C298-3DA1-E2A3C0F31B08}"/>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E48946C-D1C6-4969-61C3-79AF05CA316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17990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DDEAE-DF71-02A1-4164-49E1BF0D3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9EE57F-1A4D-3A94-EBEC-388122627FA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D00224-1A02-C278-B82F-B6B73097A39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A5224E-2879-5133-0BD2-91B559B8DFE3}"/>
              </a:ext>
            </a:extLst>
          </p:cNvPr>
          <p:cNvSpPr>
            <a:spLocks noGrp="1"/>
          </p:cNvSpPr>
          <p:nvPr>
            <p:ph type="dt" sz="half" idx="10"/>
          </p:nvPr>
        </p:nvSpPr>
        <p:spPr/>
        <p:txBody>
          <a:bodyPr/>
          <a:lstStyle/>
          <a:p>
            <a:fld id="{75BE9C62-1337-40B8-BA50-E9F4861DB4BC}" type="datetime1">
              <a:rPr lang="en-US" smtClean="0"/>
              <a:t>1/1/23</a:t>
            </a:fld>
            <a:endParaRPr lang="en-US"/>
          </a:p>
        </p:txBody>
      </p:sp>
      <p:sp>
        <p:nvSpPr>
          <p:cNvPr id="6" name="Footer Placeholder 5">
            <a:extLst>
              <a:ext uri="{FF2B5EF4-FFF2-40B4-BE49-F238E27FC236}">
                <a16:creationId xmlns:a16="http://schemas.microsoft.com/office/drawing/2014/main" id="{A36A7ED3-C21E-A920-8EAF-9917FD64AC7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DD814667-FD0F-A79C-2AC8-9AFFF0C4BA3D}"/>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83993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D4F47-2FCD-5311-7BB3-F617AF8A033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BA979E-4DEB-B6C8-69F8-E31B1297AD3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852C0DF-9109-C854-D709-45A2CD19B5B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E32A7E-1E46-25B4-79B4-2BBCA4B3CE4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A98E8B8-1173-5CC1-14E2-287BAFDB204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465145-E4DA-128C-D5C8-26024256FEF7}"/>
              </a:ext>
            </a:extLst>
          </p:cNvPr>
          <p:cNvSpPr>
            <a:spLocks noGrp="1"/>
          </p:cNvSpPr>
          <p:nvPr>
            <p:ph type="dt" sz="half" idx="10"/>
          </p:nvPr>
        </p:nvSpPr>
        <p:spPr/>
        <p:txBody>
          <a:bodyPr/>
          <a:lstStyle/>
          <a:p>
            <a:fld id="{47C195EB-2DA3-4B24-8725-19BC22A7BE50}" type="datetime1">
              <a:rPr lang="en-US" smtClean="0"/>
              <a:t>1/1/23</a:t>
            </a:fld>
            <a:endParaRPr lang="en-US"/>
          </a:p>
        </p:txBody>
      </p:sp>
      <p:sp>
        <p:nvSpPr>
          <p:cNvPr id="8" name="Footer Placeholder 7">
            <a:extLst>
              <a:ext uri="{FF2B5EF4-FFF2-40B4-BE49-F238E27FC236}">
                <a16:creationId xmlns:a16="http://schemas.microsoft.com/office/drawing/2014/main" id="{452457E9-EA91-635A-6CB8-E5D1FBD4E5EB}"/>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99E116DD-DBD0-4F56-90B1-DD5BDB112BB1}"/>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12803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E7FA-35C9-B63E-846F-E3CF0AABC1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DB9407-0878-4D7F-9329-CB807292988E}"/>
              </a:ext>
            </a:extLst>
          </p:cNvPr>
          <p:cNvSpPr>
            <a:spLocks noGrp="1"/>
          </p:cNvSpPr>
          <p:nvPr>
            <p:ph type="dt" sz="half" idx="10"/>
          </p:nvPr>
        </p:nvSpPr>
        <p:spPr/>
        <p:txBody>
          <a:bodyPr/>
          <a:lstStyle/>
          <a:p>
            <a:fld id="{F4E237E6-0076-4915-A5A8-B7C11FA4F374}" type="datetime1">
              <a:rPr lang="en-US" smtClean="0"/>
              <a:t>1/1/23</a:t>
            </a:fld>
            <a:endParaRPr lang="en-US"/>
          </a:p>
        </p:txBody>
      </p:sp>
      <p:sp>
        <p:nvSpPr>
          <p:cNvPr id="4" name="Footer Placeholder 3">
            <a:extLst>
              <a:ext uri="{FF2B5EF4-FFF2-40B4-BE49-F238E27FC236}">
                <a16:creationId xmlns:a16="http://schemas.microsoft.com/office/drawing/2014/main" id="{A7B26D3C-F638-DB91-0AB8-6CC92C7A903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ADFA1674-76C7-5EB5-FF0A-AAD3715744C1}"/>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976276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76F8B2-97F7-9B1F-3E77-32054FC15CD1}"/>
              </a:ext>
            </a:extLst>
          </p:cNvPr>
          <p:cNvSpPr>
            <a:spLocks noGrp="1"/>
          </p:cNvSpPr>
          <p:nvPr>
            <p:ph type="dt" sz="half" idx="10"/>
          </p:nvPr>
        </p:nvSpPr>
        <p:spPr/>
        <p:txBody>
          <a:bodyPr/>
          <a:lstStyle/>
          <a:p>
            <a:fld id="{3505F58F-C0B5-422A-8E5A-6B99E5D80F0A}" type="datetime1">
              <a:rPr lang="en-US" smtClean="0"/>
              <a:t>1/1/23</a:t>
            </a:fld>
            <a:endParaRPr lang="en-US"/>
          </a:p>
        </p:txBody>
      </p:sp>
      <p:sp>
        <p:nvSpPr>
          <p:cNvPr id="3" name="Footer Placeholder 2">
            <a:extLst>
              <a:ext uri="{FF2B5EF4-FFF2-40B4-BE49-F238E27FC236}">
                <a16:creationId xmlns:a16="http://schemas.microsoft.com/office/drawing/2014/main" id="{2267DE4F-8EF2-5215-8237-657EB1B6707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AB9D2DAD-062A-226C-0130-1E293591C93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26711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4AD9-EE51-363E-C346-902A91D0B98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95DE03F-7F65-01C7-79B4-DA4EC3D70F8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DF8EB4-6CA0-DDAA-DFA4-E2DD438CBFE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7AB968A-4607-125C-0195-A6940BF1C7B1}"/>
              </a:ext>
            </a:extLst>
          </p:cNvPr>
          <p:cNvSpPr>
            <a:spLocks noGrp="1"/>
          </p:cNvSpPr>
          <p:nvPr>
            <p:ph type="dt" sz="half" idx="10"/>
          </p:nvPr>
        </p:nvSpPr>
        <p:spPr/>
        <p:txBody>
          <a:bodyPr/>
          <a:lstStyle/>
          <a:p>
            <a:fld id="{7565E655-9687-48DF-A33F-F8824CCCB5D1}" type="datetime1">
              <a:rPr lang="en-US" smtClean="0"/>
              <a:t>1/1/23</a:t>
            </a:fld>
            <a:endParaRPr lang="en-US"/>
          </a:p>
        </p:txBody>
      </p:sp>
      <p:sp>
        <p:nvSpPr>
          <p:cNvPr id="6" name="Footer Placeholder 5">
            <a:extLst>
              <a:ext uri="{FF2B5EF4-FFF2-40B4-BE49-F238E27FC236}">
                <a16:creationId xmlns:a16="http://schemas.microsoft.com/office/drawing/2014/main" id="{17A365EC-84E1-89F1-514E-26AA6C831FD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69387BD-C837-2E92-BC9A-0AF0EC86FB9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803764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74601-547C-672A-58AF-FABF5499EF8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3E5475B-40B8-F6DA-1ED5-36F359A9617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682A018-93F4-2F30-2F19-3A2AC488E3B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7485B1E-2E8D-C88C-B81C-62EC8BFFC56B}"/>
              </a:ext>
            </a:extLst>
          </p:cNvPr>
          <p:cNvSpPr>
            <a:spLocks noGrp="1"/>
          </p:cNvSpPr>
          <p:nvPr>
            <p:ph type="dt" sz="half" idx="10"/>
          </p:nvPr>
        </p:nvSpPr>
        <p:spPr/>
        <p:txBody>
          <a:bodyPr/>
          <a:lstStyle/>
          <a:p>
            <a:fld id="{B97FD56A-AAB8-4544-A495-D0645413C9E3}" type="datetime1">
              <a:rPr lang="en-US" smtClean="0"/>
              <a:t>1/1/23</a:t>
            </a:fld>
            <a:endParaRPr lang="en-US"/>
          </a:p>
        </p:txBody>
      </p:sp>
      <p:sp>
        <p:nvSpPr>
          <p:cNvPr id="6" name="Footer Placeholder 5">
            <a:extLst>
              <a:ext uri="{FF2B5EF4-FFF2-40B4-BE49-F238E27FC236}">
                <a16:creationId xmlns:a16="http://schemas.microsoft.com/office/drawing/2014/main" id="{2338B29F-BD33-5E42-6EAD-1D6B1C06F76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59A1798-F346-F11D-DC4E-0A79BED4E51F}"/>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72956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AE3641-CCDC-775E-96B9-858DD9174F3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A6F83-EE85-6785-C0E1-FE65849415B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21D74F-6D32-B664-E3A9-DB53B48C748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93BAB95-8DA7-460B-B00A-7037C8394FB0}" type="datetime1">
              <a:rPr lang="en-US" smtClean="0"/>
              <a:pPr/>
              <a:t>1/1/23</a:t>
            </a:fld>
            <a:endParaRPr lang="en-US" dirty="0"/>
          </a:p>
        </p:txBody>
      </p:sp>
      <p:sp>
        <p:nvSpPr>
          <p:cNvPr id="5" name="Footer Placeholder 4">
            <a:extLst>
              <a:ext uri="{FF2B5EF4-FFF2-40B4-BE49-F238E27FC236}">
                <a16:creationId xmlns:a16="http://schemas.microsoft.com/office/drawing/2014/main" id="{4ACB6E4D-491F-7E92-A2A3-178B1C471D6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B74302AB-6690-1757-22C7-76701A887BE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61820365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CAF73-02D5-CD3B-A0E0-AFD1E459F9C3}"/>
              </a:ext>
            </a:extLst>
          </p:cNvPr>
          <p:cNvSpPr>
            <a:spLocks noGrp="1"/>
          </p:cNvSpPr>
          <p:nvPr>
            <p:ph type="ctrTitle"/>
          </p:nvPr>
        </p:nvSpPr>
        <p:spPr>
          <a:xfrm>
            <a:off x="339858" y="725467"/>
            <a:ext cx="4060691" cy="2371788"/>
          </a:xfrm>
        </p:spPr>
        <p:txBody>
          <a:bodyPr>
            <a:normAutofit/>
          </a:bodyPr>
          <a:lstStyle/>
          <a:p>
            <a:r>
              <a:rPr lang="en-US" sz="4700" dirty="0">
                <a:solidFill>
                  <a:schemeClr val="accent6">
                    <a:lumMod val="50000"/>
                    <a:alpha val="80000"/>
                  </a:schemeClr>
                </a:solidFill>
                <a:latin typeface="Calibri" panose="020F0502020204030204" pitchFamily="34" charset="0"/>
                <a:cs typeface="Calibri" panose="020F0502020204030204" pitchFamily="34" charset="0"/>
              </a:rPr>
              <a:t>Seek The Ancient Paths</a:t>
            </a:r>
          </a:p>
        </p:txBody>
      </p:sp>
      <p:sp>
        <p:nvSpPr>
          <p:cNvPr id="3" name="Subtitle 2">
            <a:extLst>
              <a:ext uri="{FF2B5EF4-FFF2-40B4-BE49-F238E27FC236}">
                <a16:creationId xmlns:a16="http://schemas.microsoft.com/office/drawing/2014/main" id="{23107608-2660-B658-2EE1-48EE6E4EC468}"/>
              </a:ext>
            </a:extLst>
          </p:cNvPr>
          <p:cNvSpPr>
            <a:spLocks noGrp="1"/>
          </p:cNvSpPr>
          <p:nvPr>
            <p:ph type="subTitle" idx="1"/>
          </p:nvPr>
        </p:nvSpPr>
        <p:spPr>
          <a:xfrm>
            <a:off x="339858" y="3602038"/>
            <a:ext cx="4060691" cy="1560594"/>
          </a:xfrm>
        </p:spPr>
        <p:txBody>
          <a:bodyPr>
            <a:normAutofit/>
          </a:bodyPr>
          <a:lstStyle/>
          <a:p>
            <a:r>
              <a:rPr lang="en-US" dirty="0">
                <a:solidFill>
                  <a:schemeClr val="accent6">
                    <a:lumMod val="50000"/>
                    <a:alpha val="80000"/>
                  </a:schemeClr>
                </a:solidFill>
              </a:rPr>
              <a:t>Jeremiah 3:16</a:t>
            </a:r>
          </a:p>
        </p:txBody>
      </p:sp>
      <p:pic>
        <p:nvPicPr>
          <p:cNvPr id="1026" name="Picture 2" descr="Free photos of Forest">
            <a:extLst>
              <a:ext uri="{FF2B5EF4-FFF2-40B4-BE49-F238E27FC236}">
                <a16:creationId xmlns:a16="http://schemas.microsoft.com/office/drawing/2014/main" id="{6BFD7A7B-F098-2C62-CB02-211B17BF16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445" r="27829" b="-1"/>
          <a:stretch/>
        </p:blipFill>
        <p:spPr bwMode="auto">
          <a:xfrm>
            <a:off x="4563656" y="-3440"/>
            <a:ext cx="4597463" cy="686143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A6300894-4A65-472C-C310-0C2684602BE8}"/>
              </a:ext>
            </a:extLst>
          </p:cNvPr>
          <p:cNvCxnSpPr/>
          <p:nvPr/>
        </p:nvCxnSpPr>
        <p:spPr>
          <a:xfrm>
            <a:off x="893977" y="3334961"/>
            <a:ext cx="2998313"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429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133778"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F42FB75-189C-5B5C-47E3-62BB160FD354}"/>
              </a:ext>
            </a:extLst>
          </p:cNvPr>
          <p:cNvSpPr>
            <a:spLocks noGrp="1"/>
          </p:cNvSpPr>
          <p:nvPr>
            <p:ph type="title"/>
          </p:nvPr>
        </p:nvSpPr>
        <p:spPr>
          <a:xfrm>
            <a:off x="628650" y="713312"/>
            <a:ext cx="3028950" cy="5431376"/>
          </a:xfrm>
        </p:spPr>
        <p:txBody>
          <a:bodyPr>
            <a:normAutofit/>
          </a:bodyPr>
          <a:lstStyle/>
          <a:p>
            <a:pPr algn="ctr"/>
            <a:r>
              <a:rPr lang="en-US" dirty="0"/>
              <a:t>What Are The Ancient Paths?</a:t>
            </a:r>
          </a:p>
        </p:txBody>
      </p:sp>
      <p:sp>
        <p:nvSpPr>
          <p:cNvPr id="3" name="Content Placeholder 2">
            <a:extLst>
              <a:ext uri="{FF2B5EF4-FFF2-40B4-BE49-F238E27FC236}">
                <a16:creationId xmlns:a16="http://schemas.microsoft.com/office/drawing/2014/main" id="{DB3B10A2-8748-55E2-38CB-4844E09BDACF}"/>
              </a:ext>
            </a:extLst>
          </p:cNvPr>
          <p:cNvSpPr>
            <a:spLocks noGrp="1"/>
          </p:cNvSpPr>
          <p:nvPr>
            <p:ph idx="1"/>
          </p:nvPr>
        </p:nvSpPr>
        <p:spPr>
          <a:xfrm>
            <a:off x="4381573" y="469232"/>
            <a:ext cx="4317259" cy="5931568"/>
          </a:xfrm>
        </p:spPr>
        <p:txBody>
          <a:bodyPr anchor="ctr">
            <a:normAutofit/>
          </a:bodyPr>
          <a:lstStyle/>
          <a:p>
            <a:pPr marL="0" indent="0">
              <a:buNone/>
            </a:pPr>
            <a:r>
              <a:rPr lang="en-US" sz="2800" dirty="0"/>
              <a:t>What they are not...</a:t>
            </a:r>
          </a:p>
          <a:p>
            <a:pPr lvl="1"/>
            <a:r>
              <a:rPr lang="en-US" sz="2400" dirty="0"/>
              <a:t>Our ideas (Jeremiah 23:16)</a:t>
            </a:r>
          </a:p>
          <a:p>
            <a:pPr lvl="1"/>
            <a:r>
              <a:rPr lang="en-US" sz="2400" dirty="0"/>
              <a:t>Our traditions... (Matthew 15:8-9</a:t>
            </a:r>
          </a:p>
          <a:p>
            <a:pPr lvl="1"/>
            <a:endParaRPr lang="en-US" sz="2400" dirty="0"/>
          </a:p>
          <a:p>
            <a:pPr marL="0" indent="0">
              <a:buNone/>
            </a:pPr>
            <a:r>
              <a:rPr lang="en-US" sz="2800" dirty="0"/>
              <a:t>What is Jeremiah calling for?</a:t>
            </a:r>
          </a:p>
          <a:p>
            <a:pPr lvl="1"/>
            <a:r>
              <a:rPr lang="en-US" sz="2400" dirty="0"/>
              <a:t>Jeremiah 6:16</a:t>
            </a:r>
          </a:p>
          <a:p>
            <a:pPr lvl="1"/>
            <a:r>
              <a:rPr lang="en-US" sz="2400" dirty="0"/>
              <a:t>Matthew 11:28-29</a:t>
            </a:r>
          </a:p>
          <a:p>
            <a:pPr lvl="1"/>
            <a:endParaRPr lang="en-US" sz="2400" dirty="0"/>
          </a:p>
          <a:p>
            <a:pPr marL="0" indent="0">
              <a:buNone/>
            </a:pPr>
            <a:r>
              <a:rPr lang="en-US" sz="2800" dirty="0"/>
              <a:t>What do the “ancient paths” consist of?</a:t>
            </a:r>
          </a:p>
          <a:p>
            <a:pPr lvl="1"/>
            <a:r>
              <a:rPr lang="en-US" sz="2400" dirty="0"/>
              <a:t>2 Thessalonians 2:15</a:t>
            </a:r>
          </a:p>
          <a:p>
            <a:pPr lvl="1"/>
            <a:r>
              <a:rPr lang="en-US" sz="2400" dirty="0"/>
              <a:t>Ephesians 2:19-20</a:t>
            </a:r>
            <a:endParaRPr lang="en-US" sz="2100" dirty="0"/>
          </a:p>
        </p:txBody>
      </p:sp>
    </p:spTree>
    <p:extLst>
      <p:ext uri="{BB962C8B-B14F-4D97-AF65-F5344CB8AC3E}">
        <p14:creationId xmlns:p14="http://schemas.microsoft.com/office/powerpoint/2010/main" val="2479748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133778"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F42FB75-189C-5B5C-47E3-62BB160FD354}"/>
              </a:ext>
            </a:extLst>
          </p:cNvPr>
          <p:cNvSpPr>
            <a:spLocks noGrp="1"/>
          </p:cNvSpPr>
          <p:nvPr>
            <p:ph type="title"/>
          </p:nvPr>
        </p:nvSpPr>
        <p:spPr>
          <a:xfrm>
            <a:off x="628650" y="713312"/>
            <a:ext cx="3028950" cy="5431376"/>
          </a:xfrm>
        </p:spPr>
        <p:txBody>
          <a:bodyPr>
            <a:normAutofit/>
          </a:bodyPr>
          <a:lstStyle/>
          <a:p>
            <a:pPr algn="ctr"/>
            <a:r>
              <a:rPr lang="en-US" dirty="0"/>
              <a:t>When Should We Ask For Them?</a:t>
            </a:r>
          </a:p>
        </p:txBody>
      </p:sp>
      <p:sp>
        <p:nvSpPr>
          <p:cNvPr id="3" name="Content Placeholder 2">
            <a:extLst>
              <a:ext uri="{FF2B5EF4-FFF2-40B4-BE49-F238E27FC236}">
                <a16:creationId xmlns:a16="http://schemas.microsoft.com/office/drawing/2014/main" id="{DB3B10A2-8748-55E2-38CB-4844E09BDACF}"/>
              </a:ext>
            </a:extLst>
          </p:cNvPr>
          <p:cNvSpPr>
            <a:spLocks noGrp="1"/>
          </p:cNvSpPr>
          <p:nvPr>
            <p:ph idx="1"/>
          </p:nvPr>
        </p:nvSpPr>
        <p:spPr>
          <a:xfrm>
            <a:off x="4571999" y="713313"/>
            <a:ext cx="3943351" cy="5431376"/>
          </a:xfrm>
        </p:spPr>
        <p:txBody>
          <a:bodyPr anchor="ctr">
            <a:normAutofit/>
          </a:bodyPr>
          <a:lstStyle/>
          <a:p>
            <a:pPr marL="0" indent="0">
              <a:buNone/>
            </a:pPr>
            <a:r>
              <a:rPr lang="en-US" sz="2800" dirty="0"/>
              <a:t>In Our Work Together</a:t>
            </a:r>
          </a:p>
          <a:p>
            <a:pPr lvl="1"/>
            <a:r>
              <a:rPr lang="en-US" sz="2500" dirty="0"/>
              <a:t>Acts 2:42</a:t>
            </a:r>
          </a:p>
          <a:p>
            <a:pPr lvl="1"/>
            <a:endParaRPr lang="en-US" sz="2500" dirty="0"/>
          </a:p>
          <a:p>
            <a:pPr marL="0" indent="0">
              <a:buNone/>
            </a:pPr>
            <a:r>
              <a:rPr lang="en-US" sz="2800" dirty="0"/>
              <a:t>In Our Worship</a:t>
            </a:r>
          </a:p>
          <a:p>
            <a:pPr lvl="1"/>
            <a:r>
              <a:rPr lang="en-US" sz="2500" dirty="0"/>
              <a:t>1 Corinthians 14:12</a:t>
            </a:r>
          </a:p>
          <a:p>
            <a:pPr lvl="1"/>
            <a:r>
              <a:rPr lang="en-US" sz="2500" dirty="0"/>
              <a:t>1 Corinthians 14:26</a:t>
            </a:r>
          </a:p>
          <a:p>
            <a:pPr lvl="1"/>
            <a:endParaRPr lang="en-US" sz="2500" dirty="0"/>
          </a:p>
          <a:p>
            <a:pPr marL="0" indent="0">
              <a:buNone/>
            </a:pPr>
            <a:r>
              <a:rPr lang="en-US" sz="2800" dirty="0"/>
              <a:t>In Our Day-to-Day Life</a:t>
            </a:r>
          </a:p>
          <a:p>
            <a:pPr lvl="1"/>
            <a:r>
              <a:rPr lang="en-US" sz="2500" dirty="0"/>
              <a:t>Jeremiah 8:8; 7:4-5</a:t>
            </a:r>
          </a:p>
          <a:p>
            <a:pPr lvl="1"/>
            <a:r>
              <a:rPr lang="en-US" sz="2500" dirty="0"/>
              <a:t>1 Corinthians 11:1</a:t>
            </a:r>
          </a:p>
          <a:p>
            <a:pPr lvl="1"/>
            <a:r>
              <a:rPr lang="en-US" sz="2500" dirty="0"/>
              <a:t>Ephesians 5:1-2</a:t>
            </a:r>
          </a:p>
        </p:txBody>
      </p:sp>
    </p:spTree>
    <p:extLst>
      <p:ext uri="{BB962C8B-B14F-4D97-AF65-F5344CB8AC3E}">
        <p14:creationId xmlns:p14="http://schemas.microsoft.com/office/powerpoint/2010/main" val="128950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133778"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F42FB75-189C-5B5C-47E3-62BB160FD354}"/>
              </a:ext>
            </a:extLst>
          </p:cNvPr>
          <p:cNvSpPr>
            <a:spLocks noGrp="1"/>
          </p:cNvSpPr>
          <p:nvPr>
            <p:ph type="title"/>
          </p:nvPr>
        </p:nvSpPr>
        <p:spPr>
          <a:xfrm>
            <a:off x="628650" y="713312"/>
            <a:ext cx="3028950" cy="5431376"/>
          </a:xfrm>
        </p:spPr>
        <p:txBody>
          <a:bodyPr>
            <a:normAutofit/>
          </a:bodyPr>
          <a:lstStyle/>
          <a:p>
            <a:pPr algn="ctr"/>
            <a:r>
              <a:rPr lang="en-US" dirty="0"/>
              <a:t>Where Do The Ancient Paths Lead?</a:t>
            </a:r>
          </a:p>
        </p:txBody>
      </p:sp>
      <p:sp>
        <p:nvSpPr>
          <p:cNvPr id="3" name="Content Placeholder 2">
            <a:extLst>
              <a:ext uri="{FF2B5EF4-FFF2-40B4-BE49-F238E27FC236}">
                <a16:creationId xmlns:a16="http://schemas.microsoft.com/office/drawing/2014/main" id="{DB3B10A2-8748-55E2-38CB-4844E09BDACF}"/>
              </a:ext>
            </a:extLst>
          </p:cNvPr>
          <p:cNvSpPr>
            <a:spLocks noGrp="1"/>
          </p:cNvSpPr>
          <p:nvPr>
            <p:ph idx="1"/>
          </p:nvPr>
        </p:nvSpPr>
        <p:spPr>
          <a:xfrm>
            <a:off x="4571999" y="713313"/>
            <a:ext cx="4133778" cy="5431376"/>
          </a:xfrm>
        </p:spPr>
        <p:txBody>
          <a:bodyPr anchor="ctr">
            <a:normAutofit/>
          </a:bodyPr>
          <a:lstStyle/>
          <a:p>
            <a:pPr marL="0" indent="0">
              <a:buNone/>
            </a:pPr>
            <a:r>
              <a:rPr lang="en-US" sz="2800" dirty="0"/>
              <a:t>They lead us back to where we came from.</a:t>
            </a:r>
          </a:p>
          <a:p>
            <a:pPr lvl="1"/>
            <a:r>
              <a:rPr lang="en-US" sz="2500" dirty="0"/>
              <a:t>2 Corinthians 3:18</a:t>
            </a:r>
          </a:p>
          <a:p>
            <a:pPr lvl="1"/>
            <a:r>
              <a:rPr lang="en-US" sz="2500" dirty="0"/>
              <a:t>Ephesians 2:19-20</a:t>
            </a:r>
          </a:p>
          <a:p>
            <a:pPr lvl="1"/>
            <a:r>
              <a:rPr lang="en-US" sz="2500" dirty="0"/>
              <a:t>Acts 3:19-21</a:t>
            </a:r>
          </a:p>
          <a:p>
            <a:pPr lvl="1"/>
            <a:endParaRPr lang="en-US" sz="2500" dirty="0"/>
          </a:p>
          <a:p>
            <a:pPr marL="0" indent="0">
              <a:buNone/>
            </a:pPr>
            <a:r>
              <a:rPr lang="en-US" sz="2800" dirty="0"/>
              <a:t>They lead us to God.</a:t>
            </a:r>
          </a:p>
          <a:p>
            <a:pPr lvl="1"/>
            <a:r>
              <a:rPr lang="en-US" sz="2500" dirty="0"/>
              <a:t>1 John 3:2</a:t>
            </a:r>
          </a:p>
          <a:p>
            <a:pPr lvl="1"/>
            <a:r>
              <a:rPr lang="en-US" sz="2500" dirty="0"/>
              <a:t>Colossians 3:4</a:t>
            </a:r>
          </a:p>
        </p:txBody>
      </p:sp>
    </p:spTree>
    <p:extLst>
      <p:ext uri="{BB962C8B-B14F-4D97-AF65-F5344CB8AC3E}">
        <p14:creationId xmlns:p14="http://schemas.microsoft.com/office/powerpoint/2010/main" val="2932731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CD0C77-E4A6-26B8-7D93-BDE638AAE8C5}"/>
              </a:ext>
            </a:extLst>
          </p:cNvPr>
          <p:cNvSpPr>
            <a:spLocks noGrp="1"/>
          </p:cNvSpPr>
          <p:nvPr>
            <p:ph type="title"/>
          </p:nvPr>
        </p:nvSpPr>
        <p:spPr>
          <a:xfrm>
            <a:off x="628650" y="733926"/>
            <a:ext cx="7886700" cy="5029200"/>
          </a:xfrm>
        </p:spPr>
        <p:txBody>
          <a:bodyPr>
            <a:normAutofit/>
          </a:bodyPr>
          <a:lstStyle/>
          <a:p>
            <a:pPr algn="just"/>
            <a:r>
              <a:rPr lang="en-US" dirty="0">
                <a:effectLst/>
              </a:rPr>
              <a:t>“Enter through the narrow gate; for the gate is wide and the way is broad that leads to destruction, and there are many who enter through it. For the gate is small and the way is narrow that leads to life, and there are few who find it.” (Matthew 7:13-14)</a:t>
            </a:r>
            <a:endParaRPr lang="en-US" dirty="0"/>
          </a:p>
        </p:txBody>
      </p:sp>
    </p:spTree>
    <p:extLst>
      <p:ext uri="{BB962C8B-B14F-4D97-AF65-F5344CB8AC3E}">
        <p14:creationId xmlns:p14="http://schemas.microsoft.com/office/powerpoint/2010/main" val="2230039748"/>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{BAA370E2-39C1-3947-AE09-01634183B0E1}tf16401378</Template>
  <TotalTime>78</TotalTime>
  <Words>182</Words>
  <Application>Microsoft Macintosh PowerPoint</Application>
  <PresentationFormat>On-screen Show (4:3)</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 2013 - 2022</vt:lpstr>
      <vt:lpstr>Seek The Ancient Paths</vt:lpstr>
      <vt:lpstr>What Are The Ancient Paths?</vt:lpstr>
      <vt:lpstr>When Should We Ask For Them?</vt:lpstr>
      <vt:lpstr>Where Do The Ancient Paths Lead?</vt:lpstr>
      <vt:lpstr>“Enter through the narrow gate; for the gate is wide and the way is broad that leads to destruction, and there are many who enter through it. For the gate is small and the way is narrow that leads to life, and there are few who find it.” (Matthew 7:13-14)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Seek The Ancient Paths</dc:title>
  <dc:creator>Sid Latham</dc:creator>
  <cp:lastModifiedBy>Sid Latham</cp:lastModifiedBy>
  <cp:revision>5</cp:revision>
  <dcterms:created xsi:type="dcterms:W3CDTF">2022-12-30T15:59:59Z</dcterms:created>
  <dcterms:modified xsi:type="dcterms:W3CDTF">2023-01-01T13:48:03Z</dcterms:modified>
</cp:coreProperties>
</file>