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6" r:id="rId3"/>
    <p:sldId id="267" r:id="rId4"/>
    <p:sldId id="268" r:id="rId5"/>
    <p:sldId id="269" r:id="rId6"/>
    <p:sldId id="28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471"/>
    <a:srgbClr val="6C746B"/>
    <a:srgbClr val="697A7B"/>
    <a:srgbClr val="5B7071"/>
    <a:srgbClr val="4DECB5"/>
    <a:srgbClr val="707C6C"/>
    <a:srgbClr val="5E7A70"/>
    <a:srgbClr val="666B76"/>
    <a:srgbClr val="F6F9DB"/>
    <a:srgbClr val="4B4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992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3864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E147-02CC-4D14-9EF6-4995F03CFA1A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79458-776B-4EDD-BFF4-406EC7F3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5252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3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9458-776B-4EDD-BFF4-406EC7F38F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1053" y="4224669"/>
            <a:ext cx="3440510" cy="19467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1053" y="4224669"/>
            <a:ext cx="3440510" cy="19467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35805" y="2424222"/>
            <a:ext cx="6503936" cy="15310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7637" y="5762847"/>
            <a:ext cx="5649433" cy="32606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5288337"/>
            <a:ext cx="8217685" cy="1059647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6" y="514971"/>
            <a:ext cx="8211023" cy="44762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6F9DB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ECB5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15" y="1318707"/>
            <a:ext cx="8094784" cy="15310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Segoe Print" panose="02000600000000000000" pitchFamily="2" charset="0"/>
              </a:rPr>
              <a:t>INTRODUCTION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East End church of Christ : Act 20:28 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A881A-8FDF-45DB-B260-D4338DC9B4D1}"/>
              </a:ext>
            </a:extLst>
          </p:cNvPr>
          <p:cNvSpPr txBox="1">
            <a:spLocks/>
          </p:cNvSpPr>
          <p:nvPr/>
        </p:nvSpPr>
        <p:spPr>
          <a:xfrm>
            <a:off x="1380392" y="3446446"/>
            <a:ext cx="8094784" cy="153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r>
              <a:rPr lang="en-US" sz="12800" dirty="0">
                <a:latin typeface="Segoe Print" panose="02000600000000000000" pitchFamily="2" charset="0"/>
              </a:rPr>
              <a:t>* </a:t>
            </a:r>
            <a:r>
              <a:rPr lang="en-US" sz="12800" dirty="0">
                <a:solidFill>
                  <a:srgbClr val="FF0000"/>
                </a:solidFill>
                <a:latin typeface="Segoe Print" panose="02000600000000000000" pitchFamily="2" charset="0"/>
              </a:rPr>
              <a:t>Where we’ve been (Brent)</a:t>
            </a:r>
          </a:p>
          <a:p>
            <a:pPr algn="l"/>
            <a:br>
              <a:rPr lang="en-US" sz="12800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en-US" sz="12800" dirty="0">
                <a:latin typeface="Segoe Print" panose="02000600000000000000" pitchFamily="2" charset="0"/>
              </a:rPr>
              <a:t>* Where we are now (Troy)</a:t>
            </a:r>
          </a:p>
          <a:p>
            <a:pPr algn="l"/>
            <a:br>
              <a:rPr lang="en-US" sz="12800" dirty="0">
                <a:latin typeface="Segoe Print" panose="02000600000000000000" pitchFamily="2" charset="0"/>
              </a:rPr>
            </a:br>
            <a:r>
              <a:rPr lang="en-US" sz="12800" dirty="0">
                <a:latin typeface="Segoe Print" panose="02000600000000000000" pitchFamily="2" charset="0"/>
              </a:rPr>
              <a:t>* Where we’re going (Sid)</a:t>
            </a:r>
            <a:br>
              <a:rPr lang="en-US" sz="12800" dirty="0">
                <a:latin typeface="Segoe Print" panose="02000600000000000000" pitchFamily="2" charset="0"/>
              </a:rPr>
            </a:br>
            <a:endParaRPr lang="en-US" sz="1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Hebrews 12:28  </a:t>
            </a:r>
            <a:endParaRPr lang="en-US" dirty="0"/>
          </a:p>
          <a:p>
            <a:r>
              <a:rPr lang="en-US" dirty="0"/>
              <a:t>Therefore let us be grateful for receiving a kingdom that cannot be shaken, and thus let us offer to God acceptable worship, with reverence and awe.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Exodus 3:5</a:t>
            </a:r>
            <a:endParaRPr lang="en-US" dirty="0"/>
          </a:p>
          <a:p>
            <a:r>
              <a:rPr lang="en-US" dirty="0"/>
              <a:t>Then he said, “Do not come near; take your sandals off your feet, for the place on which you are standing is holy ground.”</a:t>
            </a:r>
          </a:p>
        </p:txBody>
      </p:sp>
    </p:spTree>
    <p:extLst>
      <p:ext uri="{BB962C8B-B14F-4D97-AF65-F5344CB8AC3E}">
        <p14:creationId xmlns:p14="http://schemas.microsoft.com/office/powerpoint/2010/main" val="121100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 I be more Reverent than I am? </a:t>
            </a:r>
          </a:p>
          <a:p>
            <a:endParaRPr lang="en-US" dirty="0"/>
          </a:p>
          <a:p>
            <a:r>
              <a:rPr lang="en-US" dirty="0"/>
              <a:t>What would that look like?</a:t>
            </a:r>
          </a:p>
          <a:p>
            <a:endParaRPr lang="en-US" dirty="0"/>
          </a:p>
          <a:p>
            <a:r>
              <a:rPr lang="en-US" dirty="0"/>
              <a:t>What will I need to do to make that happen?</a:t>
            </a:r>
          </a:p>
        </p:txBody>
      </p:sp>
    </p:spTree>
    <p:extLst>
      <p:ext uri="{BB962C8B-B14F-4D97-AF65-F5344CB8AC3E}">
        <p14:creationId xmlns:p14="http://schemas.microsoft.com/office/powerpoint/2010/main" val="21173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i="1" dirty="0"/>
              <a:t>Cultivate Hearts in Regard to:</a:t>
            </a:r>
          </a:p>
          <a:p>
            <a:r>
              <a:rPr lang="en-US" sz="3600" i="1" dirty="0">
                <a:solidFill>
                  <a:srgbClr val="4B565E"/>
                </a:solidFill>
              </a:rPr>
              <a:t>1.  Reverence </a:t>
            </a:r>
          </a:p>
          <a:p>
            <a:r>
              <a:rPr lang="en-US" sz="3600" i="1" dirty="0"/>
              <a:t>2.  Evangelism</a:t>
            </a:r>
          </a:p>
          <a:p>
            <a:r>
              <a:rPr lang="en-US" sz="3600" i="1" dirty="0">
                <a:solidFill>
                  <a:srgbClr val="4C5B5D"/>
                </a:solidFill>
              </a:rPr>
              <a:t>3.  Soundness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Acts 13:49</a:t>
            </a:r>
          </a:p>
          <a:p>
            <a:r>
              <a:rPr lang="en-US" dirty="0"/>
              <a:t>And the word of the Lord was spreading throughout the whole region.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6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90834" y="-73890"/>
            <a:ext cx="3592948" cy="5209308"/>
          </a:xfrm>
        </p:spPr>
        <p:txBody>
          <a:bodyPr>
            <a:noAutofit/>
          </a:bodyPr>
          <a:lstStyle/>
          <a:p>
            <a:r>
              <a:rPr lang="en-US" sz="4400" dirty="0"/>
              <a:t> </a:t>
            </a:r>
          </a:p>
          <a:p>
            <a:r>
              <a:rPr lang="en-US" sz="4400" dirty="0"/>
              <a:t> Giving</a:t>
            </a:r>
          </a:p>
          <a:p>
            <a:r>
              <a:rPr lang="en-US" sz="4400" dirty="0"/>
              <a:t> Zealous</a:t>
            </a:r>
          </a:p>
          <a:p>
            <a:r>
              <a:rPr lang="en-US" sz="4400" dirty="0"/>
              <a:t> Generous</a:t>
            </a:r>
          </a:p>
          <a:p>
            <a:r>
              <a:rPr lang="en-US" sz="4400" dirty="0"/>
              <a:t> Agreeable </a:t>
            </a:r>
          </a:p>
          <a:p>
            <a:r>
              <a:rPr lang="en-US" sz="4400" dirty="0"/>
              <a:t>Involved</a:t>
            </a:r>
          </a:p>
          <a:p>
            <a:r>
              <a:rPr lang="en-US" sz="4400" dirty="0"/>
              <a:t>      Gifted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9055" y="350982"/>
            <a:ext cx="37407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Forgiving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Friendly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Family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Caring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Willing 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Hard-Working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3964" y="4505966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Cooperative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3569" y="5569527"/>
            <a:ext cx="24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420382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i="1" dirty="0"/>
              <a:t>Cultivate Hearts in Regard to:</a:t>
            </a:r>
          </a:p>
          <a:p>
            <a:r>
              <a:rPr lang="en-US" sz="3600" i="1" dirty="0">
                <a:solidFill>
                  <a:srgbClr val="566264"/>
                </a:solidFill>
              </a:rPr>
              <a:t>1.</a:t>
            </a:r>
            <a:r>
              <a:rPr lang="en-US" sz="3600" i="1" dirty="0">
                <a:solidFill>
                  <a:srgbClr val="505763"/>
                </a:solidFill>
              </a:rPr>
              <a:t>  Reverence </a:t>
            </a:r>
          </a:p>
          <a:p>
            <a:r>
              <a:rPr lang="en-US" sz="3600" i="1" dirty="0">
                <a:solidFill>
                  <a:srgbClr val="505763"/>
                </a:solidFill>
              </a:rPr>
              <a:t>2.  Evangelism</a:t>
            </a:r>
          </a:p>
          <a:p>
            <a:r>
              <a:rPr lang="en-US" sz="3600" i="1" dirty="0"/>
              <a:t>3.  Soundness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9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Tit 2:1</a:t>
            </a:r>
            <a:r>
              <a:rPr lang="en-US" dirty="0"/>
              <a:t>  </a:t>
            </a:r>
          </a:p>
          <a:p>
            <a:r>
              <a:rPr lang="en-US" dirty="0"/>
              <a:t>But as for you, teach what accords with sound doctrine.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4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i="1" dirty="0"/>
              <a:t>Cultivate Hearts in Regard to:</a:t>
            </a:r>
          </a:p>
          <a:p>
            <a:r>
              <a:rPr lang="en-US" sz="3600" i="1" dirty="0"/>
              <a:t>1.  Reverence </a:t>
            </a:r>
          </a:p>
          <a:p>
            <a:r>
              <a:rPr lang="en-US" sz="3600" i="1" dirty="0"/>
              <a:t>2.  Evangelism</a:t>
            </a:r>
          </a:p>
          <a:p>
            <a:r>
              <a:rPr lang="en-US" sz="3600" i="1" dirty="0"/>
              <a:t>3.  Soundness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6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15" y="1318707"/>
            <a:ext cx="8094784" cy="1531089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East End church of Christ :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A881A-8FDF-45DB-B260-D4338DC9B4D1}"/>
              </a:ext>
            </a:extLst>
          </p:cNvPr>
          <p:cNvSpPr txBox="1">
            <a:spLocks/>
          </p:cNvSpPr>
          <p:nvPr/>
        </p:nvSpPr>
        <p:spPr>
          <a:xfrm>
            <a:off x="1380392" y="2733964"/>
            <a:ext cx="8094784" cy="2243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r>
              <a:rPr lang="en-US" sz="12800" dirty="0">
                <a:solidFill>
                  <a:srgbClr val="697A7B"/>
                </a:solidFill>
                <a:latin typeface="Segoe Print" panose="02000600000000000000" pitchFamily="2" charset="0"/>
              </a:rPr>
              <a:t>* Where we’ve been (Brent)</a:t>
            </a:r>
          </a:p>
          <a:p>
            <a:pPr algn="l"/>
            <a:br>
              <a:rPr lang="en-US" sz="12800" dirty="0">
                <a:solidFill>
                  <a:srgbClr val="697A7B"/>
                </a:solidFill>
                <a:latin typeface="Segoe Print" panose="02000600000000000000" pitchFamily="2" charset="0"/>
              </a:rPr>
            </a:br>
            <a:r>
              <a:rPr lang="en-US" sz="12800" dirty="0">
                <a:solidFill>
                  <a:srgbClr val="697A7B"/>
                </a:solidFill>
                <a:latin typeface="Segoe Print" panose="02000600000000000000" pitchFamily="2" charset="0"/>
              </a:rPr>
              <a:t>* Where we are now (Troy)</a:t>
            </a:r>
          </a:p>
          <a:p>
            <a:pPr algn="l"/>
            <a:br>
              <a:rPr lang="en-US" sz="12800" dirty="0">
                <a:latin typeface="Segoe Print" panose="02000600000000000000" pitchFamily="2" charset="0"/>
              </a:rPr>
            </a:br>
            <a:r>
              <a:rPr lang="en-US" sz="12800" dirty="0">
                <a:latin typeface="Segoe Print" panose="02000600000000000000" pitchFamily="2" charset="0"/>
              </a:rPr>
              <a:t>* </a:t>
            </a:r>
            <a:r>
              <a:rPr lang="en-US" sz="12800" dirty="0">
                <a:solidFill>
                  <a:schemeClr val="tx1"/>
                </a:solidFill>
                <a:latin typeface="Segoe Print" panose="02000600000000000000" pitchFamily="2" charset="0"/>
              </a:rPr>
              <a:t>Where we’re going (Sid)</a:t>
            </a:r>
            <a:br>
              <a:rPr lang="en-US" sz="128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endParaRPr lang="en-US" sz="128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8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62" y="450585"/>
            <a:ext cx="8094784" cy="4420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Where we’ve been…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26AC69-68D7-4EB8-8DC3-69A1C37F43B6}"/>
              </a:ext>
            </a:extLst>
          </p:cNvPr>
          <p:cNvSpPr txBox="1">
            <a:spLocks/>
          </p:cNvSpPr>
          <p:nvPr/>
        </p:nvSpPr>
        <p:spPr>
          <a:xfrm>
            <a:off x="1116623" y="4253869"/>
            <a:ext cx="8094784" cy="79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Segoe Print" panose="02000600000000000000" pitchFamily="2" charset="0"/>
              </a:rPr>
              <a:t>Theme (unstated) for past year: </a:t>
            </a:r>
          </a:p>
          <a:p>
            <a:pPr algn="l"/>
            <a:r>
              <a:rPr lang="en-US" dirty="0">
                <a:latin typeface="Segoe Print" panose="02000600000000000000" pitchFamily="2" charset="0"/>
              </a:rPr>
              <a:t>	Building a sense of community…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258C8D-1BA2-451A-9E61-46386D88C3AB}"/>
              </a:ext>
            </a:extLst>
          </p:cNvPr>
          <p:cNvSpPr txBox="1">
            <a:spLocks/>
          </p:cNvSpPr>
          <p:nvPr/>
        </p:nvSpPr>
        <p:spPr>
          <a:xfrm>
            <a:off x="1116623" y="1974486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  <a:latin typeface="Segoe Print" panose="02000600000000000000" pitchFamily="2" charset="0"/>
              </a:rPr>
              <a:t>Appt of 2 new deacons/1 new elder</a:t>
            </a:r>
            <a:r>
              <a:rPr lang="en-US" dirty="0">
                <a:solidFill>
                  <a:srgbClr val="FFFF00"/>
                </a:solidFill>
                <a:latin typeface="Segoe Print" panose="02000600000000000000" pitchFamily="2" charset="0"/>
              </a:rPr>
              <a:t>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1FC99D-9B5F-4C4A-955A-079A78C4F4FC}"/>
              </a:ext>
            </a:extLst>
          </p:cNvPr>
          <p:cNvSpPr txBox="1">
            <a:spLocks/>
          </p:cNvSpPr>
          <p:nvPr/>
        </p:nvSpPr>
        <p:spPr>
          <a:xfrm>
            <a:off x="1116623" y="2488320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Segoe Print" panose="02000600000000000000" pitchFamily="2" charset="0"/>
              </a:rPr>
              <a:t>Start up of a special prayer meeting…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084AC9-C406-4E79-A290-1FA7DE3C4122}"/>
              </a:ext>
            </a:extLst>
          </p:cNvPr>
          <p:cNvSpPr txBox="1">
            <a:spLocks/>
          </p:cNvSpPr>
          <p:nvPr/>
        </p:nvSpPr>
        <p:spPr>
          <a:xfrm>
            <a:off x="1116623" y="1478335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Edification efforts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39296A-31A7-4835-BBC4-B8D9251FE0B2}"/>
              </a:ext>
            </a:extLst>
          </p:cNvPr>
          <p:cNvSpPr txBox="1">
            <a:spLocks/>
          </p:cNvSpPr>
          <p:nvPr/>
        </p:nvSpPr>
        <p:spPr>
          <a:xfrm>
            <a:off x="1116623" y="3120843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latin typeface="Segoe Print" panose="02000600000000000000" pitchFamily="2" charset="0"/>
              </a:rPr>
              <a:t>Support for gospel preaching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2C78EA-1D3D-4F4D-86CE-DBCEBB947C38}"/>
              </a:ext>
            </a:extLst>
          </p:cNvPr>
          <p:cNvSpPr txBox="1">
            <a:spLocks/>
          </p:cNvSpPr>
          <p:nvPr/>
        </p:nvSpPr>
        <p:spPr>
          <a:xfrm>
            <a:off x="1116623" y="3719617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latin typeface="Segoe Print" panose="02000600000000000000" pitchFamily="2" charset="0"/>
              </a:rPr>
              <a:t>Our Bible classes for all ages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7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15" y="1318707"/>
            <a:ext cx="8094784" cy="1531089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Reverence for God: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4708A-E9B5-614A-87F2-8665AC0A88B5}"/>
              </a:ext>
            </a:extLst>
          </p:cNvPr>
          <p:cNvSpPr txBox="1"/>
          <p:nvPr/>
        </p:nvSpPr>
        <p:spPr>
          <a:xfrm>
            <a:off x="926432" y="2849796"/>
            <a:ext cx="74956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“Worship the LORD with reverence And rejoice with trembling.” (Psalms 2:11)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“Therefore, since we receive a kingdom which cannot be shaken, let us show gratitude, by which we may offer to God an acceptable service with reverence and awe; for our God is a consuming fire.” (Hebrews 12:28-29)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84" y="620876"/>
            <a:ext cx="8094784" cy="979325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Evangelism: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4708A-E9B5-614A-87F2-8665AC0A88B5}"/>
              </a:ext>
            </a:extLst>
          </p:cNvPr>
          <p:cNvSpPr txBox="1"/>
          <p:nvPr/>
        </p:nvSpPr>
        <p:spPr>
          <a:xfrm>
            <a:off x="824163" y="1851176"/>
            <a:ext cx="74956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“Go therefore and make disciples of all the nations, baptizing them in the name of the Father and the Son and the Holy Spirit,” (Matthew 28:19)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Landon has started classes at the Library and at Lexington Premier Nursing.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will have an evangelistic meeting with Wes Brown, October 1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6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84" y="620876"/>
            <a:ext cx="8094784" cy="979325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Soundness: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4708A-E9B5-614A-87F2-8665AC0A88B5}"/>
              </a:ext>
            </a:extLst>
          </p:cNvPr>
          <p:cNvSpPr txBox="1"/>
          <p:nvPr/>
        </p:nvSpPr>
        <p:spPr>
          <a:xfrm>
            <a:off x="824163" y="1851176"/>
            <a:ext cx="74956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“But as for you, speak the things which are fitting for sound doctrine.” (Titus 2:1)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will be having a meeting with David Norfleet on following our King.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will be followed by a class on Biblical authority.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Landon and I will be doing a series on realizing the character of Christ in our lives.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69" y="183482"/>
            <a:ext cx="8094784" cy="4420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Where we’ve been…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258C8D-1BA2-451A-9E61-46386D88C3AB}"/>
              </a:ext>
            </a:extLst>
          </p:cNvPr>
          <p:cNvSpPr txBox="1">
            <a:spLocks/>
          </p:cNvSpPr>
          <p:nvPr/>
        </p:nvSpPr>
        <p:spPr>
          <a:xfrm>
            <a:off x="1511688" y="1797272"/>
            <a:ext cx="8094784" cy="24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  <a:latin typeface="Segoe Print" panose="02000600000000000000" pitchFamily="2" charset="0"/>
              </a:rPr>
              <a:t>“</a:t>
            </a: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Being Anchored in a Shifting Culture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00"/>
                </a:solidFill>
                <a:latin typeface="Segoe Print" panose="02000600000000000000" pitchFamily="2" charset="0"/>
              </a:rPr>
              <a:t>Colton – Guarding the Mind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00"/>
                </a:solidFill>
                <a:latin typeface="Segoe Print" panose="02000600000000000000" pitchFamily="2" charset="0"/>
              </a:rPr>
              <a:t>Marshall – Securing the Home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00"/>
                </a:solidFill>
                <a:latin typeface="Segoe Print" panose="02000600000000000000" pitchFamily="2" charset="0"/>
              </a:rPr>
              <a:t>Ken – Protecting the Church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1FC99D-9B5F-4C4A-955A-079A78C4F4FC}"/>
              </a:ext>
            </a:extLst>
          </p:cNvPr>
          <p:cNvSpPr txBox="1">
            <a:spLocks/>
          </p:cNvSpPr>
          <p:nvPr/>
        </p:nvSpPr>
        <p:spPr>
          <a:xfrm>
            <a:off x="1503483" y="3883264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Work in NY state – Simon Harris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084AC9-C406-4E79-A290-1FA7DE3C4122}"/>
              </a:ext>
            </a:extLst>
          </p:cNvPr>
          <p:cNvSpPr txBox="1">
            <a:spLocks/>
          </p:cNvSpPr>
          <p:nvPr/>
        </p:nvSpPr>
        <p:spPr>
          <a:xfrm>
            <a:off x="805962" y="1222491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4400" dirty="0">
                <a:solidFill>
                  <a:srgbClr val="FFFF00"/>
                </a:solidFill>
                <a:latin typeface="Segoe Print" panose="02000600000000000000" pitchFamily="2" charset="0"/>
              </a:rPr>
              <a:t>Edification efforts </a:t>
            </a:r>
          </a:p>
          <a:p>
            <a:pPr algn="l"/>
            <a:r>
              <a:rPr lang="en-US" sz="14400" dirty="0">
                <a:solidFill>
                  <a:srgbClr val="FFFF00"/>
                </a:solidFill>
                <a:latin typeface="Segoe Print" panose="02000600000000000000" pitchFamily="2" charset="0"/>
              </a:rPr>
              <a:t>	(1Thess 5:11; Eph 4:11-12)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39296A-31A7-4835-BBC4-B8D9251FE0B2}"/>
              </a:ext>
            </a:extLst>
          </p:cNvPr>
          <p:cNvSpPr txBox="1">
            <a:spLocks/>
          </p:cNvSpPr>
          <p:nvPr/>
        </p:nvSpPr>
        <p:spPr>
          <a:xfrm>
            <a:off x="1503483" y="4444415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Why study the OT? – Logan Samons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2C78EA-1D3D-4F4D-86CE-DBCEBB947C38}"/>
              </a:ext>
            </a:extLst>
          </p:cNvPr>
          <p:cNvSpPr txBox="1">
            <a:spLocks/>
          </p:cNvSpPr>
          <p:nvPr/>
        </p:nvSpPr>
        <p:spPr>
          <a:xfrm>
            <a:off x="1503483" y="5060728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rgbClr val="FFFF00"/>
                </a:solidFill>
                <a:latin typeface="Segoe Print" panose="02000600000000000000" pitchFamily="2" charset="0"/>
              </a:rPr>
              <a:t>“Imperishable Beauty : Cultivating Homes of Holiness</a:t>
            </a:r>
          </a:p>
          <a:p>
            <a:pPr algn="l"/>
            <a:r>
              <a:rPr lang="en-US" sz="6400" dirty="0">
                <a:solidFill>
                  <a:srgbClr val="FFFF00"/>
                </a:solidFill>
                <a:latin typeface="Segoe Print" panose="02000600000000000000" pitchFamily="2" charset="0"/>
              </a:rPr>
              <a:t>	 				&amp; Hope”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4147B1-2400-452B-8441-A88024A1A1AD}"/>
              </a:ext>
            </a:extLst>
          </p:cNvPr>
          <p:cNvSpPr txBox="1">
            <a:spLocks/>
          </p:cNvSpPr>
          <p:nvPr/>
        </p:nvSpPr>
        <p:spPr>
          <a:xfrm>
            <a:off x="1503483" y="5619691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Longer scripture reading in 2</a:t>
            </a:r>
            <a:r>
              <a:rPr lang="en-US" sz="2500" baseline="30000" dirty="0">
                <a:solidFill>
                  <a:srgbClr val="FFFF00"/>
                </a:solidFill>
                <a:latin typeface="Segoe Print" panose="02000600000000000000" pitchFamily="2" charset="0"/>
              </a:rPr>
              <a:t>nd</a:t>
            </a: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 service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2901D2-3EDC-4C7D-BD24-2740D131D774}"/>
              </a:ext>
            </a:extLst>
          </p:cNvPr>
          <p:cNvSpPr txBox="1">
            <a:spLocks/>
          </p:cNvSpPr>
          <p:nvPr/>
        </p:nvSpPr>
        <p:spPr>
          <a:xfrm>
            <a:off x="1503483" y="6210290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Numerous bible studies …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69" y="183482"/>
            <a:ext cx="8094784" cy="4420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Where we’ve been…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084AC9-C406-4E79-A290-1FA7DE3C4122}"/>
              </a:ext>
            </a:extLst>
          </p:cNvPr>
          <p:cNvSpPr txBox="1">
            <a:spLocks/>
          </p:cNvSpPr>
          <p:nvPr/>
        </p:nvSpPr>
        <p:spPr>
          <a:xfrm>
            <a:off x="266114" y="664177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Segoe Print" panose="02000600000000000000" pitchFamily="2" charset="0"/>
              </a:rPr>
              <a:t>Appointments of new servants!</a:t>
            </a:r>
            <a:endParaRPr lang="en-US" sz="3200" dirty="0">
              <a:latin typeface="Segoe Print" panose="02000600000000000000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1E6528-A99F-4CAB-8A3E-86432E3B8F87}"/>
              </a:ext>
            </a:extLst>
          </p:cNvPr>
          <p:cNvSpPr txBox="1">
            <a:spLocks/>
          </p:cNvSpPr>
          <p:nvPr/>
        </p:nvSpPr>
        <p:spPr>
          <a:xfrm>
            <a:off x="1659983" y="5943600"/>
            <a:ext cx="8094784" cy="91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Segoe Print" panose="02000600000000000000" pitchFamily="2" charset="0"/>
              </a:rPr>
              <a:t>Sid Latham 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algn="l"/>
            <a:r>
              <a:rPr lang="en-US" sz="2200" dirty="0">
                <a:solidFill>
                  <a:srgbClr val="FFFF00"/>
                </a:solidFill>
                <a:latin typeface="Segoe Print" panose="02000600000000000000" pitchFamily="2" charset="0"/>
              </a:rPr>
              <a:t>	-Loves GOD’s word and HIS people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030DE5-5400-4CB2-B373-151CDBA8CFF9}"/>
              </a:ext>
            </a:extLst>
          </p:cNvPr>
          <p:cNvSpPr txBox="1">
            <a:spLocks/>
          </p:cNvSpPr>
          <p:nvPr/>
        </p:nvSpPr>
        <p:spPr>
          <a:xfrm>
            <a:off x="1049216" y="5381148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1 new elder (1Tim3:1-7)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79252ED-A794-4853-BC88-5B5AE886D4C0}"/>
              </a:ext>
            </a:extLst>
          </p:cNvPr>
          <p:cNvSpPr txBox="1">
            <a:spLocks/>
          </p:cNvSpPr>
          <p:nvPr/>
        </p:nvSpPr>
        <p:spPr>
          <a:xfrm>
            <a:off x="892711" y="1288838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  <a:latin typeface="Segoe Print" panose="02000600000000000000" pitchFamily="2" charset="0"/>
              </a:rPr>
              <a:t>2 new deacons (1 Tim 3:10)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3FD9D4E-AD38-487D-BA50-352DB3FD885A}"/>
              </a:ext>
            </a:extLst>
          </p:cNvPr>
          <p:cNvSpPr txBox="1">
            <a:spLocks/>
          </p:cNvSpPr>
          <p:nvPr/>
        </p:nvSpPr>
        <p:spPr>
          <a:xfrm>
            <a:off x="1458935" y="1784806"/>
            <a:ext cx="8094784" cy="202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Segoe Print" panose="02000600000000000000" pitchFamily="2" charset="0"/>
              </a:rPr>
              <a:t>Ryan Midgette 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algn="l"/>
            <a:r>
              <a:rPr lang="en-US" sz="3000" dirty="0">
                <a:solidFill>
                  <a:srgbClr val="FFFF00"/>
                </a:solidFill>
                <a:latin typeface="Segoe Print" panose="02000600000000000000" pitchFamily="2" charset="0"/>
              </a:rPr>
              <a:t>	-Placed over task of visitor contact management:</a:t>
            </a:r>
          </a:p>
          <a:p>
            <a:pPr algn="l"/>
            <a:endParaRPr lang="en-US" sz="30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algn="l"/>
            <a:r>
              <a:rPr lang="en-US" sz="3000" dirty="0">
                <a:solidFill>
                  <a:srgbClr val="FFFF00"/>
                </a:solidFill>
                <a:latin typeface="Segoe Print" panose="02000600000000000000" pitchFamily="2" charset="0"/>
              </a:rPr>
              <a:t>		Visitors since May : 20 local; 21 o.o.t</a:t>
            </a:r>
          </a:p>
          <a:p>
            <a:pPr algn="l"/>
            <a:r>
              <a:rPr lang="en-US" sz="3000" dirty="0">
                <a:solidFill>
                  <a:srgbClr val="FFFF00"/>
                </a:solidFill>
                <a:latin typeface="Segoe Print" panose="02000600000000000000" pitchFamily="2" charset="0"/>
              </a:rPr>
              <a:t>		143 emails/texts/cards</a:t>
            </a:r>
          </a:p>
          <a:p>
            <a:pPr algn="l"/>
            <a:r>
              <a:rPr lang="en-US" sz="3000" dirty="0">
                <a:solidFill>
                  <a:srgbClr val="FFFF00"/>
                </a:solidFill>
                <a:latin typeface="Segoe Print" panose="02000600000000000000" pitchFamily="2" charset="0"/>
              </a:rPr>
              <a:t>		8 ‘visitors’ now members!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4CD8991-50DC-48EF-8641-97877E01D47A}"/>
              </a:ext>
            </a:extLst>
          </p:cNvPr>
          <p:cNvSpPr txBox="1">
            <a:spLocks/>
          </p:cNvSpPr>
          <p:nvPr/>
        </p:nvSpPr>
        <p:spPr>
          <a:xfrm>
            <a:off x="1553303" y="3438452"/>
            <a:ext cx="8094784" cy="202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Segoe Print" panose="02000600000000000000" pitchFamily="2" charset="0"/>
              </a:rPr>
              <a:t>Daniel Broyles 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Segoe Print" panose="02000600000000000000" pitchFamily="2" charset="0"/>
              </a:rPr>
              <a:t>	-Facilitate new converts study : 3/2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latin typeface="Segoe Print" panose="02000600000000000000" pitchFamily="2" charset="0"/>
              </a:rPr>
              <a:t>	-Deposit collection (w SP &amp; SG)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latin typeface="Segoe Print" panose="02000600000000000000" pitchFamily="2" charset="0"/>
              </a:rPr>
              <a:t>	-New: Bible readings with our shut-ins</a:t>
            </a:r>
          </a:p>
        </p:txBody>
      </p:sp>
    </p:spTree>
    <p:extLst>
      <p:ext uri="{BB962C8B-B14F-4D97-AF65-F5344CB8AC3E}">
        <p14:creationId xmlns:p14="http://schemas.microsoft.com/office/powerpoint/2010/main" val="29761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69" y="183482"/>
            <a:ext cx="8094784" cy="4420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Where we’ve been…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258C8D-1BA2-451A-9E61-46386D88C3AB}"/>
              </a:ext>
            </a:extLst>
          </p:cNvPr>
          <p:cNvSpPr txBox="1">
            <a:spLocks/>
          </p:cNvSpPr>
          <p:nvPr/>
        </p:nvSpPr>
        <p:spPr>
          <a:xfrm>
            <a:off x="1362806" y="1512776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Congregation – 6 groups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084AC9-C406-4E79-A290-1FA7DE3C4122}"/>
              </a:ext>
            </a:extLst>
          </p:cNvPr>
          <p:cNvSpPr txBox="1">
            <a:spLocks/>
          </p:cNvSpPr>
          <p:nvPr/>
        </p:nvSpPr>
        <p:spPr>
          <a:xfrm>
            <a:off x="700454" y="930155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  <a:latin typeface="Segoe Print" panose="02000600000000000000" pitchFamily="2" charset="0"/>
              </a:rPr>
              <a:t>P/D/E prayer meeting (1 </a:t>
            </a:r>
            <a:r>
              <a:rPr lang="en-US" sz="2900" dirty="0" err="1">
                <a:solidFill>
                  <a:srgbClr val="FFFF00"/>
                </a:solidFill>
                <a:latin typeface="Segoe Print" panose="02000600000000000000" pitchFamily="2" charset="0"/>
              </a:rPr>
              <a:t>Thess</a:t>
            </a:r>
            <a:r>
              <a:rPr lang="en-US" sz="2900" dirty="0">
                <a:solidFill>
                  <a:srgbClr val="FFFF00"/>
                </a:solidFill>
                <a:latin typeface="Segoe Print" panose="02000600000000000000" pitchFamily="2" charset="0"/>
              </a:rPr>
              <a:t> 5:17)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8D4D94-0A5B-4E78-8463-C0E28EDA6A7F}"/>
              </a:ext>
            </a:extLst>
          </p:cNvPr>
          <p:cNvSpPr txBox="1">
            <a:spLocks/>
          </p:cNvSpPr>
          <p:nvPr/>
        </p:nvSpPr>
        <p:spPr>
          <a:xfrm>
            <a:off x="1362806" y="2120174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Spiritual growth &amp; unity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1E6528-A99F-4CAB-8A3E-86432E3B8F87}"/>
              </a:ext>
            </a:extLst>
          </p:cNvPr>
          <p:cNvSpPr txBox="1">
            <a:spLocks/>
          </p:cNvSpPr>
          <p:nvPr/>
        </p:nvSpPr>
        <p:spPr>
          <a:xfrm>
            <a:off x="1362806" y="2708155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Spiritually struggling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D4A64D-AEA7-4D77-96C0-900A082E9355}"/>
              </a:ext>
            </a:extLst>
          </p:cNvPr>
          <p:cNvSpPr txBox="1">
            <a:spLocks/>
          </p:cNvSpPr>
          <p:nvPr/>
        </p:nvSpPr>
        <p:spPr>
          <a:xfrm>
            <a:off x="1362806" y="3332160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Evangelistic efforts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21AA22-1D31-4FA5-AD41-CED348218D0A}"/>
              </a:ext>
            </a:extLst>
          </p:cNvPr>
          <p:cNvSpPr txBox="1">
            <a:spLocks/>
          </p:cNvSpPr>
          <p:nvPr/>
        </p:nvSpPr>
        <p:spPr>
          <a:xfrm>
            <a:off x="1362806" y="3948473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Physical Infirmities 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22AADF-2AAE-48B2-B103-6B73AF542B04}"/>
              </a:ext>
            </a:extLst>
          </p:cNvPr>
          <p:cNvSpPr txBox="1">
            <a:spLocks/>
          </p:cNvSpPr>
          <p:nvPr/>
        </p:nvSpPr>
        <p:spPr>
          <a:xfrm>
            <a:off x="1362806" y="4520399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Segoe Print" panose="02000600000000000000" pitchFamily="2" charset="0"/>
              </a:rPr>
              <a:t>Work of P/D/E 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D19B78-E005-4315-A079-303FBA7A8185}"/>
              </a:ext>
            </a:extLst>
          </p:cNvPr>
          <p:cNvSpPr txBox="1">
            <a:spLocks/>
          </p:cNvSpPr>
          <p:nvPr/>
        </p:nvSpPr>
        <p:spPr>
          <a:xfrm>
            <a:off x="1362806" y="4983456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0000"/>
                </a:solidFill>
                <a:latin typeface="Segoe Print" panose="02000600000000000000" pitchFamily="2" charset="0"/>
              </a:rPr>
              <a:t>Our youth 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867EE-5A66-4617-8F8E-758957DD6F2C}"/>
              </a:ext>
            </a:extLst>
          </p:cNvPr>
          <p:cNvSpPr txBox="1">
            <a:spLocks/>
          </p:cNvSpPr>
          <p:nvPr/>
        </p:nvSpPr>
        <p:spPr>
          <a:xfrm>
            <a:off x="1362806" y="5462949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F0000"/>
                </a:solidFill>
                <a:latin typeface="Segoe Print" panose="02000600000000000000" pitchFamily="2" charset="0"/>
              </a:rPr>
              <a:t>Our elderly (</a:t>
            </a:r>
            <a:r>
              <a:rPr lang="en-US" sz="2700" dirty="0" err="1">
                <a:solidFill>
                  <a:srgbClr val="FF0000"/>
                </a:solidFill>
                <a:latin typeface="Segoe Print" panose="02000600000000000000" pitchFamily="2" charset="0"/>
              </a:rPr>
              <a:t>esp</a:t>
            </a:r>
            <a:r>
              <a:rPr lang="en-US" sz="2700" dirty="0">
                <a:solidFill>
                  <a:srgbClr val="FF0000"/>
                </a:solidFill>
                <a:latin typeface="Segoe Print" panose="02000600000000000000" pitchFamily="2" charset="0"/>
              </a:rPr>
              <a:t> widows)     </a:t>
            </a: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B98E33-5339-4D07-8242-438B9425FC49}"/>
              </a:ext>
            </a:extLst>
          </p:cNvPr>
          <p:cNvSpPr txBox="1">
            <a:spLocks/>
          </p:cNvSpPr>
          <p:nvPr/>
        </p:nvSpPr>
        <p:spPr>
          <a:xfrm>
            <a:off x="759069" y="6079262"/>
            <a:ext cx="8094784" cy="61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  <a:latin typeface="Segoe Print" panose="02000600000000000000" pitchFamily="2" charset="0"/>
              </a:rPr>
              <a:t>Power of prayer : Boones, </a:t>
            </a:r>
            <a:r>
              <a:rPr lang="en-US" sz="2900" dirty="0" err="1">
                <a:solidFill>
                  <a:srgbClr val="FFFF00"/>
                </a:solidFill>
                <a:latin typeface="Segoe Print" panose="02000600000000000000" pitchFamily="2" charset="0"/>
              </a:rPr>
              <a:t>DeSimones</a:t>
            </a:r>
            <a:endParaRPr lang="en-US" sz="29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lvl="1"/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5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15" y="1318707"/>
            <a:ext cx="8094784" cy="1531089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 </a:t>
            </a:r>
            <a:br>
              <a:rPr lang="en-US" dirty="0">
                <a:latin typeface="Segoe Print" panose="02000600000000000000" pitchFamily="2" charset="0"/>
              </a:rPr>
            </a:br>
            <a:r>
              <a:rPr lang="en-US" dirty="0">
                <a:latin typeface="Segoe Print" panose="02000600000000000000" pitchFamily="2" charset="0"/>
              </a:rPr>
              <a:t>East End church of Christ :</a:t>
            </a:r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A881A-8FDF-45DB-B260-D4338DC9B4D1}"/>
              </a:ext>
            </a:extLst>
          </p:cNvPr>
          <p:cNvSpPr txBox="1">
            <a:spLocks/>
          </p:cNvSpPr>
          <p:nvPr/>
        </p:nvSpPr>
        <p:spPr>
          <a:xfrm>
            <a:off x="1380392" y="2540000"/>
            <a:ext cx="8094784" cy="243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6F9DB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br>
              <a:rPr lang="en-US" dirty="0">
                <a:latin typeface="Segoe Print" panose="02000600000000000000" pitchFamily="2" charset="0"/>
              </a:rPr>
            </a:br>
            <a:br>
              <a:rPr lang="en-US" dirty="0">
                <a:latin typeface="Segoe Print" panose="02000600000000000000" pitchFamily="2" charset="0"/>
              </a:rPr>
            </a:br>
            <a:r>
              <a:rPr lang="en-US" sz="12800" dirty="0">
                <a:solidFill>
                  <a:srgbClr val="6C746B"/>
                </a:solidFill>
                <a:latin typeface="Segoe Print" panose="02000600000000000000" pitchFamily="2" charset="0"/>
              </a:rPr>
              <a:t>* Where we’ve been (Brent)</a:t>
            </a:r>
          </a:p>
          <a:p>
            <a:pPr algn="l"/>
            <a:br>
              <a:rPr lang="en-US" sz="12800" dirty="0">
                <a:solidFill>
                  <a:srgbClr val="666B76"/>
                </a:solidFill>
                <a:latin typeface="Segoe Print" panose="02000600000000000000" pitchFamily="2" charset="0"/>
              </a:rPr>
            </a:br>
            <a:r>
              <a:rPr lang="en-US" sz="12800" dirty="0">
                <a:latin typeface="Segoe Print" panose="02000600000000000000" pitchFamily="2" charset="0"/>
              </a:rPr>
              <a:t>* Where we are now (Troy)</a:t>
            </a:r>
          </a:p>
          <a:p>
            <a:pPr algn="l"/>
            <a:br>
              <a:rPr lang="en-US" sz="12800" dirty="0">
                <a:latin typeface="Segoe Print" panose="02000600000000000000" pitchFamily="2" charset="0"/>
              </a:rPr>
            </a:br>
            <a:r>
              <a:rPr lang="en-US" sz="12800" dirty="0">
                <a:solidFill>
                  <a:srgbClr val="6B7471"/>
                </a:solidFill>
                <a:latin typeface="Segoe Print" panose="02000600000000000000" pitchFamily="2" charset="0"/>
              </a:rPr>
              <a:t>* Where we’re going (Sid)</a:t>
            </a:r>
            <a:br>
              <a:rPr lang="en-US" sz="12800" dirty="0">
                <a:solidFill>
                  <a:srgbClr val="6B7471"/>
                </a:solidFill>
                <a:latin typeface="Segoe Print" panose="02000600000000000000" pitchFamily="2" charset="0"/>
              </a:rPr>
            </a:br>
            <a:endParaRPr lang="en-US" sz="12800" dirty="0">
              <a:solidFill>
                <a:srgbClr val="6B747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7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90834" y="-73890"/>
            <a:ext cx="3592948" cy="5209308"/>
          </a:xfrm>
        </p:spPr>
        <p:txBody>
          <a:bodyPr>
            <a:noAutofit/>
          </a:bodyPr>
          <a:lstStyle/>
          <a:p>
            <a:r>
              <a:rPr lang="en-US" sz="4400" dirty="0"/>
              <a:t> </a:t>
            </a:r>
          </a:p>
          <a:p>
            <a:r>
              <a:rPr lang="en-US" sz="4400" dirty="0"/>
              <a:t> Giving</a:t>
            </a:r>
          </a:p>
          <a:p>
            <a:r>
              <a:rPr lang="en-US" sz="4400" dirty="0"/>
              <a:t> Zealous</a:t>
            </a:r>
          </a:p>
          <a:p>
            <a:r>
              <a:rPr lang="en-US" sz="4400" dirty="0"/>
              <a:t> Generous</a:t>
            </a:r>
          </a:p>
          <a:p>
            <a:r>
              <a:rPr lang="en-US" sz="4400" dirty="0"/>
              <a:t> Agreeable </a:t>
            </a:r>
          </a:p>
          <a:p>
            <a:r>
              <a:rPr lang="en-US" sz="4400" dirty="0"/>
              <a:t>Involved</a:t>
            </a:r>
          </a:p>
          <a:p>
            <a:r>
              <a:rPr lang="en-US" sz="4400" dirty="0"/>
              <a:t>      Gifted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9055" y="350982"/>
            <a:ext cx="37407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Forgiving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Friendly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Family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Caring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Willing </a:t>
            </a:r>
          </a:p>
          <a:p>
            <a:pPr algn="ctr"/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Hard-Working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3964" y="4505966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Cooperative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3569" y="5569527"/>
            <a:ext cx="24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>
                <a:solidFill>
                  <a:srgbClr val="4DECB5"/>
                </a:solidFill>
                <a:latin typeface="Tahoma" charset="0"/>
                <a:ea typeface="Tahoma" charset="0"/>
                <a:cs typeface="Tahoma" charset="0"/>
              </a:rPr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17553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i="1" dirty="0"/>
              <a:t>Cultivate Hearts in Regard to:</a:t>
            </a:r>
          </a:p>
          <a:p>
            <a:r>
              <a:rPr lang="en-US" sz="3600" i="1" dirty="0"/>
              <a:t>1.  Reverence </a:t>
            </a:r>
          </a:p>
          <a:p>
            <a:r>
              <a:rPr lang="en-US" sz="3600" i="1" dirty="0"/>
              <a:t>2.  Evangelism</a:t>
            </a:r>
          </a:p>
          <a:p>
            <a:r>
              <a:rPr lang="en-US" sz="3600" i="1" dirty="0"/>
              <a:t>3.  Soundness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8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i="1" dirty="0"/>
              <a:t>Cultivate Hearts in Regard to:</a:t>
            </a:r>
          </a:p>
          <a:p>
            <a:r>
              <a:rPr lang="en-US" sz="3600" i="1" dirty="0"/>
              <a:t>1.  Reverence </a:t>
            </a:r>
          </a:p>
          <a:p>
            <a:r>
              <a:rPr lang="en-US" sz="3600" i="1" dirty="0">
                <a:solidFill>
                  <a:srgbClr val="4E5560"/>
                </a:solidFill>
              </a:rPr>
              <a:t>2.  </a:t>
            </a:r>
            <a:r>
              <a:rPr lang="en-US" sz="3600" i="1" dirty="0">
                <a:solidFill>
                  <a:srgbClr val="515E59"/>
                </a:solidFill>
              </a:rPr>
              <a:t>Evangelism</a:t>
            </a:r>
          </a:p>
          <a:p>
            <a:r>
              <a:rPr lang="en-US" sz="3600" i="1" dirty="0">
                <a:solidFill>
                  <a:srgbClr val="515E59"/>
                </a:solidFill>
              </a:rPr>
              <a:t>3.  Soundness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64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7001</TotalTime>
  <Words>850</Words>
  <Application>Microsoft Macintosh PowerPoint</Application>
  <PresentationFormat>On-screen Show (4:3)</PresentationFormat>
  <Paragraphs>148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Segoe Print</vt:lpstr>
      <vt:lpstr>Tahoma</vt:lpstr>
      <vt:lpstr>Default</vt:lpstr>
      <vt:lpstr>INTRODUCTION   East End church of Christ : Act 20:28   </vt:lpstr>
      <vt:lpstr>Where we’ve been…</vt:lpstr>
      <vt:lpstr>Where we’ve been…</vt:lpstr>
      <vt:lpstr>Where we’ve been…</vt:lpstr>
      <vt:lpstr>Where we’ve been…</vt:lpstr>
      <vt:lpstr>   East End church of Christ 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East End church of Christ :  </vt:lpstr>
      <vt:lpstr>   Reverence for God:  </vt:lpstr>
      <vt:lpstr>   Evangelism:  </vt:lpstr>
      <vt:lpstr>   Soundness:  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Sid Latham</cp:lastModifiedBy>
  <cp:revision>44</cp:revision>
  <dcterms:created xsi:type="dcterms:W3CDTF">2014-03-26T14:03:34Z</dcterms:created>
  <dcterms:modified xsi:type="dcterms:W3CDTF">2023-01-29T13:18:57Z</dcterms:modified>
</cp:coreProperties>
</file>