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453F"/>
    <a:srgbClr val="69625C"/>
    <a:srgbClr val="323336"/>
    <a:srgbClr val="D7D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9247-DC50-4A50-95A0-DE275E4D3AD2}" type="datetimeFigureOut">
              <a:rPr lang="en-US" smtClean="0"/>
              <a:t>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7DC3-6F79-44A2-A486-8AD77C2413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161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9247-DC50-4A50-95A0-DE275E4D3AD2}" type="datetimeFigureOut">
              <a:rPr lang="en-US" smtClean="0"/>
              <a:t>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7DC3-6F79-44A2-A486-8AD77C2413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482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9247-DC50-4A50-95A0-DE275E4D3AD2}" type="datetimeFigureOut">
              <a:rPr lang="en-US" smtClean="0"/>
              <a:t>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7DC3-6F79-44A2-A486-8AD77C2413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929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9247-DC50-4A50-95A0-DE275E4D3AD2}" type="datetimeFigureOut">
              <a:rPr lang="en-US" smtClean="0"/>
              <a:t>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7DC3-6F79-44A2-A486-8AD77C2413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69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9247-DC50-4A50-95A0-DE275E4D3AD2}" type="datetimeFigureOut">
              <a:rPr lang="en-US" smtClean="0"/>
              <a:t>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7DC3-6F79-44A2-A486-8AD77C2413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47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9247-DC50-4A50-95A0-DE275E4D3AD2}" type="datetimeFigureOut">
              <a:rPr lang="en-US" smtClean="0"/>
              <a:t>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7DC3-6F79-44A2-A486-8AD77C2413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312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9247-DC50-4A50-95A0-DE275E4D3AD2}" type="datetimeFigureOut">
              <a:rPr lang="en-US" smtClean="0"/>
              <a:t>1/8/2023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7DC3-6F79-44A2-A486-8AD77C2413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283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9247-DC50-4A50-95A0-DE275E4D3AD2}" type="datetimeFigureOut">
              <a:rPr lang="en-US" smtClean="0"/>
              <a:t>1/8/2023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7DC3-6F79-44A2-A486-8AD77C2413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029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9247-DC50-4A50-95A0-DE275E4D3AD2}" type="datetimeFigureOut">
              <a:rPr lang="en-US" smtClean="0"/>
              <a:t>1/8/2023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7DC3-6F79-44A2-A486-8AD77C2413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557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9247-DC50-4A50-95A0-DE275E4D3AD2}" type="datetimeFigureOut">
              <a:rPr lang="en-US" smtClean="0"/>
              <a:t>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7DC3-6F79-44A2-A486-8AD77C2413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803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9247-DC50-4A50-95A0-DE275E4D3AD2}" type="datetimeFigureOut">
              <a:rPr lang="en-US" smtClean="0"/>
              <a:t>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7DC3-6F79-44A2-A486-8AD77C2413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290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49247-DC50-4A50-95A0-DE275E4D3AD2}" type="datetimeFigureOut">
              <a:rPr lang="en-US" smtClean="0"/>
              <a:t>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17DC3-6F79-44A2-A486-8AD77C2413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066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C3A896-7D97-2CA7-2E4B-31E55774AB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357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3F47713-1447-84F8-1C78-62A87725A2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94F1F38-040F-D284-C23B-0DE9BEA2AB6F}"/>
              </a:ext>
            </a:extLst>
          </p:cNvPr>
          <p:cNvSpPr txBox="1"/>
          <p:nvPr/>
        </p:nvSpPr>
        <p:spPr>
          <a:xfrm>
            <a:off x="1191126" y="1696452"/>
            <a:ext cx="67617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4E453F"/>
                </a:solidFill>
                <a:latin typeface="Arial Narrow" panose="020B0606020202030204" pitchFamily="34" charset="0"/>
              </a:rPr>
              <a:t>1 Peter 3:18-4:2</a:t>
            </a:r>
            <a:endParaRPr lang="en-US" sz="1100" b="1" dirty="0">
              <a:solidFill>
                <a:srgbClr val="4E453F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4000" i="1">
                <a:solidFill>
                  <a:srgbClr val="4E453F"/>
                </a:solidFill>
                <a:latin typeface="Arial Narrow" panose="020B0606020202030204" pitchFamily="34" charset="0"/>
              </a:rPr>
              <a:t>Page 1016 </a:t>
            </a:r>
            <a:r>
              <a:rPr lang="en-US" sz="4000" i="1" dirty="0">
                <a:solidFill>
                  <a:srgbClr val="4E453F"/>
                </a:solidFill>
                <a:latin typeface="Arial Narrow" panose="020B0606020202030204" pitchFamily="34" charset="0"/>
              </a:rPr>
              <a:t>in pew Bible</a:t>
            </a:r>
          </a:p>
        </p:txBody>
      </p:sp>
    </p:spTree>
    <p:extLst>
      <p:ext uri="{BB962C8B-B14F-4D97-AF65-F5344CB8AC3E}">
        <p14:creationId xmlns:p14="http://schemas.microsoft.com/office/powerpoint/2010/main" val="338941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3F47713-1447-84F8-1C78-62A87725A2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94F1F38-040F-D284-C23B-0DE9BEA2AB6F}"/>
              </a:ext>
            </a:extLst>
          </p:cNvPr>
          <p:cNvSpPr txBox="1"/>
          <p:nvPr/>
        </p:nvSpPr>
        <p:spPr>
          <a:xfrm>
            <a:off x="276726" y="162927"/>
            <a:ext cx="865070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4E453F"/>
                </a:solidFill>
                <a:latin typeface="Arial Narrow" panose="020B0606020202030204" pitchFamily="34" charset="0"/>
              </a:rPr>
              <a:t>Christ suffered to bring RESTORATION</a:t>
            </a:r>
          </a:p>
          <a:p>
            <a:endParaRPr lang="en-US" sz="800" b="1" dirty="0">
              <a:solidFill>
                <a:srgbClr val="4E453F"/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4000" dirty="0">
                <a:solidFill>
                  <a:srgbClr val="4E453F"/>
                </a:solidFill>
                <a:latin typeface="Arial Narrow" panose="020B0606020202030204" pitchFamily="34" charset="0"/>
              </a:rPr>
              <a:t>The righteous suffered once for the unrighteous (Heb. 4:15; 9:26; 1 Jn. 3:5)</a:t>
            </a:r>
          </a:p>
          <a:p>
            <a:pPr marL="571500" indent="-571500">
              <a:buFontTx/>
              <a:buChar char="-"/>
            </a:pPr>
            <a:endParaRPr lang="en-US" sz="800" dirty="0">
              <a:solidFill>
                <a:srgbClr val="4E453F"/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4000" dirty="0">
                <a:solidFill>
                  <a:srgbClr val="4E453F"/>
                </a:solidFill>
                <a:latin typeface="Arial Narrow" panose="020B0606020202030204" pitchFamily="34" charset="0"/>
              </a:rPr>
              <a:t>Christ’s suffering made reconciliation with God possible!</a:t>
            </a:r>
          </a:p>
          <a:p>
            <a:pPr marL="571500" indent="-571500">
              <a:buFontTx/>
              <a:buChar char="-"/>
            </a:pPr>
            <a:endParaRPr lang="en-US" sz="4000" b="1" dirty="0">
              <a:solidFill>
                <a:srgbClr val="4E453F"/>
              </a:solidFill>
              <a:latin typeface="Arial Narrow" panose="020B0606020202030204" pitchFamily="34" charset="0"/>
            </a:endParaRPr>
          </a:p>
          <a:p>
            <a:r>
              <a:rPr lang="en-US" sz="4000" b="1" dirty="0">
                <a:solidFill>
                  <a:srgbClr val="4E453F"/>
                </a:solidFill>
                <a:latin typeface="Arial Narrow" panose="020B0606020202030204" pitchFamily="34" charset="0"/>
              </a:rPr>
              <a:t> </a:t>
            </a:r>
            <a:endParaRPr lang="en-US" sz="3200" i="1" dirty="0">
              <a:solidFill>
                <a:srgbClr val="4E453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02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3F47713-1447-84F8-1C78-62A87725A2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94F1F38-040F-D284-C23B-0DE9BEA2AB6F}"/>
              </a:ext>
            </a:extLst>
          </p:cNvPr>
          <p:cNvSpPr txBox="1"/>
          <p:nvPr/>
        </p:nvSpPr>
        <p:spPr>
          <a:xfrm>
            <a:off x="276726" y="162927"/>
            <a:ext cx="865070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4E453F"/>
                </a:solidFill>
                <a:latin typeface="Arial Narrow" panose="020B0606020202030204" pitchFamily="34" charset="0"/>
              </a:rPr>
              <a:t>Christ suffered to bring PROCLAMATION</a:t>
            </a:r>
          </a:p>
          <a:p>
            <a:endParaRPr lang="en-US" sz="800" b="1" dirty="0">
              <a:solidFill>
                <a:srgbClr val="4E453F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4E453F"/>
                </a:solidFill>
                <a:latin typeface="Arial Narrow" panose="020B0606020202030204" pitchFamily="34" charset="0"/>
              </a:rPr>
              <a:t>Keep vv. 19-20 in context!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b="1" dirty="0">
              <a:solidFill>
                <a:srgbClr val="4E453F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rgbClr val="4E453F"/>
                </a:solidFill>
                <a:latin typeface="Arial Narrow" panose="020B0606020202030204" pitchFamily="34" charset="0"/>
              </a:rPr>
              <a:t>3:13-4:2 – the victory that comes through suffering</a:t>
            </a: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rgbClr val="4E453F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rgbClr val="4E453F"/>
                </a:solidFill>
                <a:latin typeface="Arial Narrow" panose="020B0606020202030204" pitchFamily="34" charset="0"/>
              </a:rPr>
              <a:t>Christ’s death brought victory</a:t>
            </a: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rgbClr val="4E453F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rgbClr val="4E453F"/>
                </a:solidFill>
                <a:latin typeface="Arial Narrow" panose="020B0606020202030204" pitchFamily="34" charset="0"/>
              </a:rPr>
              <a:t>Christ’s proclamation to the spirits after His death seems to be one of victory! </a:t>
            </a:r>
          </a:p>
          <a:p>
            <a:pPr marL="1028700" lvl="1" indent="-571500">
              <a:buFontTx/>
              <a:buChar char="-"/>
            </a:pPr>
            <a:endParaRPr lang="en-US" sz="3200" dirty="0">
              <a:solidFill>
                <a:srgbClr val="4E453F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4E453F"/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endParaRPr lang="en-US" sz="4000" b="1" dirty="0">
              <a:solidFill>
                <a:srgbClr val="4E453F"/>
              </a:solidFill>
              <a:latin typeface="Arial Narrow" panose="020B0606020202030204" pitchFamily="34" charset="0"/>
            </a:endParaRPr>
          </a:p>
          <a:p>
            <a:r>
              <a:rPr lang="en-US" sz="4000" b="1" dirty="0">
                <a:solidFill>
                  <a:srgbClr val="4E453F"/>
                </a:solidFill>
                <a:latin typeface="Arial Narrow" panose="020B0606020202030204" pitchFamily="34" charset="0"/>
              </a:rPr>
              <a:t> </a:t>
            </a:r>
            <a:endParaRPr lang="en-US" sz="3200" i="1" dirty="0">
              <a:solidFill>
                <a:srgbClr val="4E453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58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3F47713-1447-84F8-1C78-62A87725A2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94F1F38-040F-D284-C23B-0DE9BEA2AB6F}"/>
              </a:ext>
            </a:extLst>
          </p:cNvPr>
          <p:cNvSpPr txBox="1"/>
          <p:nvPr/>
        </p:nvSpPr>
        <p:spPr>
          <a:xfrm>
            <a:off x="276726" y="162927"/>
            <a:ext cx="865070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4E453F"/>
                </a:solidFill>
                <a:latin typeface="Arial Narrow" panose="020B0606020202030204" pitchFamily="34" charset="0"/>
              </a:rPr>
              <a:t>Christ suffered to bring PROCLAMATION</a:t>
            </a:r>
          </a:p>
          <a:p>
            <a:endParaRPr lang="en-US" sz="800" b="1" dirty="0">
              <a:solidFill>
                <a:srgbClr val="4E453F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4E453F"/>
                </a:solidFill>
                <a:latin typeface="Arial Narrow" panose="020B0606020202030204" pitchFamily="34" charset="0"/>
              </a:rPr>
              <a:t>The flood and baptism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b="1" dirty="0">
              <a:solidFill>
                <a:srgbClr val="4E453F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rgbClr val="4E453F"/>
                </a:solidFill>
                <a:latin typeface="Arial Narrow" panose="020B0606020202030204" pitchFamily="34" charset="0"/>
              </a:rPr>
              <a:t>An example of anti-type and type</a:t>
            </a: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rgbClr val="4E453F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rgbClr val="4E453F"/>
                </a:solidFill>
                <a:latin typeface="Arial Narrow" panose="020B0606020202030204" pitchFamily="34" charset="0"/>
              </a:rPr>
              <a:t>Baptism’s power isn’t found in the water, but in God! (Acts 2:38; 22:16 Gal. 3:26-27)</a:t>
            </a: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rgbClr val="4E453F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rgbClr val="4E453F"/>
                </a:solidFill>
                <a:latin typeface="Arial Narrow" panose="020B0606020202030204" pitchFamily="34" charset="0"/>
              </a:rPr>
              <a:t>Because Christs rose, so too can we (Rom. 6:3-4)</a:t>
            </a:r>
          </a:p>
          <a:p>
            <a:pPr marL="1028700" lvl="1" indent="-571500">
              <a:buFontTx/>
              <a:buChar char="-"/>
            </a:pPr>
            <a:endParaRPr lang="en-US" sz="3200" dirty="0">
              <a:solidFill>
                <a:srgbClr val="4E453F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4E453F"/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endParaRPr lang="en-US" sz="4000" b="1" dirty="0">
              <a:solidFill>
                <a:srgbClr val="4E453F"/>
              </a:solidFill>
              <a:latin typeface="Arial Narrow" panose="020B0606020202030204" pitchFamily="34" charset="0"/>
            </a:endParaRPr>
          </a:p>
          <a:p>
            <a:r>
              <a:rPr lang="en-US" sz="4000" b="1" dirty="0">
                <a:solidFill>
                  <a:srgbClr val="4E453F"/>
                </a:solidFill>
                <a:latin typeface="Arial Narrow" panose="020B0606020202030204" pitchFamily="34" charset="0"/>
              </a:rPr>
              <a:t> </a:t>
            </a:r>
            <a:endParaRPr lang="en-US" sz="3200" i="1" dirty="0">
              <a:solidFill>
                <a:srgbClr val="4E453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71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3F47713-1447-84F8-1C78-62A87725A2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94F1F38-040F-D284-C23B-0DE9BEA2AB6F}"/>
              </a:ext>
            </a:extLst>
          </p:cNvPr>
          <p:cNvSpPr txBox="1"/>
          <p:nvPr/>
        </p:nvSpPr>
        <p:spPr>
          <a:xfrm>
            <a:off x="276726" y="162927"/>
            <a:ext cx="886727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4E453F"/>
                </a:solidFill>
                <a:latin typeface="Arial Narrow" panose="020B0606020202030204" pitchFamily="34" charset="0"/>
              </a:rPr>
              <a:t>Christ suffered to bring TRANSFORMATION</a:t>
            </a:r>
          </a:p>
          <a:p>
            <a:endParaRPr lang="en-US" sz="800" b="1" dirty="0">
              <a:solidFill>
                <a:srgbClr val="4E453F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4E453F"/>
                </a:solidFill>
                <a:latin typeface="Arial Narrow" panose="020B0606020202030204" pitchFamily="34" charset="0"/>
              </a:rPr>
              <a:t>We should be ready to suffer (Lk. 9:23)</a:t>
            </a:r>
          </a:p>
          <a:p>
            <a:endParaRPr lang="en-US" sz="800" b="1" dirty="0">
              <a:solidFill>
                <a:srgbClr val="4E453F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4E453F"/>
                </a:solidFill>
                <a:latin typeface="Arial Narrow" panose="020B0606020202030204" pitchFamily="34" charset="0"/>
              </a:rPr>
              <a:t>We cease from sin by no longer being characterized by the ways of the world (Eph. 2:1-2)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b="1" dirty="0">
              <a:solidFill>
                <a:srgbClr val="4E453F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4E453F"/>
                </a:solidFill>
                <a:latin typeface="Arial Narrow" panose="020B0606020202030204" pitchFamily="34" charset="0"/>
              </a:rPr>
              <a:t>When we consider what Christ suffered for us, we will be changed (Rom. 12:1-2)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4E453F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4E453F"/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endParaRPr lang="en-US" sz="4000" b="1" dirty="0">
              <a:solidFill>
                <a:srgbClr val="4E453F"/>
              </a:solidFill>
              <a:latin typeface="Arial Narrow" panose="020B0606020202030204" pitchFamily="34" charset="0"/>
            </a:endParaRPr>
          </a:p>
          <a:p>
            <a:r>
              <a:rPr lang="en-US" sz="4000" b="1" dirty="0">
                <a:solidFill>
                  <a:srgbClr val="4E453F"/>
                </a:solidFill>
                <a:latin typeface="Arial Narrow" panose="020B0606020202030204" pitchFamily="34" charset="0"/>
              </a:rPr>
              <a:t> </a:t>
            </a:r>
            <a:endParaRPr lang="en-US" sz="3200" i="1" dirty="0">
              <a:solidFill>
                <a:srgbClr val="4E453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2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C3A896-7D97-2CA7-2E4B-31E55774AB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260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186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Robert</cp:lastModifiedBy>
  <cp:revision>2</cp:revision>
  <dcterms:created xsi:type="dcterms:W3CDTF">2023-01-08T11:20:05Z</dcterms:created>
  <dcterms:modified xsi:type="dcterms:W3CDTF">2023-01-08T14:16:58Z</dcterms:modified>
</cp:coreProperties>
</file>