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0"/>
  </p:notesMasterIdLst>
  <p:sldIdLst>
    <p:sldId id="689" r:id="rId2"/>
    <p:sldId id="690" r:id="rId3"/>
    <p:sldId id="691" r:id="rId4"/>
    <p:sldId id="692" r:id="rId5"/>
    <p:sldId id="693" r:id="rId6"/>
    <p:sldId id="694" r:id="rId7"/>
    <p:sldId id="695" r:id="rId8"/>
    <p:sldId id="696" r:id="rId9"/>
    <p:sldId id="697" r:id="rId10"/>
    <p:sldId id="698" r:id="rId11"/>
    <p:sldId id="699" r:id="rId12"/>
    <p:sldId id="700" r:id="rId13"/>
    <p:sldId id="701" r:id="rId14"/>
    <p:sldId id="702" r:id="rId15"/>
    <p:sldId id="703" r:id="rId16"/>
    <p:sldId id="704" r:id="rId17"/>
    <p:sldId id="717" r:id="rId18"/>
    <p:sldId id="705" r:id="rId19"/>
    <p:sldId id="706" r:id="rId20"/>
    <p:sldId id="707" r:id="rId21"/>
    <p:sldId id="708" r:id="rId22"/>
    <p:sldId id="709" r:id="rId23"/>
    <p:sldId id="710" r:id="rId24"/>
    <p:sldId id="712" r:id="rId25"/>
    <p:sldId id="713" r:id="rId26"/>
    <p:sldId id="714" r:id="rId27"/>
    <p:sldId id="715" r:id="rId28"/>
    <p:sldId id="71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33"/>
  </p:normalViewPr>
  <p:slideViewPr>
    <p:cSldViewPr snapToGrid="0">
      <p:cViewPr varScale="1">
        <p:scale>
          <a:sx n="108" d="100"/>
          <a:sy n="108" d="100"/>
        </p:scale>
        <p:origin x="1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2FD8F1-A88C-0041-A160-6EBD32902048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65CA9-7B1B-6949-92B1-8E2E77725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2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78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58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163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47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44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29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36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340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72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847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8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00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8906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065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450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40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88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503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864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50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13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04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1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54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79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80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DF3AB-58D0-E541-AD0F-913D3BA32F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35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6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6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4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8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3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2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5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0264-835C-5343-90AF-42D4F433D585}" type="datetimeFigureOut">
              <a:rPr lang="en-US" smtClean="0"/>
              <a:t>12/24/22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A4E3-4709-CB41-86D9-D2A851F9D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8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matthew/22-37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luke/6-38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matthew/5-3.ht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matthew/5-6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2_corinthians/9-6.ht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ehub.com/2_corinthians/9-7.ht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matthew/5-11.ht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ehub.com/matthew/5-12.ht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1_corinthians/9-16.ht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iblehub.com/1_corinthians/9-22.htm" TargetMode="External"/><Relationship Id="rId4" Type="http://schemas.openxmlformats.org/officeDocument/2006/relationships/hyperlink" Target="https://biblehub.com/1_corinthians/9-18.htm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ecclesiastes/2-3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ehub.com/ecclesiastes/2-6.htm" TargetMode="External"/><Relationship Id="rId5" Type="http://schemas.openxmlformats.org/officeDocument/2006/relationships/hyperlink" Target="https://biblehub.com/ecclesiastes/2-5.htm" TargetMode="External"/><Relationship Id="rId4" Type="http://schemas.openxmlformats.org/officeDocument/2006/relationships/hyperlink" Target="https://biblehub.com/ecclesiastes/2-4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ecclesiastes/2-7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blehub.com/ecclesiastes/2-10.htm" TargetMode="External"/><Relationship Id="rId5" Type="http://schemas.openxmlformats.org/officeDocument/2006/relationships/hyperlink" Target="https://biblehub.com/ecclesiastes/2-9.htm" TargetMode="External"/><Relationship Id="rId4" Type="http://schemas.openxmlformats.org/officeDocument/2006/relationships/hyperlink" Target="https://biblehub.com/ecclesiastes/2-8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ecclesiastes/2-11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ehub.com/ecclesiastes/2-24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hub.com/ecclesiastes/12-13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18981" y="2597644"/>
            <a:ext cx="8310865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Arial Rounded MT Bold" panose="020F0704030504030204" pitchFamily="34" charset="77"/>
              </a:rPr>
              <a:t>The Most Wonderful Time of the Year!</a:t>
            </a:r>
          </a:p>
        </p:txBody>
      </p:sp>
    </p:spTree>
    <p:extLst>
      <p:ext uri="{BB962C8B-B14F-4D97-AF65-F5344CB8AC3E}">
        <p14:creationId xmlns:p14="http://schemas.microsoft.com/office/powerpoint/2010/main" val="415731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301471" y="352605"/>
            <a:ext cx="854105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rial Rounded MT Bold" panose="020F0704030504030204" pitchFamily="34" charset="77"/>
              </a:rPr>
              <a:t>Mt 22:36-39</a:t>
            </a:r>
          </a:p>
          <a:p>
            <a:pPr marL="762024" indent="-762024">
              <a:buAutoNum type="arabicPlain" startAt="36"/>
            </a:pP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Master, which is the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great commandment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in the law? </a:t>
            </a:r>
          </a:p>
          <a:p>
            <a:pPr marL="762024" indent="-762024">
              <a:buAutoNum type="arabicPlain" startAt="36"/>
            </a:pPr>
            <a:endParaRPr lang="en-US" sz="28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762024" indent="-762024"/>
            <a:r>
              <a:rPr lang="en-US" sz="28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3"/>
              </a:rPr>
              <a:t>37</a:t>
            </a:r>
            <a:r>
              <a:rPr lang="en-US" sz="28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	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Jesus said unto him, Thou shalt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love the Lord thy God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with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all thy heart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with all thy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soul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with all thy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mind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 </a:t>
            </a:r>
          </a:p>
          <a:p>
            <a:pPr marL="762024" indent="-762024">
              <a:buAutoNum type="arabicPlain" startAt="38"/>
            </a:pP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This is the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first and great commandment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 </a:t>
            </a:r>
          </a:p>
          <a:p>
            <a:pPr marL="762024" indent="-762024">
              <a:buAutoNum type="arabicPlain" startAt="38"/>
            </a:pPr>
            <a:endParaRPr lang="en-US" sz="28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762024" indent="-762024">
              <a:buAutoNum type="arabicPlain" startAt="39"/>
            </a:pP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And the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second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</a:t>
            </a:r>
            <a:r>
              <a:rPr lang="en-US" sz="28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is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like unto it, Thou shalt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love thy </a:t>
            </a:r>
            <a:r>
              <a:rPr lang="en-US" sz="2800" u="sng" dirty="0" err="1">
                <a:solidFill>
                  <a:srgbClr val="001320"/>
                </a:solidFill>
                <a:latin typeface="Arial Rounded MT Bold" panose="020F0704030504030204" pitchFamily="34" charset="77"/>
              </a:rPr>
              <a:t>neighbour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as thyself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</a:t>
            </a:r>
          </a:p>
          <a:p>
            <a:pPr marL="762024" indent="-762024">
              <a:buAutoNum type="arabicPlain" startAt="39"/>
            </a:pPr>
            <a:endParaRPr lang="en-US" sz="28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Key: Love</a:t>
            </a:r>
          </a:p>
          <a:p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Key: </a:t>
            </a:r>
            <a:r>
              <a:rPr lang="en-US" sz="3200" i="1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Giving</a:t>
            </a:r>
          </a:p>
        </p:txBody>
      </p:sp>
    </p:spTree>
    <p:extLst>
      <p:ext uri="{BB962C8B-B14F-4D97-AF65-F5344CB8AC3E}">
        <p14:creationId xmlns:p14="http://schemas.microsoft.com/office/powerpoint/2010/main" val="275836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49058" y="874455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77"/>
              </a:rPr>
              <a:t>We ask people:</a:t>
            </a:r>
          </a:p>
          <a:p>
            <a:endParaRPr lang="en-US" sz="3200" u="sng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“Did you have a good birthday (holiday)?”</a:t>
            </a:r>
          </a:p>
          <a:p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“What did you GET?”</a:t>
            </a:r>
          </a:p>
        </p:txBody>
      </p:sp>
    </p:spTree>
    <p:extLst>
      <p:ext uri="{BB962C8B-B14F-4D97-AF65-F5344CB8AC3E}">
        <p14:creationId xmlns:p14="http://schemas.microsoft.com/office/powerpoint/2010/main" val="2094462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381000" y="876625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Rounded MT Bold" panose="020F0704030504030204" pitchFamily="34" charset="77"/>
              </a:rPr>
              <a:t>We ask people:</a:t>
            </a:r>
          </a:p>
          <a:p>
            <a:endParaRPr lang="en-US" sz="3200" u="sng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Rounded MT Bold" panose="020F0704030504030204" pitchFamily="34" charset="77"/>
              </a:rPr>
              <a:t>“Did you have a good birthday (holiday)?”</a:t>
            </a:r>
          </a:p>
          <a:p>
            <a:endParaRPr lang="en-US" sz="3200" dirty="0">
              <a:solidFill>
                <a:schemeClr val="bg1">
                  <a:lumMod val="85000"/>
                </a:schemeClr>
              </a:solidFill>
              <a:latin typeface="Arial Rounded MT Bold" panose="020F0704030504030204" pitchFamily="34" charset="77"/>
            </a:endParaRPr>
          </a:p>
          <a:p>
            <a:r>
              <a:rPr lang="en-US" sz="3200" dirty="0">
                <a:solidFill>
                  <a:schemeClr val="bg1">
                    <a:lumMod val="85000"/>
                  </a:schemeClr>
                </a:solidFill>
                <a:latin typeface="Arial Rounded MT Bold" panose="020F0704030504030204" pitchFamily="34" charset="77"/>
              </a:rPr>
              <a:t>“What did you GET?”</a:t>
            </a:r>
          </a:p>
          <a:p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Should ask:</a:t>
            </a:r>
          </a:p>
          <a:p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“What did you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61350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63825" y="733035"/>
            <a:ext cx="821634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rial Rounded MT Bold" panose="020F0704030504030204" pitchFamily="34" charset="77"/>
              </a:rPr>
              <a:t>Lu 6:38</a:t>
            </a:r>
          </a:p>
          <a:p>
            <a:pPr marL="762024" indent="-762024"/>
            <a:r>
              <a:rPr lang="en-US" sz="28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3"/>
              </a:rPr>
              <a:t>38</a:t>
            </a:r>
            <a:r>
              <a:rPr lang="en-US" sz="28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it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shall be given unto you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;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good measure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pressed down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shaken together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running over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shall men give into your bosom. For with the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same measure that ye mete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withal it </a:t>
            </a:r>
            <a:r>
              <a:rPr lang="en-US" sz="28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shall be measured to you again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</a:t>
            </a:r>
          </a:p>
          <a:p>
            <a:pPr marL="762024" indent="-762024"/>
            <a:endParaRPr lang="en-US" sz="28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762024" indent="-762024"/>
            <a:r>
              <a:rPr lang="en-US" sz="2800" b="1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GIVING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not getting, is what brings true happiness!</a:t>
            </a:r>
          </a:p>
        </p:txBody>
      </p:sp>
    </p:spTree>
    <p:extLst>
      <p:ext uri="{BB962C8B-B14F-4D97-AF65-F5344CB8AC3E}">
        <p14:creationId xmlns:p14="http://schemas.microsoft.com/office/powerpoint/2010/main" val="3372523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16170" y="475430"/>
            <a:ext cx="8311659" cy="5168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77"/>
              </a:rPr>
              <a:t>Beatitudes</a:t>
            </a:r>
          </a:p>
          <a:p>
            <a:endParaRPr lang="en-US" sz="3200" u="sng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Mt 5:3</a:t>
            </a:r>
          </a:p>
          <a:p>
            <a:pPr marL="463565" indent="-463565"/>
            <a:r>
              <a:rPr lang="en-US" sz="32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3"/>
              </a:rPr>
              <a:t>3</a:t>
            </a:r>
            <a:r>
              <a:rPr lang="en-US" sz="32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Blessed </a:t>
            </a:r>
            <a:r>
              <a:rPr lang="en-US" sz="32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are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the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poor in spirit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: for theirs is the kingdom of heaven.</a:t>
            </a:r>
          </a:p>
          <a:p>
            <a:pPr marL="463565" indent="-463565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609619" indent="-6096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Humble</a:t>
            </a:r>
          </a:p>
          <a:p>
            <a:pPr marL="609619" indent="-6096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others priority</a:t>
            </a:r>
          </a:p>
          <a:p>
            <a:pPr marL="609619" indent="-6096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Put others above self</a:t>
            </a:r>
          </a:p>
        </p:txBody>
      </p:sp>
    </p:spTree>
    <p:extLst>
      <p:ext uri="{BB962C8B-B14F-4D97-AF65-F5344CB8AC3E}">
        <p14:creationId xmlns:p14="http://schemas.microsoft.com/office/powerpoint/2010/main" val="832649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39024" y="575639"/>
            <a:ext cx="8311659" cy="4921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Rounded MT Bold" panose="020F0704030504030204" pitchFamily="34" charset="77"/>
              </a:rPr>
              <a:t>Beatitudes</a:t>
            </a:r>
          </a:p>
          <a:p>
            <a:endParaRPr lang="en-US" sz="3200" u="sng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Mt 5:6</a:t>
            </a:r>
          </a:p>
          <a:p>
            <a:pPr marL="463565" indent="-463565"/>
            <a:r>
              <a:rPr lang="en-US" sz="32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3"/>
              </a:rPr>
              <a:t>6</a:t>
            </a:r>
            <a:r>
              <a:rPr lang="en-US" sz="32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Blessed are they which do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hunger and thirst after righteousness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: for they shall be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filled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</a:t>
            </a:r>
          </a:p>
          <a:p>
            <a:pPr marL="463565" indent="-463565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609619" indent="-6096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time and energy to studying</a:t>
            </a:r>
          </a:p>
          <a:p>
            <a:pPr marL="609619" indent="-6096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Find great satisfaction &amp; comfort</a:t>
            </a:r>
          </a:p>
        </p:txBody>
      </p:sp>
    </p:spTree>
    <p:extLst>
      <p:ext uri="{BB962C8B-B14F-4D97-AF65-F5344CB8AC3E}">
        <p14:creationId xmlns:p14="http://schemas.microsoft.com/office/powerpoint/2010/main" val="3500995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16170" y="291050"/>
            <a:ext cx="831165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Acts 20:35</a:t>
            </a:r>
          </a:p>
          <a:p>
            <a:pPr marL="463565" indent="-463565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793750" indent="-793750"/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35</a:t>
            </a:r>
            <a:r>
              <a:rPr lang="en-US" sz="32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…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remember the words of the Lord Jesus, how he said, It is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more blessed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to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than to receive.</a:t>
            </a:r>
          </a:p>
          <a:p>
            <a:pPr marL="793750" indent="-793750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609619" indent="-6096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 our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time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to help someone</a:t>
            </a:r>
          </a:p>
          <a:p>
            <a:pPr marL="609619" indent="-6096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 an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ear to listen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to someone</a:t>
            </a:r>
          </a:p>
          <a:p>
            <a:pPr marL="609619" indent="-609619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 the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gospel message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to lost</a:t>
            </a:r>
          </a:p>
          <a:p>
            <a:pPr marL="609619" indent="-609619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money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to someone in financial need</a:t>
            </a:r>
          </a:p>
        </p:txBody>
      </p:sp>
    </p:spTree>
    <p:extLst>
      <p:ext uri="{BB962C8B-B14F-4D97-AF65-F5344CB8AC3E}">
        <p14:creationId xmlns:p14="http://schemas.microsoft.com/office/powerpoint/2010/main" val="59515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16170" y="291050"/>
            <a:ext cx="83116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2 Cor. 9:6-7</a:t>
            </a:r>
          </a:p>
          <a:p>
            <a:pPr marL="463565" indent="-463565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352425" indent="-352425"/>
            <a:r>
              <a:rPr lang="en-US" sz="3200" b="1" i="0" u="none" strike="noStrike" dirty="0">
                <a:solidFill>
                  <a:srgbClr val="008AE6"/>
                </a:solidFill>
                <a:effectLst/>
                <a:latin typeface="Arial Rounded MT Bold" panose="020F0704030504030204" pitchFamily="34" charset="77"/>
                <a:hlinkClick r:id="rId3"/>
              </a:rPr>
              <a:t>6</a:t>
            </a:r>
            <a:r>
              <a:rPr lang="en-US" sz="3200" b="1" i="0" u="none" strike="noStrike" dirty="0">
                <a:solidFill>
                  <a:srgbClr val="008AE6"/>
                </a:solidFill>
                <a:effectLst/>
                <a:latin typeface="Arial Rounded MT Bold" panose="020F0704030504030204" pitchFamily="34" charset="77"/>
              </a:rPr>
              <a:t> 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But this </a:t>
            </a:r>
            <a:r>
              <a:rPr lang="en-US" sz="3200" b="0" i="1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I say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, He which soweth sparingly shall reap also sparingly; and he which soweth bountifully shall reap also bountifully. </a:t>
            </a:r>
          </a:p>
          <a:p>
            <a:pPr marL="352425" indent="-352425"/>
            <a:r>
              <a:rPr lang="en-US" sz="3200" b="1" i="0" u="none" strike="noStrike" dirty="0">
                <a:solidFill>
                  <a:srgbClr val="008AE6"/>
                </a:solidFill>
                <a:effectLst/>
                <a:latin typeface="Arial Rounded MT Bold" panose="020F0704030504030204" pitchFamily="34" charset="77"/>
                <a:hlinkClick r:id="rId4"/>
              </a:rPr>
              <a:t>7</a:t>
            </a:r>
            <a:r>
              <a:rPr lang="en-US" sz="3200" b="1" i="0" u="none" strike="noStrike" dirty="0">
                <a:solidFill>
                  <a:srgbClr val="008AE6"/>
                </a:solidFill>
                <a:effectLst/>
                <a:latin typeface="Arial Rounded MT Bold" panose="020F0704030504030204" pitchFamily="34" charset="77"/>
              </a:rPr>
              <a:t> 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Every man according as he </a:t>
            </a:r>
            <a:r>
              <a:rPr lang="en-US" sz="3200" b="0" i="0" dirty="0" err="1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purposeth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 in his heart, </a:t>
            </a:r>
            <a:r>
              <a:rPr lang="en-US" sz="3200" b="0" i="1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so let him give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; not grudgingly, or of necessity: for </a:t>
            </a:r>
            <a:r>
              <a:rPr lang="en-US" sz="3200" b="0" i="0" u="sng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God loveth a cheerful giver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.</a:t>
            </a:r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52029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628650" y="76068"/>
            <a:ext cx="8311659" cy="6645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Mk 12:41-44</a:t>
            </a:r>
          </a:p>
          <a:p>
            <a:pPr marL="463565" indent="-463565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793750" indent="-793750"/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Widow’s mite</a:t>
            </a:r>
          </a:p>
          <a:p>
            <a:pPr marL="793750" indent="-793750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428625" indent="-428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She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gave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two mites</a:t>
            </a:r>
          </a:p>
          <a:p>
            <a:pPr marL="428625" indent="-4286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All she had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Jesus said she </a:t>
            </a:r>
            <a:r>
              <a:rPr lang="en-US" sz="32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gave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more than all others</a:t>
            </a:r>
          </a:p>
          <a:p>
            <a:pPr marL="942579" lvl="1" indent="-513954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More love for the sacred cause</a:t>
            </a:r>
          </a:p>
          <a:p>
            <a:pPr marL="942579" lvl="1" indent="-513954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More self-denial</a:t>
            </a:r>
          </a:p>
          <a:p>
            <a:pPr marL="942579" lvl="1" indent="-513954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More sincerity</a:t>
            </a:r>
          </a:p>
          <a:p>
            <a:pPr marL="371079" indent="-51395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Trusted in God to provide for her</a:t>
            </a:r>
          </a:p>
        </p:txBody>
      </p:sp>
    </p:spTree>
    <p:extLst>
      <p:ext uri="{BB962C8B-B14F-4D97-AF65-F5344CB8AC3E}">
        <p14:creationId xmlns:p14="http://schemas.microsoft.com/office/powerpoint/2010/main" val="3172599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26498" y="354709"/>
            <a:ext cx="83116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Mk 12:41-44</a:t>
            </a:r>
          </a:p>
          <a:p>
            <a:pPr marL="463565" indent="-463565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793750" indent="-793750"/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Widow’s mite</a:t>
            </a:r>
          </a:p>
          <a:p>
            <a:pPr marL="793750" indent="-793750"/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Based on what she GAVE, what did she GET?</a:t>
            </a:r>
          </a:p>
          <a:p>
            <a:pPr marL="859235" lvl="1" indent="-43061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Her story written in God’s Word for all to read</a:t>
            </a:r>
          </a:p>
          <a:p>
            <a:pPr marL="859235" lvl="1" indent="-43061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287735" indent="-43061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God knows what you GIVE.</a:t>
            </a:r>
          </a:p>
          <a:p>
            <a:pPr marL="428625" indent="-412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That is more valuable than any worldly praise or reward!</a:t>
            </a:r>
          </a:p>
        </p:txBody>
      </p:sp>
    </p:spTree>
    <p:extLst>
      <p:ext uri="{BB962C8B-B14F-4D97-AF65-F5344CB8AC3E}">
        <p14:creationId xmlns:p14="http://schemas.microsoft.com/office/powerpoint/2010/main" val="131003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94120" y="620540"/>
            <a:ext cx="81109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Arial Rounded MT Bold" panose="020F0704030504030204" pitchFamily="34" charset="77"/>
              </a:rPr>
              <a:t>The Most wonderful Time of the Year</a:t>
            </a:r>
          </a:p>
          <a:p>
            <a:endParaRPr lang="en-US" sz="3500" dirty="0">
              <a:latin typeface="Arial Rounded MT Bold" panose="020F0704030504030204" pitchFamily="34" charset="77"/>
            </a:endParaRPr>
          </a:p>
          <a:p>
            <a:r>
              <a:rPr lang="en-US" sz="3000" dirty="0">
                <a:latin typeface="Arial Rounded MT Bold" panose="020F0704030504030204" pitchFamily="34" charset="77"/>
              </a:rPr>
              <a:t>Why?</a:t>
            </a:r>
          </a:p>
          <a:p>
            <a:pPr marL="762024" indent="-762024">
              <a:buFont typeface="Arial" panose="020B0604020202020204" pitchFamily="34" charset="0"/>
              <a:buChar char="•"/>
            </a:pPr>
            <a:r>
              <a:rPr lang="en-US" sz="3000" dirty="0">
                <a:latin typeface="Arial Rounded MT Bold" panose="020F0704030504030204" pitchFamily="34" charset="77"/>
              </a:rPr>
              <a:t>People are nice to us</a:t>
            </a:r>
          </a:p>
          <a:p>
            <a:pPr marL="762024" indent="-762024">
              <a:buFont typeface="Arial" panose="020B0604020202020204" pitchFamily="34" charset="0"/>
              <a:buChar char="•"/>
            </a:pPr>
            <a:r>
              <a:rPr lang="en-US" sz="3000" dirty="0">
                <a:latin typeface="Arial Rounded MT Bold" panose="020F0704030504030204" pitchFamily="34" charset="77"/>
              </a:rPr>
              <a:t>We’re getting a lot of presents</a:t>
            </a:r>
          </a:p>
        </p:txBody>
      </p:sp>
    </p:spTree>
    <p:extLst>
      <p:ext uri="{BB962C8B-B14F-4D97-AF65-F5344CB8AC3E}">
        <p14:creationId xmlns:p14="http://schemas.microsoft.com/office/powerpoint/2010/main" val="1385638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26498" y="354709"/>
            <a:ext cx="8311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Have you ever helped someone carry their school books?</a:t>
            </a:r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26471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26498" y="354709"/>
            <a:ext cx="83116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But I don’t have a lot of money to GIVE someone.</a:t>
            </a:r>
          </a:p>
          <a:p>
            <a:endParaRPr lang="en-US" sz="32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Things other than money: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 kind word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 telephone call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 card in the mail (someone cares about 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 hug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Some 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 listening ear and compassion</a:t>
            </a:r>
            <a:endParaRPr lang="en-US" sz="32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42975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1449568" y="2598003"/>
            <a:ext cx="6244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But what about ME!</a:t>
            </a:r>
            <a:endParaRPr lang="en-US" sz="48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77815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26498" y="354709"/>
            <a:ext cx="83116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We’ve all said that!</a:t>
            </a: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“I’ve given so much, what do I get in return?</a:t>
            </a:r>
          </a:p>
          <a:p>
            <a:pPr marL="347663" indent="-347663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347663" indent="-347663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We’re focusing on some worldly reward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financial help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someone to listen to us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sympathy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help with overwhelming problems</a:t>
            </a:r>
          </a:p>
        </p:txBody>
      </p:sp>
    </p:spTree>
    <p:extLst>
      <p:ext uri="{BB962C8B-B14F-4D97-AF65-F5344CB8AC3E}">
        <p14:creationId xmlns:p14="http://schemas.microsoft.com/office/powerpoint/2010/main" val="16599789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26498" y="354709"/>
            <a:ext cx="83116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God sees you and knows what you need every hour of every day!</a:t>
            </a:r>
          </a:p>
          <a:p>
            <a:endParaRPr lang="en-US" sz="32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3200" b="1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Mt 5:11-12</a:t>
            </a:r>
          </a:p>
          <a:p>
            <a:pPr marL="571500" indent="-571500"/>
            <a:r>
              <a:rPr lang="en-US" sz="3200" b="1" i="0" u="none" strike="noStrike" dirty="0">
                <a:solidFill>
                  <a:srgbClr val="008AE6"/>
                </a:solidFill>
                <a:effectLst/>
                <a:latin typeface="Arial Rounded MT Bold" panose="020F0704030504030204" pitchFamily="34" charset="77"/>
                <a:hlinkClick r:id="rId3"/>
              </a:rPr>
              <a:t>11</a:t>
            </a:r>
            <a:r>
              <a:rPr lang="en-US" sz="3200" b="1" i="0" u="none" strike="noStrike" dirty="0">
                <a:solidFill>
                  <a:srgbClr val="008AE6"/>
                </a:solidFill>
                <a:effectLst/>
                <a:latin typeface="Arial Rounded MT Bold" panose="020F0704030504030204" pitchFamily="34" charset="77"/>
              </a:rPr>
              <a:t> 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Blessed are ye, when </a:t>
            </a:r>
            <a:r>
              <a:rPr lang="en-US" sz="3200" b="0" i="1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men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 shall revile you, and persecute </a:t>
            </a:r>
            <a:r>
              <a:rPr lang="en-US" sz="3200" b="0" i="1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you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, and shall say all manner of evil against you falsely, for my sake. </a:t>
            </a:r>
          </a:p>
          <a:p>
            <a:pPr marL="571500" indent="-571500"/>
            <a:r>
              <a:rPr lang="en-US" sz="3200" b="1" i="0" u="none" strike="noStrike" dirty="0">
                <a:solidFill>
                  <a:srgbClr val="008AE6"/>
                </a:solidFill>
                <a:effectLst/>
                <a:latin typeface="Arial Rounded MT Bold" panose="020F0704030504030204" pitchFamily="34" charset="77"/>
                <a:hlinkClick r:id="rId4"/>
              </a:rPr>
              <a:t>12</a:t>
            </a:r>
            <a:r>
              <a:rPr lang="en-US" sz="3200" b="1" i="0" u="none" strike="noStrike" dirty="0">
                <a:solidFill>
                  <a:srgbClr val="008AE6"/>
                </a:solidFill>
                <a:effectLst/>
                <a:latin typeface="Arial Rounded MT Bold" panose="020F0704030504030204" pitchFamily="34" charset="77"/>
              </a:rPr>
              <a:t> 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Rejoice, and be exceeding glad: for </a:t>
            </a:r>
            <a:r>
              <a:rPr lang="en-US" sz="3200" b="0" i="0" u="sng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great </a:t>
            </a:r>
            <a:r>
              <a:rPr lang="en-US" sz="3200" b="0" i="1" u="sng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is</a:t>
            </a:r>
            <a:r>
              <a:rPr lang="en-US" sz="3200" b="0" i="0" u="sng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 your reward in heaven</a:t>
            </a:r>
            <a:r>
              <a:rPr lang="en-US" sz="3200" b="0" i="0" dirty="0">
                <a:solidFill>
                  <a:srgbClr val="001320"/>
                </a:solidFill>
                <a:effectLst/>
                <a:latin typeface="Arial Rounded MT Bold" panose="020F0704030504030204" pitchFamily="34" charset="77"/>
              </a:rPr>
              <a:t>: for so persecuted they the prophets which were before you.</a:t>
            </a:r>
            <a:endParaRPr lang="en-US" sz="32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15263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26498" y="165836"/>
            <a:ext cx="831165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People might think Paul was the most miserable person in the world with all the persecutions he went through.</a:t>
            </a:r>
          </a:p>
          <a:p>
            <a:endParaRPr lang="en-US" sz="28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2800" b="1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1 Cor 9:16,18, 22</a:t>
            </a:r>
          </a:p>
          <a:p>
            <a:pPr marL="571500" indent="-571500"/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3"/>
              </a:rPr>
              <a:t>16</a:t>
            </a:r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For though I preach the gospel, I have nothing to glory of: for necessity is laid upon me; yea, woe is unto me, if I preach not the gospel!</a:t>
            </a:r>
          </a:p>
          <a:p>
            <a:pPr marL="571500" indent="-571500"/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4"/>
              </a:rPr>
              <a:t>18</a:t>
            </a:r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800" b="0" i="0" u="sng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What is my reward then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? </a:t>
            </a:r>
            <a:r>
              <a:rPr lang="en-US" sz="2800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Verily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 that, when I preach the gospel, I may make the gospel of Christ without charge, that I abuse not my power in the gospel.</a:t>
            </a:r>
            <a:endParaRPr lang="en-US" sz="2800" dirty="0">
              <a:solidFill>
                <a:srgbClr val="001320"/>
              </a:solidFill>
              <a:latin typeface="Roboto" panose="02000000000000000000" pitchFamily="2" charset="0"/>
            </a:endParaRPr>
          </a:p>
          <a:p>
            <a:pPr marL="571500" indent="-571500"/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  <a:hlinkClick r:id="rId5"/>
              </a:rPr>
              <a:t>22</a:t>
            </a:r>
            <a:r>
              <a:rPr lang="en-US" sz="2800" b="1" i="0" u="none" strike="noStrike" dirty="0">
                <a:solidFill>
                  <a:srgbClr val="008AE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To the weak became I as weak, that I might gain the weak: I am made all things to all </a:t>
            </a:r>
            <a:r>
              <a:rPr lang="en-US" sz="2800" b="0" i="1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men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2800" b="0" i="0" u="sng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that I might by all means save some</a:t>
            </a:r>
            <a:r>
              <a:rPr lang="en-US" sz="2800" b="0" i="0" dirty="0">
                <a:solidFill>
                  <a:srgbClr val="001320"/>
                </a:solidFill>
                <a:effectLst/>
                <a:latin typeface="Roboto" panose="02000000000000000000" pitchFamily="2" charset="0"/>
              </a:rPr>
              <a:t>.</a:t>
            </a:r>
            <a:endParaRPr lang="en-US" sz="28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65921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651758" y="942450"/>
            <a:ext cx="83116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Jesus Christ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Ultimate example of GIVING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He truly gave His all – time, energy, love, compassion, his life!</a:t>
            </a:r>
          </a:p>
          <a:p>
            <a:endParaRPr lang="en-US" sz="28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3987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16170" y="316149"/>
            <a:ext cx="831165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Challenge</a:t>
            </a:r>
          </a:p>
          <a:p>
            <a:endParaRPr lang="en-US" sz="2800" b="1" u="sng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2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Every day for 1 week, GIVE something to someone and see how you feel</a:t>
            </a:r>
          </a:p>
          <a:p>
            <a:endParaRPr lang="en-US" sz="28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Kind word, call, card, a prayer for someone in need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 yourself the gift of time studying God’s Word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 someone an invitation to study God’s Word, to attend the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r>
              <a:rPr lang="en-US" sz="28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See how truly happy you can be!</a:t>
            </a:r>
          </a:p>
        </p:txBody>
      </p:sp>
    </p:spTree>
    <p:extLst>
      <p:ext uri="{BB962C8B-B14F-4D97-AF65-F5344CB8AC3E}">
        <p14:creationId xmlns:p14="http://schemas.microsoft.com/office/powerpoint/2010/main" val="27214678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1517055" y="2623055"/>
            <a:ext cx="6109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Give your life to Christ!</a:t>
            </a:r>
          </a:p>
        </p:txBody>
      </p:sp>
    </p:spTree>
    <p:extLst>
      <p:ext uri="{BB962C8B-B14F-4D97-AF65-F5344CB8AC3E}">
        <p14:creationId xmlns:p14="http://schemas.microsoft.com/office/powerpoint/2010/main" val="11558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69310" y="369865"/>
            <a:ext cx="829369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chemeClr val="bg1">
                    <a:lumMod val="85000"/>
                  </a:schemeClr>
                </a:solidFill>
                <a:latin typeface="Arial Rounded MT Bold" panose="020F0704030504030204" pitchFamily="34" charset="77"/>
              </a:rPr>
              <a:t>Why?</a:t>
            </a:r>
          </a:p>
          <a:p>
            <a:pPr marL="762024" indent="-762024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bg1">
                    <a:lumMod val="85000"/>
                  </a:schemeClr>
                </a:solidFill>
                <a:latin typeface="Arial Rounded MT Bold" panose="020F0704030504030204" pitchFamily="34" charset="77"/>
              </a:rPr>
              <a:t>People are nice to us</a:t>
            </a:r>
          </a:p>
          <a:p>
            <a:pPr marL="762024" indent="-762024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chemeClr val="bg1">
                    <a:lumMod val="85000"/>
                  </a:schemeClr>
                </a:solidFill>
                <a:latin typeface="Arial Rounded MT Bold" panose="020F0704030504030204" pitchFamily="34" charset="77"/>
              </a:rPr>
              <a:t>We’re getting a lot of presents</a:t>
            </a:r>
          </a:p>
          <a:p>
            <a:pPr marL="762024" indent="-762024">
              <a:buFont typeface="Arial" panose="020B0604020202020204" pitchFamily="34" charset="0"/>
              <a:buChar char="•"/>
            </a:pPr>
            <a:endParaRPr lang="en-US" sz="3500" dirty="0">
              <a:latin typeface="Arial Rounded MT Bold" panose="020F0704030504030204" pitchFamily="34" charset="77"/>
            </a:endParaRPr>
          </a:p>
          <a:p>
            <a:r>
              <a:rPr lang="en-US" sz="3000" dirty="0">
                <a:latin typeface="Arial Rounded MT Bold" panose="020F0704030504030204" pitchFamily="34" charset="77"/>
              </a:rPr>
              <a:t>What kind of happiness is that?</a:t>
            </a:r>
          </a:p>
          <a:p>
            <a:pPr marL="762024" indent="-762024">
              <a:buFont typeface="Arial" panose="020B0604020202020204" pitchFamily="34" charset="0"/>
              <a:buChar char="•"/>
            </a:pPr>
            <a:r>
              <a:rPr lang="en-US" sz="3000" dirty="0">
                <a:latin typeface="Arial Rounded MT Bold" panose="020F0704030504030204" pitchFamily="34" charset="77"/>
              </a:rPr>
              <a:t>Temporary</a:t>
            </a:r>
          </a:p>
          <a:p>
            <a:pPr marL="1371643" lvl="1" indent="-762024">
              <a:buFont typeface="Courier New" panose="02070309020205020404" pitchFamily="49" charset="0"/>
              <a:buChar char="o"/>
            </a:pPr>
            <a:r>
              <a:rPr lang="en-US" sz="3000" dirty="0">
                <a:latin typeface="Arial Rounded MT Bold" panose="020F0704030504030204" pitchFamily="34" charset="77"/>
              </a:rPr>
              <a:t>Shallow</a:t>
            </a:r>
          </a:p>
          <a:p>
            <a:pPr marL="1371643" lvl="1" indent="-762024">
              <a:buFont typeface="Courier New" panose="02070309020205020404" pitchFamily="49" charset="0"/>
              <a:buChar char="o"/>
            </a:pPr>
            <a:r>
              <a:rPr lang="en-US" sz="3000" dirty="0">
                <a:latin typeface="Arial Rounded MT Bold" panose="020F0704030504030204" pitchFamily="34" charset="77"/>
              </a:rPr>
              <a:t>Only lasts a few days</a:t>
            </a:r>
          </a:p>
          <a:p>
            <a:pPr marL="1981263" lvl="2" indent="-762024">
              <a:buFont typeface="Wingdings" pitchFamily="2" charset="2"/>
              <a:buChar char="§"/>
            </a:pPr>
            <a:r>
              <a:rPr lang="en-US" sz="3000" dirty="0">
                <a:latin typeface="Arial Rounded MT Bold" panose="020F0704030504030204" pitchFamily="34" charset="77"/>
              </a:rPr>
              <a:t>“So, what can I get to make me happy now?!</a:t>
            </a:r>
          </a:p>
          <a:p>
            <a:pPr marL="1371643" lvl="1" indent="-762024">
              <a:buFont typeface="Courier New" panose="02070309020205020404" pitchFamily="49" charset="0"/>
              <a:buChar char="o"/>
            </a:pPr>
            <a:endParaRPr lang="en-US" sz="3500" dirty="0">
              <a:latin typeface="Arial Rounded MT Bold" panose="020F0704030504030204" pitchFamily="34" charset="77"/>
            </a:endParaRPr>
          </a:p>
        </p:txBody>
      </p:sp>
      <p:pic>
        <p:nvPicPr>
          <p:cNvPr id="1026" name="Picture 2" descr="Smiley - Wikipedia">
            <a:extLst>
              <a:ext uri="{FF2B5EF4-FFF2-40B4-BE49-F238E27FC236}">
                <a16:creationId xmlns:a16="http://schemas.microsoft.com/office/drawing/2014/main" id="{4AF484A7-739D-1503-5613-584D283789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188" y="679173"/>
            <a:ext cx="812924" cy="812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frowny face - Wiktionary">
            <a:extLst>
              <a:ext uri="{FF2B5EF4-FFF2-40B4-BE49-F238E27FC236}">
                <a16:creationId xmlns:a16="http://schemas.microsoft.com/office/drawing/2014/main" id="{698AF19B-746E-CB4E-EDC4-FB38B9A5D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188" y="5120072"/>
            <a:ext cx="846896" cy="82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21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380750" y="452551"/>
            <a:ext cx="8415381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Rounded MT Bold" panose="020F0704030504030204" pitchFamily="34" charset="77"/>
              </a:rPr>
              <a:t>How do you find true, deep, long-lasting happiness?</a:t>
            </a:r>
          </a:p>
          <a:p>
            <a:endParaRPr lang="en-US" sz="3500" dirty="0">
              <a:latin typeface="Arial Rounded MT Bold" panose="020F0704030504030204" pitchFamily="34" charset="77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US" sz="3500" dirty="0">
                <a:latin typeface="Arial Rounded MT Bold" panose="020F0704030504030204" pitchFamily="34" charset="77"/>
              </a:rPr>
              <a:t>Not dependent on holidays or birthdays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7188394-8DC6-68A9-D071-FF3B0AF10E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90" y="3402410"/>
            <a:ext cx="1535421" cy="2081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41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503554" y="136523"/>
            <a:ext cx="8011796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Rounded MT Bold" panose="020F0704030504030204" pitchFamily="34" charset="77"/>
              </a:rPr>
              <a:t>Wisest, richest man ever – Solomon</a:t>
            </a:r>
          </a:p>
          <a:p>
            <a:r>
              <a:rPr lang="en-US" sz="2600" u="sng" dirty="0">
                <a:latin typeface="Arial Rounded MT Bold" panose="020F0704030504030204" pitchFamily="34" charset="77"/>
              </a:rPr>
              <a:t>Eccl. 2:3-10</a:t>
            </a:r>
          </a:p>
          <a:p>
            <a:pPr marL="463565" indent="-463565" algn="just"/>
            <a:r>
              <a:rPr lang="en-US" sz="26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3"/>
              </a:rPr>
              <a:t>3</a:t>
            </a:r>
            <a:r>
              <a:rPr lang="en-US" sz="26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I sought in mine heart to give myself unto </a:t>
            </a:r>
            <a:r>
              <a:rPr lang="en-US" sz="26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wine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yet acquainting mine heart with wisdom; and to lay hold on folly, till I might see what </a:t>
            </a:r>
            <a:r>
              <a:rPr lang="en-US" sz="26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was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that good for the sons of men, which they should do under the heaven all the days of their life. </a:t>
            </a:r>
          </a:p>
          <a:p>
            <a:pPr marL="463565" indent="-463565" algn="just"/>
            <a:r>
              <a:rPr lang="en-US" sz="26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4"/>
              </a:rPr>
              <a:t>4</a:t>
            </a:r>
            <a:r>
              <a:rPr lang="en-US" sz="26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	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I made me </a:t>
            </a:r>
            <a:r>
              <a:rPr lang="en-US" sz="26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great works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; I </a:t>
            </a:r>
            <a:r>
              <a:rPr lang="en-US" sz="2600" dirty="0" err="1">
                <a:solidFill>
                  <a:srgbClr val="001320"/>
                </a:solidFill>
                <a:latin typeface="Arial Rounded MT Bold" panose="020F0704030504030204" pitchFamily="34" charset="77"/>
              </a:rPr>
              <a:t>builded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me </a:t>
            </a:r>
            <a:r>
              <a:rPr lang="en-US" sz="26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houses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; I planted me </a:t>
            </a:r>
            <a:r>
              <a:rPr lang="en-US" sz="26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vineyards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: </a:t>
            </a:r>
          </a:p>
          <a:p>
            <a:pPr marL="463565" indent="-463565" algn="just"/>
            <a:r>
              <a:rPr lang="en-US" sz="26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5"/>
              </a:rPr>
              <a:t>5</a:t>
            </a:r>
            <a:r>
              <a:rPr lang="en-US" sz="26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	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I made me </a:t>
            </a:r>
            <a:r>
              <a:rPr lang="en-US" sz="26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gardens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and </a:t>
            </a:r>
            <a:r>
              <a:rPr lang="en-US" sz="26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orchards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I planted </a:t>
            </a:r>
            <a:r>
              <a:rPr lang="en-US" sz="26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trees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in them of all </a:t>
            </a:r>
            <a:r>
              <a:rPr lang="en-US" sz="26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kind of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 fruits: </a:t>
            </a:r>
          </a:p>
          <a:p>
            <a:pPr marL="463565" indent="-463565" algn="just"/>
            <a:r>
              <a:rPr lang="en-US" sz="26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6"/>
              </a:rPr>
              <a:t>6</a:t>
            </a:r>
            <a:r>
              <a:rPr lang="en-US" sz="26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	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I made me </a:t>
            </a:r>
            <a:r>
              <a:rPr lang="en-US" sz="26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pools of water</a:t>
            </a:r>
            <a:r>
              <a:rPr lang="en-US" sz="26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to water therewith the wood that bringeth forth trees: </a:t>
            </a:r>
          </a:p>
        </p:txBody>
      </p:sp>
    </p:spTree>
    <p:extLst>
      <p:ext uri="{BB962C8B-B14F-4D97-AF65-F5344CB8AC3E}">
        <p14:creationId xmlns:p14="http://schemas.microsoft.com/office/powerpoint/2010/main" val="233794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422413" y="167939"/>
            <a:ext cx="829917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Arial Rounded MT Bold" panose="020F0704030504030204" pitchFamily="34" charset="77"/>
              </a:rPr>
              <a:t>Eccl. 2:7-10</a:t>
            </a:r>
          </a:p>
          <a:p>
            <a:pPr marL="546118" indent="-546118" algn="just"/>
            <a:r>
              <a:rPr lang="en-US" sz="24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3"/>
              </a:rPr>
              <a:t>7</a:t>
            </a:r>
            <a:r>
              <a:rPr lang="en-US" sz="24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I got </a:t>
            </a:r>
            <a:r>
              <a:rPr lang="en-US" sz="24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me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servants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and 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maidens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had servants born in my house; also I had great possessions of 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great and small cattle</a:t>
            </a:r>
            <a:r>
              <a:rPr lang="en-US" sz="2400" u="sng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above all that were in Jerusalem before me: </a:t>
            </a:r>
          </a:p>
          <a:p>
            <a:pPr marL="546118" indent="-546118" algn="just"/>
            <a:r>
              <a:rPr lang="en-US" sz="24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4"/>
              </a:rPr>
              <a:t>8</a:t>
            </a:r>
            <a:r>
              <a:rPr lang="en-US" sz="24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	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I gathered me also 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silver and gold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the 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peculiar treasure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of kings and of the provinces: I gat me 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men singers and women singers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the delights of the sons of men, </a:t>
            </a:r>
            <a:r>
              <a:rPr lang="en-US" sz="24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as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musical instruments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that of all sorts.</a:t>
            </a:r>
          </a:p>
          <a:p>
            <a:pPr marL="546118" indent="-546118" algn="just"/>
            <a:r>
              <a:rPr lang="en-US" sz="24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5"/>
              </a:rPr>
              <a:t>9</a:t>
            </a:r>
            <a:r>
              <a:rPr lang="en-US" sz="24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	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So 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I was great, and increased more than all that were before me in Jerusalem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: also 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my wisdom remained with me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 </a:t>
            </a:r>
          </a:p>
          <a:p>
            <a:pPr marL="546118" indent="-546118" algn="just"/>
            <a:r>
              <a:rPr lang="en-US" sz="24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6"/>
              </a:rPr>
              <a:t>10</a:t>
            </a:r>
            <a:r>
              <a:rPr lang="en-US" sz="24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And </a:t>
            </a:r>
            <a:r>
              <a:rPr lang="en-US" sz="24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whatsoever mine eyes desired I kept not from them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I withheld not my heart from any joy; for my heart rejoiced in all my </a:t>
            </a:r>
            <a:r>
              <a:rPr lang="en-US" sz="2400" dirty="0" err="1">
                <a:solidFill>
                  <a:srgbClr val="001320"/>
                </a:solidFill>
                <a:latin typeface="Arial Rounded MT Bold" panose="020F0704030504030204" pitchFamily="34" charset="77"/>
              </a:rPr>
              <a:t>labour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: and this was my portion of all my </a:t>
            </a:r>
            <a:r>
              <a:rPr lang="en-US" sz="2400" dirty="0" err="1">
                <a:solidFill>
                  <a:srgbClr val="001320"/>
                </a:solidFill>
                <a:latin typeface="Arial Rounded MT Bold" panose="020F0704030504030204" pitchFamily="34" charset="77"/>
              </a:rPr>
              <a:t>labour</a:t>
            </a:r>
            <a:r>
              <a:rPr lang="en-US" sz="24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08082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397565" y="468122"/>
            <a:ext cx="834887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Arial Rounded MT Bold" panose="020F0704030504030204" pitchFamily="34" charset="77"/>
              </a:rPr>
              <a:t>Eccl. 2:11,24</a:t>
            </a:r>
          </a:p>
          <a:p>
            <a:pPr marL="696406" indent="-696406" algn="just"/>
            <a:r>
              <a:rPr lang="en-US" sz="28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3"/>
              </a:rPr>
              <a:t>11</a:t>
            </a:r>
            <a:r>
              <a:rPr lang="en-US" sz="28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Then I </a:t>
            </a:r>
            <a:r>
              <a:rPr lang="en-US" sz="28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looked on all the works that my hands had wrought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 on the </a:t>
            </a:r>
            <a:r>
              <a:rPr lang="en-US" sz="2800" dirty="0" err="1">
                <a:solidFill>
                  <a:srgbClr val="001320"/>
                </a:solidFill>
                <a:latin typeface="Arial Rounded MT Bold" panose="020F0704030504030204" pitchFamily="34" charset="77"/>
              </a:rPr>
              <a:t>labour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that I had </a:t>
            </a:r>
            <a:r>
              <a:rPr lang="en-US" sz="2800" dirty="0" err="1">
                <a:solidFill>
                  <a:srgbClr val="001320"/>
                </a:solidFill>
                <a:latin typeface="Arial Rounded MT Bold" panose="020F0704030504030204" pitchFamily="34" charset="77"/>
              </a:rPr>
              <a:t>laboured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 to do: and, behold, </a:t>
            </a:r>
            <a:r>
              <a:rPr lang="en-US" sz="28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all </a:t>
            </a:r>
            <a:r>
              <a:rPr lang="en-US" sz="2800" i="1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was</a:t>
            </a:r>
            <a:r>
              <a:rPr lang="en-US" sz="28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 vanity and vexation of spirit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 </a:t>
            </a:r>
            <a:r>
              <a:rPr lang="en-US" sz="28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there was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</a:t>
            </a:r>
            <a:r>
              <a:rPr lang="en-US" sz="28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no profit under the sun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</a:t>
            </a:r>
          </a:p>
          <a:p>
            <a:pPr marL="696406" indent="-696406" algn="just"/>
            <a:endParaRPr lang="en-US" sz="28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696406" indent="-696406" algn="just"/>
            <a:endParaRPr lang="en-US" sz="28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  <a:p>
            <a:pPr marL="696406" indent="-696406" algn="just"/>
            <a:r>
              <a:rPr lang="en-US" sz="28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4"/>
              </a:rPr>
              <a:t>24</a:t>
            </a:r>
            <a:r>
              <a:rPr lang="en-US" sz="28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There is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nothing better for a man, </a:t>
            </a:r>
            <a:r>
              <a:rPr lang="en-US" sz="28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than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that he should </a:t>
            </a:r>
            <a:r>
              <a:rPr lang="en-US" sz="28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eat and drink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, and </a:t>
            </a:r>
            <a:r>
              <a:rPr lang="en-US" sz="28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that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he should </a:t>
            </a:r>
            <a:r>
              <a:rPr lang="en-US" sz="28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make his soul enjoy good in his </a:t>
            </a:r>
            <a:r>
              <a:rPr lang="en-US" sz="2800" u="sng" dirty="0" err="1">
                <a:solidFill>
                  <a:srgbClr val="FF0000"/>
                </a:solidFill>
                <a:latin typeface="Arial Rounded MT Bold" panose="020F0704030504030204" pitchFamily="34" charset="77"/>
              </a:rPr>
              <a:t>labour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 This also I saw, that it </a:t>
            </a:r>
            <a:r>
              <a:rPr lang="en-US" sz="28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was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</a:t>
            </a:r>
            <a:r>
              <a:rPr lang="en-US" sz="28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from the hand of God</a:t>
            </a:r>
            <a:r>
              <a:rPr lang="en-US" sz="28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17625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334602" y="862464"/>
            <a:ext cx="847479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Rounded MT Bold" panose="020F0704030504030204" pitchFamily="34" charset="77"/>
              </a:rPr>
              <a:t>Wisest, richest man ever – Solomon</a:t>
            </a:r>
          </a:p>
          <a:p>
            <a:endParaRPr lang="en-US" sz="3200" u="sng" dirty="0">
              <a:latin typeface="Arial Rounded MT Bold" panose="020F0704030504030204" pitchFamily="34" charset="77"/>
            </a:endParaRPr>
          </a:p>
          <a:p>
            <a:r>
              <a:rPr lang="en-US" sz="3200" u="sng" dirty="0">
                <a:latin typeface="Arial Rounded MT Bold" panose="020F0704030504030204" pitchFamily="34" charset="77"/>
              </a:rPr>
              <a:t>Eccl. 12:13</a:t>
            </a:r>
          </a:p>
          <a:p>
            <a:pPr marL="696406" indent="-696406" algn="just"/>
            <a:r>
              <a:rPr lang="en-US" sz="3200" b="1" dirty="0">
                <a:solidFill>
                  <a:srgbClr val="008AE6"/>
                </a:solidFill>
                <a:latin typeface="Arial Rounded MT Bold" panose="020F0704030504030204" pitchFamily="34" charset="77"/>
                <a:hlinkClick r:id="rId3"/>
              </a:rPr>
              <a:t>13</a:t>
            </a:r>
            <a:r>
              <a:rPr lang="en-US" sz="3200" b="1" dirty="0">
                <a:solidFill>
                  <a:srgbClr val="008AE6"/>
                </a:solidFill>
                <a:latin typeface="Arial Rounded MT Bold" panose="020F0704030504030204" pitchFamily="34" charset="77"/>
              </a:rPr>
              <a:t> 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Let us hear the </a:t>
            </a:r>
            <a:r>
              <a:rPr lang="en-US" sz="32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conclusion of the whole matter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: </a:t>
            </a:r>
            <a:r>
              <a:rPr lang="en-US" sz="3200" u="sng" dirty="0">
                <a:solidFill>
                  <a:srgbClr val="FF0000"/>
                </a:solidFill>
                <a:latin typeface="Arial Rounded MT Bold" panose="020F0704030504030204" pitchFamily="34" charset="77"/>
              </a:rPr>
              <a:t>Fear God, and keep his commandments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: for this </a:t>
            </a:r>
            <a:r>
              <a:rPr lang="en-US" sz="32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is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the whole </a:t>
            </a:r>
            <a:r>
              <a:rPr lang="en-US" sz="3200" i="1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duty</a:t>
            </a:r>
            <a:r>
              <a:rPr lang="en-US" sz="3200" dirty="0">
                <a:solidFill>
                  <a:srgbClr val="001320"/>
                </a:solidFill>
                <a:latin typeface="Arial Rounded MT Bold" panose="020F0704030504030204" pitchFamily="34" charset="77"/>
              </a:rPr>
              <a:t> of man.</a:t>
            </a:r>
          </a:p>
        </p:txBody>
      </p:sp>
    </p:spTree>
    <p:extLst>
      <p:ext uri="{BB962C8B-B14F-4D97-AF65-F5344CB8AC3E}">
        <p14:creationId xmlns:p14="http://schemas.microsoft.com/office/powerpoint/2010/main" val="362313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54AB-5BD3-414A-9E47-79D3B01DF7B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3902267" y="9025466"/>
            <a:ext cx="1798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>
                <a:solidFill>
                  <a:schemeClr val="accent1"/>
                </a:solidFill>
              </a:rPr>
              <a:t>(ruler)</a:t>
            </a:r>
            <a:endParaRPr lang="en-US" sz="4800" b="1" dirty="0">
              <a:solidFill>
                <a:schemeClr val="accent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33F6F7-F0BA-EB49-9826-DC103D4BF302}"/>
              </a:ext>
            </a:extLst>
          </p:cNvPr>
          <p:cNvSpPr txBox="1"/>
          <p:nvPr/>
        </p:nvSpPr>
        <p:spPr>
          <a:xfrm>
            <a:off x="309754" y="2228671"/>
            <a:ext cx="8524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Rounded MT Bold" panose="020F0704030504030204" pitchFamily="34" charset="77"/>
              </a:rPr>
              <a:t>So, what are God’s commandments concerning happiness?</a:t>
            </a:r>
            <a:endParaRPr lang="en-US" sz="3600" dirty="0">
              <a:solidFill>
                <a:srgbClr val="001320"/>
              </a:solidFill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61294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4383</TotalTime>
  <Words>1458</Words>
  <Application>Microsoft Macintosh PowerPoint</Application>
  <PresentationFormat>On-screen Show (4:3)</PresentationFormat>
  <Paragraphs>241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Rounded MT Bold</vt:lpstr>
      <vt:lpstr>Calibri</vt:lpstr>
      <vt:lpstr>Calibri Light</vt:lpstr>
      <vt:lpstr>Courier New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Dwain McMullin</dc:creator>
  <cp:lastModifiedBy>Dwain McMullin</cp:lastModifiedBy>
  <cp:revision>75</cp:revision>
  <cp:lastPrinted>2022-12-21T14:12:51Z</cp:lastPrinted>
  <dcterms:created xsi:type="dcterms:W3CDTF">2022-12-14T15:03:01Z</dcterms:created>
  <dcterms:modified xsi:type="dcterms:W3CDTF">2022-12-24T19:05:33Z</dcterms:modified>
</cp:coreProperties>
</file>