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3"/>
  </p:normalViewPr>
  <p:slideViewPr>
    <p:cSldViewPr snapToGrid="0" snapToObjects="1">
      <p:cViewPr varScale="1">
        <p:scale>
          <a:sx n="105" d="100"/>
          <a:sy n="105" d="100"/>
        </p:scale>
        <p:origin x="15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C7A07-96C3-42AF-943D-953C86C3D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557"/>
            <a:ext cx="9144000" cy="2387600"/>
          </a:xfrm>
        </p:spPr>
        <p:txBody>
          <a:bodyPr anchor="b">
            <a:normAutofit/>
          </a:bodyPr>
          <a:lstStyle>
            <a:lvl1pPr algn="ctr">
              <a:lnSpc>
                <a:spcPct val="90000"/>
              </a:lnSpc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EE38DF-F503-4E79-B1B0-16489708A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3232"/>
            <a:ext cx="9144000" cy="1655762"/>
          </a:xfrm>
        </p:spPr>
        <p:txBody>
          <a:bodyPr>
            <a:normAutofit/>
          </a:bodyPr>
          <a:lstStyle>
            <a:lvl1pPr marL="0" indent="0" algn="ctr">
              <a:lnSpc>
                <a:spcPts val="3200"/>
              </a:lnSpc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D965B-87A4-4F43-BE02-800BCCDF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 anchor="ctr" anchorCtr="0"/>
          <a:lstStyle/>
          <a:p>
            <a:fld id="{403CB87E-4591-47A1-9046-CF63F17215EF}" type="datetime2">
              <a:rPr lang="en-US" smtClean="0"/>
              <a:t>Sunday, July 17,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ED35B-CBF1-40D9-BAA7-CF9E1E22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67328" y="6217920"/>
            <a:ext cx="7196328" cy="640080"/>
          </a:xfrm>
        </p:spPr>
        <p:txBody>
          <a:bodyPr anchor="ctr" anchorCtr="0"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6653A-450D-4BDE-8718-99F2D9314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152" y="0"/>
            <a:ext cx="685800" cy="685800"/>
          </a:xfrm>
        </p:spPr>
        <p:txBody>
          <a:bodyPr/>
          <a:lstStyle>
            <a:lvl1pPr algn="ctr">
              <a:defRPr/>
            </a:lvl1pPr>
          </a:lstStyle>
          <a:p>
            <a:fld id="{3A4F6043-7A67-491B-98BC-F933DED72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50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D930A-6467-4C46-BA13-A0F5EC12F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1977A-7872-4BE8-8C5C-D2099BEDB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B8191-8A0C-4077-9A2D-0255BF81A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7F0E-8070-4DFE-A821-9A699EDBAD7E}" type="datetime2">
              <a:rPr lang="en-US" smtClean="0"/>
              <a:t>Sunday, July 17,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41B40-57AC-45F3-9AAC-DC2BEBB12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D65F4-29FA-451A-878F-768E426A7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46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76A9FC-D582-4FC8-B641-9F77B4DD15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3A1683-12F6-4BA6-AD1A-F98C60951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141D6-1E1A-4A54-A9B4-57F86865F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34AE-C7BF-46E5-A968-01C6641F6476}" type="datetime2">
              <a:rPr lang="en-US" smtClean="0"/>
              <a:t>Sunday, July 17,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541D6-4702-4421-AEB2-D6CA3AADB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C9F43-CD60-4C38-94C9-0E6D3B722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35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14413-82C1-4EBC-8C6B-BC5F842D1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F029A-192E-4A44-ACC7-6C5212C77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5" y="1825625"/>
            <a:ext cx="10543031" cy="420638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1A7D4-E57E-4789-896B-B2A051BF94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3DE70B-B772-416E-A790-995760B1742E}" type="datetime2">
              <a:rPr lang="en-US" smtClean="0"/>
              <a:t>Sunday, July 17,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B63EE-3B35-4F8A-BDA3-E778BFE1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39EF2-7937-4C30-A883-7F7BD0280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724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AF4BC-D1E9-40F0-A26B-9EA9B6B69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1081941"/>
            <a:ext cx="10543032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974A6-FAB9-47DA-8F1A-701DFC8DF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3961666"/>
            <a:ext cx="10543032" cy="1500187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4E2B4-314C-4D4F-8938-E437A2EF5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0CDE-A6F1-4138-AF12-ED09E8E5FB6B}" type="datetime2">
              <a:rPr lang="en-US" smtClean="0"/>
              <a:t>Sunday, July 17,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42F23-6986-4A36-97F0-13F305A2D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BA1B9-2423-42BD-A553-DC5703F62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6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64F76-994F-4AB5-B17B-46C0C2FA5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69B3B-A540-4556-98C8-1F49704A7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624" y="1825625"/>
            <a:ext cx="5599176" cy="4206382"/>
          </a:xfrm>
        </p:spPr>
        <p:txBody>
          <a:bodyPr/>
          <a:lstStyle>
            <a:lvl1pPr marL="457200" indent="-457200">
              <a:buFont typeface="Wingdings 2" panose="05020102010507070707" pitchFamily="18" charset="2"/>
              <a:buChar char="¬"/>
              <a:defRPr/>
            </a:lvl1pPr>
            <a:lvl2pPr marL="800100" indent="-342900">
              <a:buFont typeface="Wingdings 2" panose="05020102010507070707" pitchFamily="18" charset="2"/>
              <a:buChar char="¬"/>
              <a:defRPr/>
            </a:lvl2pPr>
            <a:lvl3pPr marL="1257300" indent="-342900">
              <a:buFont typeface="Wingdings 2" panose="05020102010507070707" pitchFamily="18" charset="2"/>
              <a:buChar char="¬"/>
              <a:defRPr/>
            </a:lvl3pPr>
            <a:lvl4pPr marL="1657350" indent="-285750">
              <a:buFont typeface="Wingdings 2" panose="05020102010507070707" pitchFamily="18" charset="2"/>
              <a:buChar char="¬"/>
              <a:defRPr/>
            </a:lvl4pPr>
            <a:lvl5pPr marL="2114550" indent="-28575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C72438-7C63-48F2-9D6F-2461BFD6D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791456" cy="4206382"/>
          </a:xfrm>
        </p:spPr>
        <p:txBody>
          <a:bodyPr/>
          <a:lstStyle>
            <a:lvl1pPr marL="228600" indent="-228600">
              <a:buFont typeface="Wingdings 2" panose="05020102010507070707" pitchFamily="18" charset="2"/>
              <a:buChar char="¬"/>
              <a:defRPr/>
            </a:lvl1pPr>
            <a:lvl2pPr marL="685800" indent="-228600">
              <a:buFont typeface="Wingdings 2" panose="05020102010507070707" pitchFamily="18" charset="2"/>
              <a:buChar char="¬"/>
              <a:defRPr/>
            </a:lvl2pPr>
            <a:lvl3pPr marL="1143000" indent="-228600">
              <a:buFont typeface="Wingdings 2" panose="05020102010507070707" pitchFamily="18" charset="2"/>
              <a:buChar char="¬"/>
              <a:defRPr/>
            </a:lvl3pPr>
            <a:lvl4pPr marL="1600200" indent="-228600">
              <a:buFont typeface="Wingdings 2" panose="05020102010507070707" pitchFamily="18" charset="2"/>
              <a:buChar char="¬"/>
              <a:defRPr/>
            </a:lvl4pPr>
            <a:lvl5pPr marL="2057400" indent="-22860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A1B49-6AAA-4DA7-970F-B75899F1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F8B1-DB7B-4D28-A97D-40FB2DD1EF78}" type="datetime2">
              <a:rPr lang="en-US" smtClean="0"/>
              <a:t>Sunday, July 17,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3649A-B9A2-4737-B47E-758DC140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C1407-C705-451C-878E-8175DCCD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27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F9955-0460-4A20-8FC6-30059556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5DDA7-4AAD-4EBE-880C-200E5F10A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681163"/>
            <a:ext cx="5549697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717496-E470-4CF6-884C-F07390A46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0624" y="2505075"/>
            <a:ext cx="5549697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C438EA-D381-4F22-A911-ECDD6D04F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70321" y="1681163"/>
            <a:ext cx="4993335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F255FA-A04D-49F2-8DB4-3CC082D0D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70321" y="2505075"/>
            <a:ext cx="4993335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6298F3-0AEC-4811-99A4-B78AE3A7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14039161-23B8-4738-9069-73EBE8884FDD}" type="datetime2">
              <a:rPr lang="en-US" smtClean="0"/>
              <a:t>Sunday, July 17,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7690B4-8A9A-4717-8B0B-2C9212926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8F00A-44BE-4E0A-B1CE-1FC489654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82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1F235-FBFF-453E-B90A-5758ED47C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938306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43A871-5A76-4349-99F0-C46C77380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4D44-7693-499F-AC6C-11696134FE3F}" type="datetime2">
              <a:rPr lang="en-US" smtClean="0"/>
              <a:t>Sunday, July 17,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72E803-8BD9-40A2-8389-C19DA114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5414ED-B772-4B84-813E-E34C9A97C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9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562BDD-CBFF-4046-A6B2-A9ECCB7EA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F2AE-472C-4EF3-ABB2-24BAA9AE3CF7}" type="datetime2">
              <a:rPr lang="en-US" smtClean="0"/>
              <a:t>Sunday, July 17,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90B5F6-6C28-4A86-AFD0-D7F93D461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10D5C-1634-451B-8D99-4D47EB3A1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76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12261-8522-4437-B612-7C7100D1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10543032" cy="1600200"/>
          </a:xfrm>
        </p:spPr>
        <p:txBody>
          <a:bodyPr anchor="b">
            <a:noAutofit/>
          </a:bodyPr>
          <a:lstStyle>
            <a:lvl1pPr>
              <a:defRPr sz="5200">
                <a:latin typeface="Dante (Headings)2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A0AF-3F50-42BD-84B4-E70C3D004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199340"/>
            <a:ext cx="5780468" cy="366171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9C702B-2C4D-4590-8BEE-31940145C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4813E-250B-4422-AE46-5E1AB964A4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EAEA162C-A7C1-4263-9453-1BAFF8C39559}" type="datetime2">
              <a:rPr lang="en-US" smtClean="0"/>
              <a:t>Sunday, July 17,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B5B81-E9CC-45F3-8EF1-35D2C8FF1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A7E97-5A73-4602-9582-6CDACB918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2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5334B-3019-4CA1-B658-779001922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4489180" cy="16002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D3CC12-FD6B-41A3-BF67-D600CC438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DB2BD5-DC18-460B-BFCC-5B2447D2B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305-9768-4792-866C-91238D4569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64DF6793-3458-4587-8168-65F0C37A92D2}" type="datetime2">
              <a:rPr lang="en-US" smtClean="0"/>
              <a:t>Sunday, July 17,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BF050-0FF1-499F-936E-FAAE50DC3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902C2E-1542-46B4-85B1-7A4B3F772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07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586836B-C327-49CB-ADF2-2E730C4A91BF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310F61-136C-42B3-981B-FDE3DD0A8135}"/>
              </a:ext>
            </a:extLst>
          </p:cNvPr>
          <p:cNvSpPr/>
          <p:nvPr/>
        </p:nvSpPr>
        <p:spPr>
          <a:xfrm>
            <a:off x="1478322" y="709375"/>
            <a:ext cx="10713675" cy="541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2AF870-601F-4570-A8A9-1003F893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CCECD-B6E7-4C40-8A84-65FD5A3F0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825625"/>
            <a:ext cx="105430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EFA4D-0E39-4E26-B43C-5D1084B3B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624" y="6217920"/>
            <a:ext cx="2743200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E8352ED3-3C46-4C9A-9738-67B2D875E7E2}" type="datetime2">
              <a:rPr lang="en-US" smtClean="0"/>
              <a:pPr/>
              <a:t>Sunday, July 17,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851EA-2F2C-4012-8B96-51179BDD11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67328" y="6217920"/>
            <a:ext cx="7196328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B8ACB-7A60-4D76-A149-0C57A30E0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03152" y="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274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6" r:id="rId6"/>
    <p:sldLayoutId id="2147483731" r:id="rId7"/>
    <p:sldLayoutId id="2147483732" r:id="rId8"/>
    <p:sldLayoutId id="2147483733" r:id="rId9"/>
    <p:sldLayoutId id="2147483735" r:id="rId10"/>
    <p:sldLayoutId id="214748373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Wingdings 2" panose="05020102010507070707" pitchFamily="18" charset="2"/>
        <a:buChar char="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BB3B2C43-5E36-4768-8319-6752D24B47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B044326E-7BB3-4929-BE33-05CA64DBB2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731CF4E0-AA2D-43CA-A528-C52FB1582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4707" y="685800"/>
            <a:ext cx="805815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02A7F8-7696-1D8C-864D-EB09873FBF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1989" y="576263"/>
            <a:ext cx="3790647" cy="2967606"/>
          </a:xfrm>
        </p:spPr>
        <p:txBody>
          <a:bodyPr anchor="b">
            <a:normAutofit/>
          </a:bodyPr>
          <a:lstStyle/>
          <a:p>
            <a:pPr algn="l"/>
            <a:r>
              <a:rPr lang="en-US" sz="4200" dirty="0"/>
              <a:t>The Historical Evidence for the Gospel</a:t>
            </a:r>
          </a:p>
        </p:txBody>
      </p:sp>
      <p:pic>
        <p:nvPicPr>
          <p:cNvPr id="1026" name="Picture 2" descr="Free photos of Love">
            <a:extLst>
              <a:ext uri="{FF2B5EF4-FFF2-40B4-BE49-F238E27FC236}">
                <a16:creationId xmlns:a16="http://schemas.microsoft.com/office/drawing/2014/main" id="{D7720803-D127-971E-6095-4FF8E18BF2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49" r="31601" b="-1"/>
          <a:stretch/>
        </p:blipFill>
        <p:spPr bwMode="auto">
          <a:xfrm>
            <a:off x="-4854" y="10"/>
            <a:ext cx="4114795" cy="6857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7" name="Rectangle 1036">
            <a:extLst>
              <a:ext uri="{FF2B5EF4-FFF2-40B4-BE49-F238E27FC236}">
                <a16:creationId xmlns:a16="http://schemas.microsoft.com/office/drawing/2014/main" id="{3B083774-A903-4B1B-BC6A-94C1F048E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109940" y="0"/>
            <a:ext cx="215638" cy="6857992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cxnSp>
        <p:nvCxnSpPr>
          <p:cNvPr id="1039" name="Straight Connector 1038">
            <a:extLst>
              <a:ext uri="{FF2B5EF4-FFF2-40B4-BE49-F238E27FC236}">
                <a16:creationId xmlns:a16="http://schemas.microsoft.com/office/drawing/2014/main" id="{5D5FB189-1F48-4A47-B036-6AF7E11A8E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628507" y="-14198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Straight Connector 1040">
            <a:extLst>
              <a:ext uri="{FF2B5EF4-FFF2-40B4-BE49-F238E27FC236}">
                <a16:creationId xmlns:a16="http://schemas.microsoft.com/office/drawing/2014/main" id="{C5B335DD-3163-4EC5-8B6B-2AB53E64D1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43" y="6172200"/>
            <a:ext cx="9144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6935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AC34F-8223-CCE2-2B26-1D3A325DD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it matter?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CBD59-539D-A291-3AF9-1ABAEFBF2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Yes it does!</a:t>
            </a:r>
          </a:p>
          <a:p>
            <a:pPr lvl="1"/>
            <a:r>
              <a:rPr lang="en-US" dirty="0"/>
              <a:t>1 Corinthians 15:13-14</a:t>
            </a:r>
          </a:p>
          <a:p>
            <a:pPr lvl="1"/>
            <a:r>
              <a:rPr lang="en-US" dirty="0"/>
              <a:t>1 Corinthians 15:16-18</a:t>
            </a:r>
          </a:p>
          <a:p>
            <a:r>
              <a:rPr lang="en-US" dirty="0"/>
              <a:t>This argument is made throughout the New Testament.</a:t>
            </a:r>
          </a:p>
          <a:p>
            <a:pPr lvl="1"/>
            <a:r>
              <a:rPr lang="en-US" dirty="0"/>
              <a:t>1 Thessalonians 4:14</a:t>
            </a:r>
          </a:p>
          <a:p>
            <a:pPr lvl="1"/>
            <a:r>
              <a:rPr lang="en-US" dirty="0"/>
              <a:t>Acts 4:1-2</a:t>
            </a:r>
          </a:p>
          <a:p>
            <a:pPr lvl="1"/>
            <a:r>
              <a:rPr lang="en-US" dirty="0"/>
              <a:t>Acts 17:18</a:t>
            </a:r>
          </a:p>
          <a:p>
            <a:pPr lvl="1"/>
            <a:r>
              <a:rPr lang="en-US" dirty="0"/>
              <a:t>Acts 26:22-24</a:t>
            </a:r>
          </a:p>
        </p:txBody>
      </p:sp>
    </p:spTree>
    <p:extLst>
      <p:ext uri="{BB962C8B-B14F-4D97-AF65-F5344CB8AC3E}">
        <p14:creationId xmlns:p14="http://schemas.microsoft.com/office/powerpoint/2010/main" val="1734577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436E5-3D09-CD00-6533-722D09304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and where matters!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FE3D5-7263-8DBB-2F24-8067941D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5" y="1825625"/>
            <a:ext cx="8308847" cy="4206383"/>
          </a:xfrm>
        </p:spPr>
        <p:txBody>
          <a:bodyPr/>
          <a:lstStyle/>
          <a:p>
            <a:r>
              <a:rPr lang="en-US" dirty="0"/>
              <a:t>The sequence of events.</a:t>
            </a:r>
          </a:p>
          <a:p>
            <a:pPr lvl="1"/>
            <a:r>
              <a:rPr lang="en-US" dirty="0"/>
              <a:t>Jesus’ ministry began in about 30 AD.</a:t>
            </a:r>
          </a:p>
          <a:p>
            <a:pPr lvl="1"/>
            <a:r>
              <a:rPr lang="en-US" dirty="0"/>
              <a:t>He died in 33 AD.</a:t>
            </a:r>
          </a:p>
          <a:p>
            <a:pPr lvl="1"/>
            <a:r>
              <a:rPr lang="en-US" dirty="0"/>
              <a:t>All of the written documents that compose the NT were written within the lifetime of Jesus’ contemporaries.</a:t>
            </a:r>
          </a:p>
        </p:txBody>
      </p:sp>
    </p:spTree>
    <p:extLst>
      <p:ext uri="{BB962C8B-B14F-4D97-AF65-F5344CB8AC3E}">
        <p14:creationId xmlns:p14="http://schemas.microsoft.com/office/powerpoint/2010/main" val="1112188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436E5-3D09-CD00-6533-722D09304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and where matters!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FE3D5-7263-8DBB-2F24-8067941D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5" y="1825625"/>
            <a:ext cx="8308847" cy="4206383"/>
          </a:xfrm>
        </p:spPr>
        <p:txBody>
          <a:bodyPr/>
          <a:lstStyle/>
          <a:p>
            <a:r>
              <a:rPr lang="en-US" dirty="0"/>
              <a:t>The sequence of events.</a:t>
            </a:r>
          </a:p>
          <a:p>
            <a:r>
              <a:rPr lang="en-US" dirty="0"/>
              <a:t>The facts were presented even earlier!</a:t>
            </a:r>
          </a:p>
          <a:p>
            <a:pPr lvl="1"/>
            <a:r>
              <a:rPr lang="en-US" dirty="0"/>
              <a:t>Acts 2:22</a:t>
            </a:r>
          </a:p>
          <a:p>
            <a:pPr lvl="1"/>
            <a:r>
              <a:rPr lang="en-US" dirty="0"/>
              <a:t>Mark 14:1</a:t>
            </a:r>
          </a:p>
          <a:p>
            <a:pPr lvl="1"/>
            <a:r>
              <a:rPr lang="en-US" dirty="0"/>
              <a:t>Acts 1:3</a:t>
            </a:r>
          </a:p>
          <a:p>
            <a:pPr lvl="1"/>
            <a:r>
              <a:rPr lang="en-US" dirty="0"/>
              <a:t>Acts 2:1</a:t>
            </a:r>
          </a:p>
          <a:p>
            <a:pPr lvl="1"/>
            <a:r>
              <a:rPr lang="en-US" dirty="0"/>
              <a:t>Acts 2:23, 33</a:t>
            </a:r>
          </a:p>
          <a:p>
            <a:pPr lvl="1"/>
            <a:r>
              <a:rPr lang="en-US" dirty="0"/>
              <a:t>Acts 26:25-26</a:t>
            </a:r>
          </a:p>
          <a:p>
            <a:r>
              <a:rPr lang="en-US" dirty="0"/>
              <a:t>The facts were presented before hostile witnesses!</a:t>
            </a:r>
          </a:p>
        </p:txBody>
      </p:sp>
    </p:spTree>
    <p:extLst>
      <p:ext uri="{BB962C8B-B14F-4D97-AF65-F5344CB8AC3E}">
        <p14:creationId xmlns:p14="http://schemas.microsoft.com/office/powerpoint/2010/main" val="239421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17298-E61C-DC2C-B3AA-2D0280B9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Evidence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0FE81-5C63-0B1D-DB4C-6A1D73B47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5" y="1825625"/>
            <a:ext cx="8284463" cy="4206383"/>
          </a:xfrm>
        </p:spPr>
        <p:txBody>
          <a:bodyPr/>
          <a:lstStyle/>
          <a:p>
            <a:r>
              <a:rPr lang="en-US" dirty="0"/>
              <a:t>Legends can’t explain this!</a:t>
            </a:r>
          </a:p>
          <a:p>
            <a:pPr lvl="1"/>
            <a:r>
              <a:rPr lang="en-US" dirty="0"/>
              <a:t>The Gospel started in the time and place where the events happened.</a:t>
            </a:r>
          </a:p>
          <a:p>
            <a:pPr lvl="1"/>
            <a:r>
              <a:rPr lang="en-US" dirty="0"/>
              <a:t>There is “additional evidence.”</a:t>
            </a:r>
          </a:p>
          <a:p>
            <a:r>
              <a:rPr lang="en-US" dirty="0"/>
              <a:t>Not “telephone” but careful history!</a:t>
            </a:r>
          </a:p>
          <a:p>
            <a:pPr lvl="1"/>
            <a:r>
              <a:rPr lang="en-US" dirty="0"/>
              <a:t>Luke 1:1-4</a:t>
            </a:r>
          </a:p>
          <a:p>
            <a:pPr lvl="1"/>
            <a:r>
              <a:rPr lang="en-US" dirty="0"/>
              <a:t>1 Thessalonians 2:14-15</a:t>
            </a:r>
          </a:p>
          <a:p>
            <a:pPr lvl="1"/>
            <a:r>
              <a:rPr lang="en-US" dirty="0"/>
              <a:t>1 Thessalonians 1:10</a:t>
            </a:r>
          </a:p>
          <a:p>
            <a:pPr lvl="1"/>
            <a:r>
              <a:rPr lang="en-US" dirty="0"/>
              <a:t>1 Thessalonians 4:14</a:t>
            </a:r>
          </a:p>
          <a:p>
            <a:pPr lvl="1"/>
            <a:r>
              <a:rPr lang="en-US" dirty="0"/>
              <a:t>1 Corinthians 15:3-8</a:t>
            </a:r>
          </a:p>
        </p:txBody>
      </p:sp>
    </p:spTree>
    <p:extLst>
      <p:ext uri="{BB962C8B-B14F-4D97-AF65-F5344CB8AC3E}">
        <p14:creationId xmlns:p14="http://schemas.microsoft.com/office/powerpoint/2010/main" val="1553829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7DAA4-BABD-A3EE-FC63-A408E4941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Legends &amp; Myths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3C731-B512-E94B-8115-5EEEC13CD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5" y="1825625"/>
            <a:ext cx="8052815" cy="4206383"/>
          </a:xfrm>
        </p:spPr>
        <p:txBody>
          <a:bodyPr/>
          <a:lstStyle/>
          <a:p>
            <a:r>
              <a:rPr lang="en-US" dirty="0" err="1"/>
              <a:t>Appolonius</a:t>
            </a:r>
            <a:r>
              <a:rPr lang="en-US" dirty="0"/>
              <a:t> of </a:t>
            </a:r>
            <a:r>
              <a:rPr lang="en-US" dirty="0" err="1"/>
              <a:t>Tyana</a:t>
            </a:r>
            <a:r>
              <a:rPr lang="en-US" dirty="0"/>
              <a:t> (3 BC-97 AD)</a:t>
            </a:r>
          </a:p>
          <a:p>
            <a:pPr lvl="1"/>
            <a:r>
              <a:rPr lang="en-US" dirty="0"/>
              <a:t>Great wisdom as a child</a:t>
            </a:r>
          </a:p>
          <a:p>
            <a:pPr lvl="1"/>
            <a:r>
              <a:rPr lang="en-US" dirty="0"/>
              <a:t>Performed healings.</a:t>
            </a:r>
          </a:p>
          <a:p>
            <a:pPr lvl="1"/>
            <a:r>
              <a:rPr lang="en-US" dirty="0"/>
              <a:t>Raised from the dead???</a:t>
            </a:r>
          </a:p>
          <a:p>
            <a:pPr lvl="1"/>
            <a:r>
              <a:rPr lang="en-US" dirty="0"/>
              <a:t>Cast out demons.</a:t>
            </a:r>
          </a:p>
          <a:p>
            <a:r>
              <a:rPr lang="en-US" dirty="0" err="1"/>
              <a:t>Honi</a:t>
            </a:r>
            <a:r>
              <a:rPr lang="en-US" dirty="0"/>
              <a:t> the Rainmaker</a:t>
            </a:r>
          </a:p>
          <a:p>
            <a:r>
              <a:rPr lang="en-US" dirty="0"/>
              <a:t>Gamaliel answered this question a long time ago! (Acts 5:35-39)</a:t>
            </a:r>
          </a:p>
        </p:txBody>
      </p:sp>
    </p:spTree>
    <p:extLst>
      <p:ext uri="{BB962C8B-B14F-4D97-AF65-F5344CB8AC3E}">
        <p14:creationId xmlns:p14="http://schemas.microsoft.com/office/powerpoint/2010/main" val="3814771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setVTI">
  <a:themeElements>
    <a:clrScheme name="Office Theme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Dante">
      <a:majorFont>
        <a:latin typeface="Georgia Pro"/>
        <a:ea typeface=""/>
        <a:cs typeface=""/>
      </a:majorFont>
      <a:minorFont>
        <a:latin typeface="Georgi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setVTI" id="{17A3166B-76FF-4669-8F6D-D4251AE158D8}" vid="{4532814A-B5F8-4CFD-BC69-A007D492DA4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</TotalTime>
  <Words>213</Words>
  <Application>Microsoft Macintosh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Dante (Headings)2</vt:lpstr>
      <vt:lpstr>Georgia Pro</vt:lpstr>
      <vt:lpstr>Helvetica Neue Medium</vt:lpstr>
      <vt:lpstr>Wingdings 2</vt:lpstr>
      <vt:lpstr>OffsetVTI</vt:lpstr>
      <vt:lpstr>The Historical Evidence for the Gospel</vt:lpstr>
      <vt:lpstr>Does it matter?</vt:lpstr>
      <vt:lpstr>When and where matters!</vt:lpstr>
      <vt:lpstr>When and where matters!</vt:lpstr>
      <vt:lpstr>Additional Evidence</vt:lpstr>
      <vt:lpstr>Legends &amp; Myths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Historical Evidence for the Gospel</dc:title>
  <dc:creator>Sid Latham</dc:creator>
  <cp:lastModifiedBy>Sid Latham</cp:lastModifiedBy>
  <cp:revision>1</cp:revision>
  <dcterms:created xsi:type="dcterms:W3CDTF">2022-07-17T09:35:43Z</dcterms:created>
  <dcterms:modified xsi:type="dcterms:W3CDTF">2022-07-17T12:52:32Z</dcterms:modified>
</cp:coreProperties>
</file>