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B8F"/>
    <a:srgbClr val="96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8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A0768-D2F4-E31E-4D20-90D080BB8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E4044-76EA-6960-EB1B-BEBF074DF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30ABC-E347-D577-1AE8-4801DF22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37E-FA55-4CB5-A322-4EC4E3E80852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C3E20-6EB5-E423-40DD-A5E3CDCD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7A6A9-8DC6-5DEB-F3A4-44DF4A97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37B0-036E-49DE-86D5-DA9D7885D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9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092B-2DBA-E549-AAD7-7269DC72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7A6B7-764C-7CEA-4D96-021689103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D2EA3-80D1-2CC5-A438-98F532CA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37E-FA55-4CB5-A322-4EC4E3E80852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5BAE5-5FB1-53D0-A568-4D5B91D1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500DA-397B-44F3-00E5-C2A43A8F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37B0-036E-49DE-86D5-DA9D7885D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5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A447B1-A0F8-BC7D-0885-7BF88E0204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01CE6-DE97-89AF-59B4-60489B822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C4CEF-3562-F6FC-2A3F-BF693E055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37E-FA55-4CB5-A322-4EC4E3E80852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462D5-B71B-86A2-C415-A47FBEE8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B3E30-A765-184C-CF00-8FE07A2E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37B0-036E-49DE-86D5-DA9D7885D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83C2-A56F-8A96-84BB-B7CFC8F91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CB2C5-EF57-5B41-9E64-B8A1D1546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D6D75-6AF5-C027-AAC4-0220575E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37E-FA55-4CB5-A322-4EC4E3E80852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F294-4AC5-9299-F33B-F9BFCF36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A2C06-4140-F2EE-2E3A-1AD232D6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37B0-036E-49DE-86D5-DA9D7885D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0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CD38D-146B-7D03-A3AD-145986F1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8F980-7253-E138-8006-9236E5E21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F96FB-7B73-A2E9-85B6-1383B55C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37E-FA55-4CB5-A322-4EC4E3E80852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37C72-44D4-815F-97A0-67BBDD49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82D0A-7ED2-D650-8754-31874251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37B0-036E-49DE-86D5-DA9D7885D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721A-5BF6-E444-FE05-F440BA54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61492-F3B6-34D7-6819-45403E18A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12A29-CD67-AEE2-9222-DF2A043C6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83B00-FCE5-E406-FDD7-61F08642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37E-FA55-4CB5-A322-4EC4E3E80852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EBBF-F6DC-CC38-2D7B-9E9C89B33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A7C95-3A3B-8924-8DB5-5B36F099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37B0-036E-49DE-86D5-DA9D7885D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3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FFD4-BFFC-57BD-2E96-1B06052B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3241D-EDC4-A14F-8CE5-2953C3E4B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C03AB-96D7-6FB2-C90C-622A16EFE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D3A87-30B5-E229-EAE1-C6A1EBCA1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AE2848-D2FD-0A1A-24BF-4F2259012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019B0C-1784-404E-1A82-ED39B413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37E-FA55-4CB5-A322-4EC4E3E80852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DE0E5F-42BB-CD79-0F6E-BBE69E8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FFB327-EAD2-BFCD-75DF-E580EE50E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37B0-036E-49DE-86D5-DA9D7885D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1DE62-7F22-9422-1C4C-9F497800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90D66-D747-40FC-7E9D-F9CC4E65A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37E-FA55-4CB5-A322-4EC4E3E80852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0BE07-C2E7-CA07-E755-7DF0A6E2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CCC6F-5D04-2D56-A1E3-3B331EDF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37B0-036E-49DE-86D5-DA9D7885D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0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3C7FBC-F2B9-0AA3-D922-2563EB6A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37E-FA55-4CB5-A322-4EC4E3E80852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9FB75-E75B-E88E-454D-067B094C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D92E6-7065-9E4A-E907-5A387396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37B0-036E-49DE-86D5-DA9D7885D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3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625F1-3A57-5F55-F5F0-296A2956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2A435-F0C5-3602-2158-8B0190936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C2E03-D103-BB62-D5C0-CA390497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18E3D-B175-D870-AB3E-A9E90A7C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37E-FA55-4CB5-A322-4EC4E3E80852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7839C-2DE1-740B-E13D-EDD332E3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71F9E-80D8-CF30-BB34-4188C886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37B0-036E-49DE-86D5-DA9D7885D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8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44D64-F1AB-DD01-3F33-7C8AB2F0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25720-0549-31BD-30DB-4A78AF59C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2B520-B5D6-5307-D609-27342B1D9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FCDE1-62E6-912B-DDF9-96A80054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37E-FA55-4CB5-A322-4EC4E3E80852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5103C-680A-770A-C2B8-6C87D3A0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7C655-1FBF-F6D0-9093-9AD4BE2E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37B0-036E-49DE-86D5-DA9D7885D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1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00C1B-B9E6-0A9A-9130-992C6B04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93079-206C-6873-F570-D55478EA2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3AB50-3838-3536-B20A-3A52BEE21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7F37E-FA55-4CB5-A322-4EC4E3E80852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69917-2D53-6721-0FD1-5CA8D2076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64402-47F3-A466-2CB7-3A410A98F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737B0-036E-49DE-86D5-DA9D7885D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1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D4A06-9F11-E05A-BCD0-216C8C6AA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1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5AC882-5C1B-70AA-FBCA-1C18C82E2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r="924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2CDB43-390D-E692-F3DB-4C99D4A51AC6}"/>
              </a:ext>
            </a:extLst>
          </p:cNvPr>
          <p:cNvSpPr txBox="1"/>
          <p:nvPr/>
        </p:nvSpPr>
        <p:spPr>
          <a:xfrm>
            <a:off x="441960" y="663820"/>
            <a:ext cx="8260080" cy="553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2:9-10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9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aseline="30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9 </a:t>
            </a:r>
            <a:r>
              <a:rPr lang="en-US" sz="36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you are a chosen race, a royal priesthood, a holy nation, a people for his own possession, that you may proclaim the excellencies of him who called you out of darkness into his marvelous light. </a:t>
            </a:r>
            <a:r>
              <a:rPr lang="en-US" sz="3600" baseline="300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10 </a:t>
            </a:r>
            <a:r>
              <a:rPr lang="en-US" sz="36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you were not a people, but now you are God's people; once you had not received mercy, but now you have received mercy. </a:t>
            </a:r>
          </a:p>
        </p:txBody>
      </p:sp>
    </p:spTree>
    <p:extLst>
      <p:ext uri="{BB962C8B-B14F-4D97-AF65-F5344CB8AC3E}">
        <p14:creationId xmlns:p14="http://schemas.microsoft.com/office/powerpoint/2010/main" val="9984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5AC882-5C1B-70AA-FBCA-1C18C82E2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r="924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2CDB43-390D-E692-F3DB-4C99D4A51AC6}"/>
              </a:ext>
            </a:extLst>
          </p:cNvPr>
          <p:cNvSpPr txBox="1"/>
          <p:nvPr/>
        </p:nvSpPr>
        <p:spPr>
          <a:xfrm>
            <a:off x="441960" y="326935"/>
            <a:ext cx="8260080" cy="7013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Israel was given a similar calling          (Ex. 19:5-6)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was likely written to Gentiles</a:t>
            </a: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Christ, Gentiles become part of Israel – spiritual Israel.</a:t>
            </a: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r>
              <a:rPr lang="en-US" sz="3600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Gentiles!</a:t>
            </a: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Israel’s history </a:t>
            </a: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record of </a:t>
            </a:r>
            <a:r>
              <a:rPr lang="en-US" sz="3600" b="1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spiritual history</a:t>
            </a: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has always desired for His people to bear His image</a:t>
            </a: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endParaRPr lang="en-US" sz="36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9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5AC882-5C1B-70AA-FBCA-1C18C82E2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r="924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2CDB43-390D-E692-F3DB-4C99D4A51AC6}"/>
              </a:ext>
            </a:extLst>
          </p:cNvPr>
          <p:cNvSpPr txBox="1"/>
          <p:nvPr/>
        </p:nvSpPr>
        <p:spPr>
          <a:xfrm>
            <a:off x="309612" y="326935"/>
            <a:ext cx="8557662" cy="4773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Identity In Christ</a:t>
            </a:r>
          </a:p>
          <a:p>
            <a:pPr>
              <a:lnSpc>
                <a:spcPct val="107000"/>
              </a:lnSpc>
            </a:pPr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Chosen Race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 Christ (1 Pet. 2:4)</a:t>
            </a: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because of some superior quality in us, but because of God’s mercy (cf. Deut. 7:6; Rom. 6:23; 10:12-13)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9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0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5AC882-5C1B-70AA-FBCA-1C18C82E2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r="924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2CDB43-390D-E692-F3DB-4C99D4A51AC6}"/>
              </a:ext>
            </a:extLst>
          </p:cNvPr>
          <p:cNvSpPr txBox="1"/>
          <p:nvPr/>
        </p:nvSpPr>
        <p:spPr>
          <a:xfrm>
            <a:off x="309612" y="326935"/>
            <a:ext cx="8557662" cy="6815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Identity In Christ</a:t>
            </a:r>
          </a:p>
          <a:p>
            <a:pPr lvl="1">
              <a:lnSpc>
                <a:spcPct val="107000"/>
              </a:lnSpc>
            </a:pPr>
            <a:endParaRPr lang="en-US" sz="16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Royal Priesthood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Prophesied in Is. 61:6</a:t>
            </a:r>
          </a:p>
          <a:p>
            <a:pPr marL="914400" lvl="1" indent="-457200">
              <a:lnSpc>
                <a:spcPct val="107000"/>
              </a:lnSpc>
              <a:buFontTx/>
              <a:buChar char="-"/>
            </a:pP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Priest’s were noticeably different (consecrated with blood, wore unique apparel, and served in the temple of God)</a:t>
            </a:r>
          </a:p>
          <a:p>
            <a:pPr marL="914400" lvl="1" indent="-457200">
              <a:lnSpc>
                <a:spcPct val="107000"/>
              </a:lnSpc>
              <a:buFontTx/>
              <a:buChar char="-"/>
            </a:pP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We’ve been consecrated with blood, clothed with Christ, and called to lives of service as the temple!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9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5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5AC882-5C1B-70AA-FBCA-1C18C82E2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r="924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2CDB43-390D-E692-F3DB-4C99D4A51AC6}"/>
              </a:ext>
            </a:extLst>
          </p:cNvPr>
          <p:cNvSpPr txBox="1"/>
          <p:nvPr/>
        </p:nvSpPr>
        <p:spPr>
          <a:xfrm>
            <a:off x="309612" y="326935"/>
            <a:ext cx="8557662" cy="503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Identity In Christ</a:t>
            </a:r>
          </a:p>
          <a:p>
            <a:pPr lvl="1">
              <a:lnSpc>
                <a:spcPct val="107000"/>
              </a:lnSpc>
            </a:pPr>
            <a:endParaRPr lang="en-US" sz="16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Holy Nation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one, true Christian nation</a:t>
            </a: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apart from all others</a:t>
            </a: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geographical borders (Rom. 10:12-13; Acts 1:8)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9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5AC882-5C1B-70AA-FBCA-1C18C82E2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r="924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2CDB43-390D-E692-F3DB-4C99D4A51AC6}"/>
              </a:ext>
            </a:extLst>
          </p:cNvPr>
          <p:cNvSpPr txBox="1"/>
          <p:nvPr/>
        </p:nvSpPr>
        <p:spPr>
          <a:xfrm>
            <a:off x="309612" y="326935"/>
            <a:ext cx="8557662" cy="5498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Identity In Christ</a:t>
            </a:r>
          </a:p>
          <a:p>
            <a:pPr lvl="1">
              <a:lnSpc>
                <a:spcPct val="107000"/>
              </a:lnSpc>
            </a:pPr>
            <a:endParaRPr lang="en-US" sz="16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People for His Own Possession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Titus 2:14</a:t>
            </a: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blesses and protects His possession (</a:t>
            </a: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36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 10:27-30; 1 Pet. 1:3-5; 2:10;               cf. Hos. 2:23)</a:t>
            </a: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endParaRPr lang="en-US" sz="36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9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5AC882-5C1B-70AA-FBCA-1C18C82E2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r="924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2CDB43-390D-E692-F3DB-4C99D4A51AC6}"/>
              </a:ext>
            </a:extLst>
          </p:cNvPr>
          <p:cNvSpPr txBox="1"/>
          <p:nvPr/>
        </p:nvSpPr>
        <p:spPr>
          <a:xfrm>
            <a:off x="309612" y="326935"/>
            <a:ext cx="8557662" cy="668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Identity Gives Us Purpose (v. 9)</a:t>
            </a:r>
          </a:p>
          <a:p>
            <a:pPr lvl="1">
              <a:lnSpc>
                <a:spcPct val="107000"/>
              </a:lnSpc>
            </a:pPr>
            <a:endParaRPr lang="en-US" sz="1600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proclaim His excellencies and lead others to Him (see v. 12)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How?</a:t>
            </a: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 His praises!</a:t>
            </a: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others the good news</a:t>
            </a: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 counterculturally</a:t>
            </a:r>
          </a:p>
          <a:p>
            <a:pPr marL="1028700" lvl="1" indent="-571500">
              <a:lnSpc>
                <a:spcPct val="107000"/>
              </a:lnSpc>
              <a:buFontTx/>
              <a:buChar char="-"/>
            </a:pP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identity in Christ impacts </a:t>
            </a:r>
            <a:r>
              <a:rPr lang="en-US" sz="3600" b="1" i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</a:t>
            </a:r>
            <a:r>
              <a:rPr lang="en-US" sz="36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 of who we are</a:t>
            </a:r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9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7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336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9</cp:revision>
  <dcterms:created xsi:type="dcterms:W3CDTF">2022-07-10T00:20:05Z</dcterms:created>
  <dcterms:modified xsi:type="dcterms:W3CDTF">2022-07-10T13:11:15Z</dcterms:modified>
</cp:coreProperties>
</file>