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4" r:id="rId1"/>
  </p:sldMasterIdLst>
  <p:notesMasterIdLst>
    <p:notesMasterId r:id="rId17"/>
  </p:notesMasterIdLst>
  <p:sldIdLst>
    <p:sldId id="267" r:id="rId2"/>
    <p:sldId id="268" r:id="rId3"/>
    <p:sldId id="274" r:id="rId4"/>
    <p:sldId id="270" r:id="rId5"/>
    <p:sldId id="275" r:id="rId6"/>
    <p:sldId id="280" r:id="rId7"/>
    <p:sldId id="271" r:id="rId8"/>
    <p:sldId id="282" r:id="rId9"/>
    <p:sldId id="281" r:id="rId10"/>
    <p:sldId id="277" r:id="rId11"/>
    <p:sldId id="279" r:id="rId12"/>
    <p:sldId id="272" r:id="rId13"/>
    <p:sldId id="276" r:id="rId14"/>
    <p:sldId id="278" r:id="rId15"/>
    <p:sldId id="273" r:id="rId16"/>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Selawik" panose="020B0502040204020203" pitchFamily="34" charset="0"/>
      <p:regular r:id="rId24"/>
      <p:bold r:id="rId25"/>
    </p:embeddedFont>
    <p:embeddedFont>
      <p:font typeface="Selawik Light" panose="020B0502040204020203" pitchFamily="34" charset="0"/>
      <p:regular r:id="rId26"/>
    </p:embeddedFont>
    <p:embeddedFont>
      <p:font typeface="Selawik Semibold" panose="020B0702040204020203" pitchFamily="34" charset="0"/>
      <p:bold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D1BF"/>
    <a:srgbClr val="A4DCFE"/>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09FF23-1C14-4B3B-8088-6D458EA3DC67}" v="1" dt="2022-06-08T21:05:34.8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8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475F03-CB40-4A9A-BCE5-D3DFEF20EAFA}" type="datetimeFigureOut">
              <a:rPr lang="en-US" smtClean="0"/>
              <a:t>6/19/2022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84515E-3AE7-4514-909F-159790A9650E}" type="slidenum">
              <a:rPr lang="en-US" smtClean="0"/>
              <a:t>‹#›</a:t>
            </a:fld>
            <a:endParaRPr lang="en-US"/>
          </a:p>
        </p:txBody>
      </p:sp>
    </p:spTree>
    <p:extLst>
      <p:ext uri="{BB962C8B-B14F-4D97-AF65-F5344CB8AC3E}">
        <p14:creationId xmlns:p14="http://schemas.microsoft.com/office/powerpoint/2010/main" val="2890273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lives become loose and chaotic when we drift (or sail) with a godless and satanic society. Only the truth can stabilizes, protect, and inspire us.</a:t>
            </a:r>
          </a:p>
        </p:txBody>
      </p:sp>
      <p:sp>
        <p:nvSpPr>
          <p:cNvPr id="4" name="Slide Number Placeholder 3"/>
          <p:cNvSpPr>
            <a:spLocks noGrp="1"/>
          </p:cNvSpPr>
          <p:nvPr>
            <p:ph type="sldNum" sz="quarter" idx="5"/>
          </p:nvPr>
        </p:nvSpPr>
        <p:spPr/>
        <p:txBody>
          <a:bodyPr/>
          <a:lstStyle/>
          <a:p>
            <a:fld id="{0E84515E-3AE7-4514-909F-159790A9650E}" type="slidenum">
              <a:rPr lang="en-US" smtClean="0"/>
              <a:t>6</a:t>
            </a:fld>
            <a:endParaRPr lang="en-US"/>
          </a:p>
        </p:txBody>
      </p:sp>
    </p:spTree>
    <p:extLst>
      <p:ext uri="{BB962C8B-B14F-4D97-AF65-F5344CB8AC3E}">
        <p14:creationId xmlns:p14="http://schemas.microsoft.com/office/powerpoint/2010/main" val="1147403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84515E-3AE7-4514-909F-159790A9650E}" type="slidenum">
              <a:rPr lang="en-US" smtClean="0"/>
              <a:t>7</a:t>
            </a:fld>
            <a:endParaRPr lang="en-US"/>
          </a:p>
        </p:txBody>
      </p:sp>
    </p:spTree>
    <p:extLst>
      <p:ext uri="{BB962C8B-B14F-4D97-AF65-F5344CB8AC3E}">
        <p14:creationId xmlns:p14="http://schemas.microsoft.com/office/powerpoint/2010/main" val="1946265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84515E-3AE7-4514-909F-159790A9650E}" type="slidenum">
              <a:rPr lang="en-US" smtClean="0"/>
              <a:t>9</a:t>
            </a:fld>
            <a:endParaRPr lang="en-US"/>
          </a:p>
        </p:txBody>
      </p:sp>
    </p:spTree>
    <p:extLst>
      <p:ext uri="{BB962C8B-B14F-4D97-AF65-F5344CB8AC3E}">
        <p14:creationId xmlns:p14="http://schemas.microsoft.com/office/powerpoint/2010/main" val="1376134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so-called “restorers” (e.g., Thomas and Alexander Campbell and Barton W. Stone) in the American Restoration Movement were by no means free of error, but they began with a biblical motto that ultimately arrives at truth: “Speak where the Bible speaks; be silent where the Bible is silent.” This slogan/approach is biblical in that it aims at and attains truth (Rev 22:18–19; 1 Pet 4:11; 1 Cor 4:6; Heb 7:11–14; cf. John 12:49–50; 5:19, 30). Not everyone meant the same thing with this slogan, however, and differing </a:t>
            </a:r>
            <a:r>
              <a:rPr lang="en-US"/>
              <a:t>views emerged.</a:t>
            </a:r>
            <a:endParaRPr lang="en-US" dirty="0"/>
          </a:p>
        </p:txBody>
      </p:sp>
      <p:sp>
        <p:nvSpPr>
          <p:cNvPr id="4" name="Slide Number Placeholder 3"/>
          <p:cNvSpPr>
            <a:spLocks noGrp="1"/>
          </p:cNvSpPr>
          <p:nvPr>
            <p:ph type="sldNum" sz="quarter" idx="5"/>
          </p:nvPr>
        </p:nvSpPr>
        <p:spPr/>
        <p:txBody>
          <a:bodyPr/>
          <a:lstStyle/>
          <a:p>
            <a:fld id="{0E84515E-3AE7-4514-909F-159790A9650E}" type="slidenum">
              <a:rPr lang="en-US" smtClean="0"/>
              <a:t>11</a:t>
            </a:fld>
            <a:endParaRPr lang="en-US"/>
          </a:p>
        </p:txBody>
      </p:sp>
    </p:spTree>
    <p:extLst>
      <p:ext uri="{BB962C8B-B14F-4D97-AF65-F5344CB8AC3E}">
        <p14:creationId xmlns:p14="http://schemas.microsoft.com/office/powerpoint/2010/main" val="1547529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3931F87-D943-4FE3-BF2A-BB98F14FB857}" type="datetimeFigureOut">
              <a:rPr lang="en-US" smtClean="0"/>
              <a:t>6/19/2022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67C0D1-8B73-40EE-B872-FB6E97E7F444}" type="slidenum">
              <a:rPr lang="en-US" smtClean="0"/>
              <a:t>‹#›</a:t>
            </a:fld>
            <a:endParaRPr lang="en-US"/>
          </a:p>
        </p:txBody>
      </p:sp>
    </p:spTree>
    <p:extLst>
      <p:ext uri="{BB962C8B-B14F-4D97-AF65-F5344CB8AC3E}">
        <p14:creationId xmlns:p14="http://schemas.microsoft.com/office/powerpoint/2010/main" val="103872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931F87-D943-4FE3-BF2A-BB98F14FB857}" type="datetimeFigureOut">
              <a:rPr lang="en-US" smtClean="0"/>
              <a:t>6/19/2022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67C0D1-8B73-40EE-B872-FB6E97E7F444}" type="slidenum">
              <a:rPr lang="en-US" smtClean="0"/>
              <a:t>‹#›</a:t>
            </a:fld>
            <a:endParaRPr lang="en-US"/>
          </a:p>
        </p:txBody>
      </p:sp>
    </p:spTree>
    <p:extLst>
      <p:ext uri="{BB962C8B-B14F-4D97-AF65-F5344CB8AC3E}">
        <p14:creationId xmlns:p14="http://schemas.microsoft.com/office/powerpoint/2010/main" val="164988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931F87-D943-4FE3-BF2A-BB98F14FB857}" type="datetimeFigureOut">
              <a:rPr lang="en-US" smtClean="0"/>
              <a:t>6/19/2022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67C0D1-8B73-40EE-B872-FB6E97E7F444}" type="slidenum">
              <a:rPr lang="en-US" smtClean="0"/>
              <a:t>‹#›</a:t>
            </a:fld>
            <a:endParaRPr lang="en-US"/>
          </a:p>
        </p:txBody>
      </p:sp>
    </p:spTree>
    <p:extLst>
      <p:ext uri="{BB962C8B-B14F-4D97-AF65-F5344CB8AC3E}">
        <p14:creationId xmlns:p14="http://schemas.microsoft.com/office/powerpoint/2010/main" val="363239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931F87-D943-4FE3-BF2A-BB98F14FB857}" type="datetimeFigureOut">
              <a:rPr lang="en-US" smtClean="0"/>
              <a:t>6/19/2022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67C0D1-8B73-40EE-B872-FB6E97E7F444}" type="slidenum">
              <a:rPr lang="en-US" smtClean="0"/>
              <a:t>‹#›</a:t>
            </a:fld>
            <a:endParaRPr lang="en-US"/>
          </a:p>
        </p:txBody>
      </p:sp>
    </p:spTree>
    <p:extLst>
      <p:ext uri="{BB962C8B-B14F-4D97-AF65-F5344CB8AC3E}">
        <p14:creationId xmlns:p14="http://schemas.microsoft.com/office/powerpoint/2010/main" val="87498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931F87-D943-4FE3-BF2A-BB98F14FB857}" type="datetimeFigureOut">
              <a:rPr lang="en-US" smtClean="0"/>
              <a:t>6/19/2022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67C0D1-8B73-40EE-B872-FB6E97E7F444}" type="slidenum">
              <a:rPr lang="en-US" smtClean="0"/>
              <a:t>‹#›</a:t>
            </a:fld>
            <a:endParaRPr lang="en-US"/>
          </a:p>
        </p:txBody>
      </p:sp>
    </p:spTree>
    <p:extLst>
      <p:ext uri="{BB962C8B-B14F-4D97-AF65-F5344CB8AC3E}">
        <p14:creationId xmlns:p14="http://schemas.microsoft.com/office/powerpoint/2010/main" val="275787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3931F87-D943-4FE3-BF2A-BB98F14FB857}" type="datetimeFigureOut">
              <a:rPr lang="en-US" smtClean="0"/>
              <a:t>6/19/2022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67C0D1-8B73-40EE-B872-FB6E97E7F444}" type="slidenum">
              <a:rPr lang="en-US" smtClean="0"/>
              <a:t>‹#›</a:t>
            </a:fld>
            <a:endParaRPr lang="en-US"/>
          </a:p>
        </p:txBody>
      </p:sp>
    </p:spTree>
    <p:extLst>
      <p:ext uri="{BB962C8B-B14F-4D97-AF65-F5344CB8AC3E}">
        <p14:creationId xmlns:p14="http://schemas.microsoft.com/office/powerpoint/2010/main" val="424945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931F87-D943-4FE3-BF2A-BB98F14FB857}" type="datetimeFigureOut">
              <a:rPr lang="en-US" smtClean="0"/>
              <a:t>6/19/2022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67C0D1-8B73-40EE-B872-FB6E97E7F444}" type="slidenum">
              <a:rPr lang="en-US" smtClean="0"/>
              <a:t>‹#›</a:t>
            </a:fld>
            <a:endParaRPr lang="en-US"/>
          </a:p>
        </p:txBody>
      </p:sp>
    </p:spTree>
    <p:extLst>
      <p:ext uri="{BB962C8B-B14F-4D97-AF65-F5344CB8AC3E}">
        <p14:creationId xmlns:p14="http://schemas.microsoft.com/office/powerpoint/2010/main" val="221417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3931F87-D943-4FE3-BF2A-BB98F14FB857}" type="datetimeFigureOut">
              <a:rPr lang="en-US" smtClean="0"/>
              <a:t>6/19/2022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67C0D1-8B73-40EE-B872-FB6E97E7F444}" type="slidenum">
              <a:rPr lang="en-US" smtClean="0"/>
              <a:t>‹#›</a:t>
            </a:fld>
            <a:endParaRPr lang="en-US"/>
          </a:p>
        </p:txBody>
      </p:sp>
    </p:spTree>
    <p:extLst>
      <p:ext uri="{BB962C8B-B14F-4D97-AF65-F5344CB8AC3E}">
        <p14:creationId xmlns:p14="http://schemas.microsoft.com/office/powerpoint/2010/main" val="224490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931F87-D943-4FE3-BF2A-BB98F14FB857}" type="datetimeFigureOut">
              <a:rPr lang="en-US" smtClean="0"/>
              <a:t>6/19/2022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67C0D1-8B73-40EE-B872-FB6E97E7F444}" type="slidenum">
              <a:rPr lang="en-US" smtClean="0"/>
              <a:t>‹#›</a:t>
            </a:fld>
            <a:endParaRPr lang="en-US"/>
          </a:p>
        </p:txBody>
      </p:sp>
    </p:spTree>
    <p:extLst>
      <p:ext uri="{BB962C8B-B14F-4D97-AF65-F5344CB8AC3E}">
        <p14:creationId xmlns:p14="http://schemas.microsoft.com/office/powerpoint/2010/main" val="244561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931F87-D943-4FE3-BF2A-BB98F14FB857}" type="datetimeFigureOut">
              <a:rPr lang="en-US" smtClean="0"/>
              <a:t>6/19/2022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67C0D1-8B73-40EE-B872-FB6E97E7F444}" type="slidenum">
              <a:rPr lang="en-US" smtClean="0"/>
              <a:t>‹#›</a:t>
            </a:fld>
            <a:endParaRPr lang="en-US"/>
          </a:p>
        </p:txBody>
      </p:sp>
    </p:spTree>
    <p:extLst>
      <p:ext uri="{BB962C8B-B14F-4D97-AF65-F5344CB8AC3E}">
        <p14:creationId xmlns:p14="http://schemas.microsoft.com/office/powerpoint/2010/main" val="1333977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931F87-D943-4FE3-BF2A-BB98F14FB857}" type="datetimeFigureOut">
              <a:rPr lang="en-US" smtClean="0"/>
              <a:t>6/19/2022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67C0D1-8B73-40EE-B872-FB6E97E7F444}" type="slidenum">
              <a:rPr lang="en-US" smtClean="0"/>
              <a:t>‹#›</a:t>
            </a:fld>
            <a:endParaRPr lang="en-US"/>
          </a:p>
        </p:txBody>
      </p:sp>
    </p:spTree>
    <p:extLst>
      <p:ext uri="{BB962C8B-B14F-4D97-AF65-F5344CB8AC3E}">
        <p14:creationId xmlns:p14="http://schemas.microsoft.com/office/powerpoint/2010/main" val="3831198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931F87-D943-4FE3-BF2A-BB98F14FB857}" type="datetimeFigureOut">
              <a:rPr lang="en-US" smtClean="0"/>
              <a:t>6/19/2022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67C0D1-8B73-40EE-B872-FB6E97E7F444}" type="slidenum">
              <a:rPr lang="en-US" smtClean="0"/>
              <a:t>‹#›</a:t>
            </a:fld>
            <a:endParaRPr lang="en-US"/>
          </a:p>
        </p:txBody>
      </p:sp>
    </p:spTree>
    <p:extLst>
      <p:ext uri="{BB962C8B-B14F-4D97-AF65-F5344CB8AC3E}">
        <p14:creationId xmlns:p14="http://schemas.microsoft.com/office/powerpoint/2010/main" val="289496334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atellite&#10;&#10;Description automatically generated">
            <a:extLst>
              <a:ext uri="{FF2B5EF4-FFF2-40B4-BE49-F238E27FC236}">
                <a16:creationId xmlns:a16="http://schemas.microsoft.com/office/drawing/2014/main" id="{D098E714-70AF-1220-0733-863373CB9100}"/>
              </a:ext>
            </a:extLst>
          </p:cNvPr>
          <p:cNvPicPr>
            <a:picLocks noChangeAspect="1"/>
          </p:cNvPicPr>
          <p:nvPr/>
        </p:nvPicPr>
        <p:blipFill rotWithShape="1">
          <a:blip r:embed="rId2">
            <a:extLst>
              <a:ext uri="{28A0092B-C50C-407E-A947-70E740481C1C}">
                <a14:useLocalDpi xmlns:a14="http://schemas.microsoft.com/office/drawing/2010/main" val="0"/>
              </a:ext>
            </a:extLst>
          </a:blip>
          <a:srcRect l="12500" t="7647" r="12500" b="7647"/>
          <a:stretch/>
        </p:blipFill>
        <p:spPr>
          <a:xfrm>
            <a:off x="-1" y="0"/>
            <a:ext cx="9144000" cy="6858000"/>
          </a:xfrm>
          <a:prstGeom prst="rect">
            <a:avLst/>
          </a:prstGeom>
        </p:spPr>
      </p:pic>
      <p:sp>
        <p:nvSpPr>
          <p:cNvPr id="8" name="TextBox 7">
            <a:extLst>
              <a:ext uri="{FF2B5EF4-FFF2-40B4-BE49-F238E27FC236}">
                <a16:creationId xmlns:a16="http://schemas.microsoft.com/office/drawing/2014/main" id="{351488FA-609C-342E-F119-B985C324FAAF}"/>
              </a:ext>
            </a:extLst>
          </p:cNvPr>
          <p:cNvSpPr txBox="1"/>
          <p:nvPr/>
        </p:nvSpPr>
        <p:spPr>
          <a:xfrm>
            <a:off x="1419225" y="523241"/>
            <a:ext cx="7251192" cy="1374735"/>
          </a:xfrm>
          <a:prstGeom prst="rect">
            <a:avLst/>
          </a:prstGeom>
          <a:noFill/>
          <a:ln>
            <a:noFill/>
          </a:ln>
        </p:spPr>
        <p:txBody>
          <a:bodyPr wrap="square" rtlCol="0" anchor="b">
            <a:spAutoFit/>
          </a:bodyPr>
          <a:lstStyle/>
          <a:p>
            <a:pPr algn="r" defTabSz="914377">
              <a:lnSpc>
                <a:spcPts val="5000"/>
              </a:lnSpc>
              <a:defRPr/>
            </a:pPr>
            <a:r>
              <a:rPr lang="en-US" sz="5400" dirty="0">
                <a:solidFill>
                  <a:srgbClr val="A4DCFE"/>
                </a:solidFill>
                <a:effectLst>
                  <a:outerShdw blurRad="38100" dist="38100" dir="2700000" algn="tl">
                    <a:srgbClr val="000000">
                      <a:alpha val="43137"/>
                    </a:srgbClr>
                  </a:outerShdw>
                </a:effectLst>
                <a:latin typeface="Selawik Semibold" panose="020B0702040204020203" pitchFamily="34" charset="0"/>
              </a:rPr>
              <a:t>Staying Anchored</a:t>
            </a:r>
            <a:br>
              <a:rPr lang="en-US" sz="4400" dirty="0">
                <a:solidFill>
                  <a:srgbClr val="A4DCFE"/>
                </a:solidFill>
                <a:effectLst>
                  <a:outerShdw blurRad="38100" dist="38100" dir="2700000" algn="tl">
                    <a:srgbClr val="000000">
                      <a:alpha val="43137"/>
                    </a:srgbClr>
                  </a:outerShdw>
                </a:effectLst>
                <a:latin typeface="Selawik Semibold" panose="020B0702040204020203" pitchFamily="34" charset="0"/>
              </a:rPr>
            </a:br>
            <a:r>
              <a:rPr lang="en-US" sz="3600" spc="-151" dirty="0">
                <a:solidFill>
                  <a:srgbClr val="A4DCFE"/>
                </a:solidFill>
                <a:effectLst>
                  <a:outerShdw blurRad="38100" dist="38100" dir="2700000" algn="tl">
                    <a:srgbClr val="000000">
                      <a:alpha val="43137"/>
                    </a:srgbClr>
                  </a:outerShdw>
                </a:effectLst>
                <a:latin typeface="Selawik Semibold" panose="020B0702040204020203" pitchFamily="34" charset="0"/>
              </a:rPr>
              <a:t>in a</a:t>
            </a:r>
            <a:r>
              <a:rPr lang="en-US" sz="3200" spc="-151" dirty="0">
                <a:solidFill>
                  <a:srgbClr val="A4DCFE"/>
                </a:solidFill>
                <a:effectLst>
                  <a:outerShdw blurRad="38100" dist="38100" dir="2700000" algn="tl">
                    <a:srgbClr val="000000">
                      <a:alpha val="43137"/>
                    </a:srgbClr>
                  </a:outerShdw>
                </a:effectLst>
                <a:latin typeface="Selawik Semibold" panose="020B0702040204020203" pitchFamily="34" charset="0"/>
              </a:rPr>
              <a:t> </a:t>
            </a:r>
            <a:r>
              <a:rPr lang="en-US" sz="4800" dirty="0">
                <a:solidFill>
                  <a:srgbClr val="A4DCFE"/>
                </a:solidFill>
                <a:effectLst>
                  <a:outerShdw blurRad="38100" dist="38100" dir="2700000" algn="tl">
                    <a:srgbClr val="000000">
                      <a:alpha val="43137"/>
                    </a:srgbClr>
                  </a:outerShdw>
                </a:effectLst>
                <a:latin typeface="Selawik Semibold" panose="020B0702040204020203" pitchFamily="34" charset="0"/>
              </a:rPr>
              <a:t>Shifting Culture</a:t>
            </a:r>
            <a:endParaRPr lang="en-US" sz="4400" dirty="0">
              <a:solidFill>
                <a:srgbClr val="A4DCFE"/>
              </a:solidFill>
              <a:effectLst>
                <a:outerShdw blurRad="38100" dist="38100" dir="2700000" algn="tl">
                  <a:srgbClr val="000000">
                    <a:alpha val="43137"/>
                  </a:srgbClr>
                </a:outerShdw>
              </a:effectLst>
              <a:latin typeface="Selawik Semibold" panose="020B0702040204020203" pitchFamily="34" charset="0"/>
            </a:endParaRPr>
          </a:p>
        </p:txBody>
      </p:sp>
      <p:sp>
        <p:nvSpPr>
          <p:cNvPr id="4" name="TextBox 3">
            <a:extLst>
              <a:ext uri="{FF2B5EF4-FFF2-40B4-BE49-F238E27FC236}">
                <a16:creationId xmlns:a16="http://schemas.microsoft.com/office/drawing/2014/main" id="{3407CFC9-89FB-9AEB-DA93-5C35EAE6175B}"/>
              </a:ext>
            </a:extLst>
          </p:cNvPr>
          <p:cNvSpPr txBox="1"/>
          <p:nvPr/>
        </p:nvSpPr>
        <p:spPr>
          <a:xfrm>
            <a:off x="3810000" y="5958849"/>
            <a:ext cx="4860417" cy="523220"/>
          </a:xfrm>
          <a:prstGeom prst="rect">
            <a:avLst/>
          </a:prstGeom>
          <a:noFill/>
        </p:spPr>
        <p:txBody>
          <a:bodyPr wrap="square" rtlCol="0" anchor="b">
            <a:spAutoFit/>
          </a:bodyPr>
          <a:lstStyle/>
          <a:p>
            <a:pPr algn="r" defTabSz="914377">
              <a:defRPr/>
            </a:pPr>
            <a:r>
              <a:rPr lang="en-US" sz="2800" dirty="0">
                <a:solidFill>
                  <a:srgbClr val="EFD1BF"/>
                </a:solidFill>
                <a:effectLst>
                  <a:outerShdw blurRad="38100" dist="38100" dir="2700000" algn="tl">
                    <a:srgbClr val="000000">
                      <a:alpha val="43137"/>
                    </a:srgbClr>
                  </a:outerShdw>
                </a:effectLst>
                <a:latin typeface="Selawik Light" panose="020B0502040204020203" pitchFamily="34" charset="0"/>
              </a:rPr>
              <a:t>2022 East End Summer Series</a:t>
            </a:r>
            <a:endParaRPr lang="en-US" sz="2000" dirty="0">
              <a:solidFill>
                <a:srgbClr val="EFD1BF"/>
              </a:solidFill>
              <a:effectLst>
                <a:outerShdw blurRad="38100" dist="38100" dir="2700000" algn="tl">
                  <a:srgbClr val="000000">
                    <a:alpha val="43137"/>
                  </a:srgbClr>
                </a:outerShdw>
              </a:effectLst>
              <a:latin typeface="Selawik Light" panose="020B0502040204020203" pitchFamily="34" charset="0"/>
            </a:endParaRPr>
          </a:p>
        </p:txBody>
      </p:sp>
    </p:spTree>
    <p:extLst>
      <p:ext uri="{BB962C8B-B14F-4D97-AF65-F5344CB8AC3E}">
        <p14:creationId xmlns:p14="http://schemas.microsoft.com/office/powerpoint/2010/main" val="105135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202569-4557-BB2B-A3A2-929526DC4BB7}"/>
              </a:ext>
            </a:extLst>
          </p:cNvPr>
          <p:cNvSpPr>
            <a:spLocks noGrp="1"/>
          </p:cNvSpPr>
          <p:nvPr>
            <p:ph idx="1"/>
          </p:nvPr>
        </p:nvSpPr>
        <p:spPr>
          <a:xfrm>
            <a:off x="666750" y="654843"/>
            <a:ext cx="7810500" cy="5548313"/>
          </a:xfrm>
        </p:spPr>
        <p:txBody>
          <a:bodyPr anchor="ctr"/>
          <a:lstStyle/>
          <a:p>
            <a:pPr marL="0" indent="0" algn="ctr">
              <a:buNone/>
            </a:pPr>
            <a:r>
              <a:rPr lang="en-US" dirty="0">
                <a:solidFill>
                  <a:schemeClr val="bg1"/>
                </a:solidFill>
                <a:latin typeface="Selawik Light" panose="020B0502040204020203" pitchFamily="34" charset="0"/>
              </a:rPr>
              <a:t>“The untended garden will soon be overrun with weeds; the heart that fails to cultivate truth and root out error will shortly be a theological wilderness” (A. W. Tozer).</a:t>
            </a:r>
          </a:p>
        </p:txBody>
      </p:sp>
    </p:spTree>
    <p:extLst>
      <p:ext uri="{BB962C8B-B14F-4D97-AF65-F5344CB8AC3E}">
        <p14:creationId xmlns:p14="http://schemas.microsoft.com/office/powerpoint/2010/main" val="3839300259"/>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CC7C1-9767-03EE-EB70-8BB1A2D6839A}"/>
              </a:ext>
            </a:extLst>
          </p:cNvPr>
          <p:cNvSpPr>
            <a:spLocks noGrp="1"/>
          </p:cNvSpPr>
          <p:nvPr>
            <p:ph type="title"/>
          </p:nvPr>
        </p:nvSpPr>
        <p:spPr>
          <a:xfrm>
            <a:off x="2638425" y="342900"/>
            <a:ext cx="6200775" cy="1600199"/>
          </a:xfrm>
        </p:spPr>
        <p:txBody>
          <a:bodyPr anchor="ctr">
            <a:noAutofit/>
          </a:bodyPr>
          <a:lstStyle/>
          <a:p>
            <a:pPr algn="r">
              <a:lnSpc>
                <a:spcPts val="4800"/>
              </a:lnSpc>
            </a:pPr>
            <a:r>
              <a:rPr lang="en-US" sz="4800" dirty="0">
                <a:solidFill>
                  <a:srgbClr val="EFD1BF"/>
                </a:solidFill>
                <a:effectLst>
                  <a:outerShdw blurRad="38100" dist="38100" dir="2700000" algn="tl">
                    <a:srgbClr val="000000">
                      <a:alpha val="43137"/>
                    </a:srgbClr>
                  </a:outerShdw>
                </a:effectLst>
                <a:latin typeface="Selawik" panose="020B0502040204020203" pitchFamily="34" charset="0"/>
              </a:rPr>
              <a:t>A Tale of Two </a:t>
            </a:r>
            <a:br>
              <a:rPr lang="en-US" sz="4800" dirty="0">
                <a:solidFill>
                  <a:srgbClr val="EFD1BF"/>
                </a:solidFill>
                <a:effectLst>
                  <a:outerShdw blurRad="38100" dist="38100" dir="2700000" algn="tl">
                    <a:srgbClr val="000000">
                      <a:alpha val="43137"/>
                    </a:srgbClr>
                  </a:outerShdw>
                </a:effectLst>
                <a:latin typeface="Selawik" panose="020B0502040204020203" pitchFamily="34" charset="0"/>
              </a:rPr>
            </a:br>
            <a:r>
              <a:rPr lang="en-US" sz="4800" dirty="0">
                <a:solidFill>
                  <a:srgbClr val="EFD1BF"/>
                </a:solidFill>
                <a:effectLst>
                  <a:outerShdw blurRad="38100" dist="38100" dir="2700000" algn="tl">
                    <a:srgbClr val="000000">
                      <a:alpha val="43137"/>
                    </a:srgbClr>
                  </a:outerShdw>
                </a:effectLst>
                <a:latin typeface="Selawik" panose="020B0502040204020203" pitchFamily="34" charset="0"/>
              </a:rPr>
              <a:t>(or Three) Churches</a:t>
            </a:r>
          </a:p>
        </p:txBody>
      </p:sp>
      <p:sp>
        <p:nvSpPr>
          <p:cNvPr id="3" name="Content Placeholder 2">
            <a:extLst>
              <a:ext uri="{FF2B5EF4-FFF2-40B4-BE49-F238E27FC236}">
                <a16:creationId xmlns:a16="http://schemas.microsoft.com/office/drawing/2014/main" id="{7DA88ACA-2B25-8D5B-E367-1AA934FD46C8}"/>
              </a:ext>
            </a:extLst>
          </p:cNvPr>
          <p:cNvSpPr>
            <a:spLocks noGrp="1"/>
          </p:cNvSpPr>
          <p:nvPr>
            <p:ph idx="1"/>
          </p:nvPr>
        </p:nvSpPr>
        <p:spPr>
          <a:xfrm>
            <a:off x="3257550" y="2152649"/>
            <a:ext cx="5581650" cy="4410075"/>
          </a:xfrm>
        </p:spPr>
        <p:txBody>
          <a:bodyPr/>
          <a:lstStyle/>
          <a:p>
            <a:pPr>
              <a:spcBef>
                <a:spcPts val="1800"/>
              </a:spcBef>
            </a:pPr>
            <a:r>
              <a:rPr lang="en-US" dirty="0">
                <a:solidFill>
                  <a:schemeClr val="bg1"/>
                </a:solidFill>
                <a:effectLst>
                  <a:outerShdw blurRad="38100" dist="38100" dir="2700000" algn="tl">
                    <a:srgbClr val="000000">
                      <a:alpha val="43137"/>
                    </a:srgbClr>
                  </a:outerShdw>
                </a:effectLst>
                <a:latin typeface="Selawik Light" panose="020B0502040204020203" pitchFamily="34" charset="0"/>
              </a:rPr>
              <a:t>History rhymes (Gen 3:1–7; 2:15–17; Rom 1:18–25; 2 Thess 2:3–15).</a:t>
            </a:r>
          </a:p>
          <a:p>
            <a:pPr>
              <a:spcBef>
                <a:spcPts val="1800"/>
              </a:spcBef>
            </a:pPr>
            <a:r>
              <a:rPr lang="en-US" dirty="0">
                <a:solidFill>
                  <a:schemeClr val="bg1"/>
                </a:solidFill>
                <a:effectLst>
                  <a:outerShdw blurRad="38100" dist="38100" dir="2700000" algn="tl">
                    <a:srgbClr val="000000">
                      <a:alpha val="43137"/>
                    </a:srgbClr>
                  </a:outerShdw>
                </a:effectLst>
                <a:latin typeface="Selawik Light" panose="020B0502040204020203" pitchFamily="34" charset="0"/>
              </a:rPr>
              <a:t>Drift ALWAYS happens (Heb 2:1–4; 1 Tim 4:1–4; 2 Pet 3:1–9)</a:t>
            </a:r>
          </a:p>
          <a:p>
            <a:pPr>
              <a:spcBef>
                <a:spcPts val="1800"/>
              </a:spcBef>
            </a:pPr>
            <a:r>
              <a:rPr lang="en-US" dirty="0">
                <a:solidFill>
                  <a:schemeClr val="bg1"/>
                </a:solidFill>
                <a:effectLst>
                  <a:outerShdw blurRad="38100" dist="38100" dir="2700000" algn="tl">
                    <a:srgbClr val="000000">
                      <a:alpha val="43137"/>
                    </a:srgbClr>
                  </a:outerShdw>
                </a:effectLst>
                <a:latin typeface="Selawik Light" panose="020B0502040204020203" pitchFamily="34" charset="0"/>
              </a:rPr>
              <a:t>Restoration works when Christians unite on truth.</a:t>
            </a:r>
          </a:p>
          <a:p>
            <a:pPr lvl="1">
              <a:spcBef>
                <a:spcPts val="600"/>
              </a:spcBef>
              <a:buFont typeface="Selawik Light" panose="020B0502040204020203" pitchFamily="34" charset="0"/>
              <a:buChar char="-"/>
            </a:pPr>
            <a:r>
              <a:rPr lang="en-US" dirty="0">
                <a:solidFill>
                  <a:schemeClr val="bg1"/>
                </a:solidFill>
                <a:effectLst>
                  <a:outerShdw blurRad="38100" dist="38100" dir="2700000" algn="tl">
                    <a:srgbClr val="000000">
                      <a:alpha val="43137"/>
                    </a:srgbClr>
                  </a:outerShdw>
                </a:effectLst>
                <a:latin typeface="Selawik Light" panose="020B0502040204020203" pitchFamily="34" charset="0"/>
              </a:rPr>
              <a:t>Churches of Christ</a:t>
            </a:r>
          </a:p>
          <a:p>
            <a:pPr lvl="1">
              <a:spcBef>
                <a:spcPts val="600"/>
              </a:spcBef>
              <a:buFont typeface="Selawik Light" panose="020B0502040204020203" pitchFamily="34" charset="0"/>
              <a:buChar char="-"/>
            </a:pPr>
            <a:r>
              <a:rPr lang="en-US" dirty="0">
                <a:solidFill>
                  <a:schemeClr val="bg1"/>
                </a:solidFill>
                <a:effectLst>
                  <a:outerShdw blurRad="38100" dist="38100" dir="2700000" algn="tl">
                    <a:srgbClr val="000000">
                      <a:alpha val="43137"/>
                    </a:srgbClr>
                  </a:outerShdw>
                </a:effectLst>
                <a:latin typeface="Selawik Light" panose="020B0502040204020203" pitchFamily="34" charset="0"/>
              </a:rPr>
              <a:t>(Independent) Christian Churches</a:t>
            </a:r>
          </a:p>
          <a:p>
            <a:pPr lvl="1">
              <a:spcBef>
                <a:spcPts val="600"/>
              </a:spcBef>
              <a:buFont typeface="Selawik Light" panose="020B0502040204020203" pitchFamily="34" charset="0"/>
              <a:buChar char="-"/>
            </a:pPr>
            <a:r>
              <a:rPr lang="en-US" dirty="0">
                <a:solidFill>
                  <a:schemeClr val="bg1"/>
                </a:solidFill>
                <a:effectLst>
                  <a:outerShdw blurRad="38100" dist="38100" dir="2700000" algn="tl">
                    <a:srgbClr val="000000">
                      <a:alpha val="43137"/>
                    </a:srgbClr>
                  </a:outerShdw>
                </a:effectLst>
                <a:latin typeface="Selawik Light" panose="020B0502040204020203" pitchFamily="34" charset="0"/>
              </a:rPr>
              <a:t>Christian Church (Disciples of Christ)</a:t>
            </a:r>
          </a:p>
        </p:txBody>
      </p:sp>
    </p:spTree>
    <p:extLst>
      <p:ext uri="{BB962C8B-B14F-4D97-AF65-F5344CB8AC3E}">
        <p14:creationId xmlns:p14="http://schemas.microsoft.com/office/powerpoint/2010/main" val="37903227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CC7C1-9767-03EE-EB70-8BB1A2D6839A}"/>
              </a:ext>
            </a:extLst>
          </p:cNvPr>
          <p:cNvSpPr>
            <a:spLocks noGrp="1"/>
          </p:cNvSpPr>
          <p:nvPr>
            <p:ph type="title"/>
          </p:nvPr>
        </p:nvSpPr>
        <p:spPr>
          <a:xfrm>
            <a:off x="2638425" y="342900"/>
            <a:ext cx="6200775" cy="1600199"/>
          </a:xfrm>
        </p:spPr>
        <p:txBody>
          <a:bodyPr anchor="ctr">
            <a:noAutofit/>
          </a:bodyPr>
          <a:lstStyle/>
          <a:p>
            <a:pPr algn="r">
              <a:lnSpc>
                <a:spcPts val="4800"/>
              </a:lnSpc>
            </a:pPr>
            <a:r>
              <a:rPr lang="en-US" sz="4800" dirty="0">
                <a:solidFill>
                  <a:srgbClr val="EFD1BF"/>
                </a:solidFill>
                <a:effectLst>
                  <a:outerShdw blurRad="38100" dist="38100" dir="2700000" algn="tl">
                    <a:srgbClr val="000000">
                      <a:alpha val="43137"/>
                    </a:srgbClr>
                  </a:outerShdw>
                </a:effectLst>
                <a:latin typeface="Selawik" panose="020B0502040204020203" pitchFamily="34" charset="0"/>
              </a:rPr>
              <a:t>Tethering Ourselves to God and His Word</a:t>
            </a:r>
          </a:p>
        </p:txBody>
      </p:sp>
      <p:sp>
        <p:nvSpPr>
          <p:cNvPr id="3" name="Content Placeholder 2">
            <a:extLst>
              <a:ext uri="{FF2B5EF4-FFF2-40B4-BE49-F238E27FC236}">
                <a16:creationId xmlns:a16="http://schemas.microsoft.com/office/drawing/2014/main" id="{7DA88ACA-2B25-8D5B-E367-1AA934FD46C8}"/>
              </a:ext>
            </a:extLst>
          </p:cNvPr>
          <p:cNvSpPr>
            <a:spLocks noGrp="1"/>
          </p:cNvSpPr>
          <p:nvPr>
            <p:ph idx="1"/>
          </p:nvPr>
        </p:nvSpPr>
        <p:spPr>
          <a:xfrm>
            <a:off x="3257550" y="2152649"/>
            <a:ext cx="5581650" cy="4410075"/>
          </a:xfrm>
        </p:spPr>
        <p:txBody>
          <a:bodyPr/>
          <a:lstStyle/>
          <a:p>
            <a:pPr>
              <a:spcBef>
                <a:spcPts val="1800"/>
              </a:spcBef>
            </a:pPr>
            <a:r>
              <a:rPr lang="en-US" dirty="0">
                <a:solidFill>
                  <a:schemeClr val="bg1"/>
                </a:solidFill>
                <a:effectLst>
                  <a:outerShdw blurRad="38100" dist="38100" dir="2700000" algn="tl">
                    <a:srgbClr val="000000">
                      <a:alpha val="43137"/>
                    </a:srgbClr>
                  </a:outerShdw>
                </a:effectLst>
                <a:latin typeface="Selawik Light" panose="020B0502040204020203" pitchFamily="34" charset="0"/>
              </a:rPr>
              <a:t>Repent (2 Tim 2:24–3:9; Heb 10:26–27; Acts 17:30–31).</a:t>
            </a:r>
          </a:p>
          <a:p>
            <a:pPr>
              <a:spcBef>
                <a:spcPts val="1800"/>
              </a:spcBef>
            </a:pPr>
            <a:r>
              <a:rPr lang="en-US" dirty="0">
                <a:solidFill>
                  <a:schemeClr val="bg1"/>
                </a:solidFill>
                <a:effectLst>
                  <a:outerShdw blurRad="38100" dist="38100" dir="2700000" algn="tl">
                    <a:srgbClr val="000000">
                      <a:alpha val="43137"/>
                    </a:srgbClr>
                  </a:outerShdw>
                </a:effectLst>
                <a:latin typeface="Selawik Light" panose="020B0502040204020203" pitchFamily="34" charset="0"/>
              </a:rPr>
              <a:t>Vow (Ps 25:4–5; cf. 2 Thess 2:10).</a:t>
            </a:r>
          </a:p>
          <a:p>
            <a:pPr>
              <a:spcBef>
                <a:spcPts val="1800"/>
              </a:spcBef>
            </a:pPr>
            <a:r>
              <a:rPr lang="en-US" dirty="0">
                <a:solidFill>
                  <a:schemeClr val="bg1"/>
                </a:solidFill>
                <a:effectLst>
                  <a:outerShdw blurRad="38100" dist="38100" dir="2700000" algn="tl">
                    <a:srgbClr val="000000">
                      <a:alpha val="43137"/>
                    </a:srgbClr>
                  </a:outerShdw>
                </a:effectLst>
                <a:latin typeface="Selawik Light" panose="020B0502040204020203" pitchFamily="34" charset="0"/>
              </a:rPr>
              <a:t>Study (2 Tim 2:15; e.g., God, Jesus, Holy Spirit, Bible, salvation, church, marriage, abortion, immorality).</a:t>
            </a:r>
          </a:p>
          <a:p>
            <a:pPr>
              <a:spcBef>
                <a:spcPts val="1800"/>
              </a:spcBef>
            </a:pPr>
            <a:r>
              <a:rPr lang="en-US" dirty="0">
                <a:solidFill>
                  <a:schemeClr val="bg1"/>
                </a:solidFill>
                <a:effectLst>
                  <a:outerShdw blurRad="38100" dist="38100" dir="2700000" algn="tl">
                    <a:srgbClr val="000000">
                      <a:alpha val="43137"/>
                    </a:srgbClr>
                  </a:outerShdw>
                </a:effectLst>
                <a:latin typeface="Selawik Light" panose="020B0502040204020203" pitchFamily="34" charset="0"/>
              </a:rPr>
              <a:t>Obey (1 Pet 1:22–23; cf. Rom 2:8).</a:t>
            </a:r>
          </a:p>
        </p:txBody>
      </p:sp>
    </p:spTree>
    <p:extLst>
      <p:ext uri="{BB962C8B-B14F-4D97-AF65-F5344CB8AC3E}">
        <p14:creationId xmlns:p14="http://schemas.microsoft.com/office/powerpoint/2010/main" val="321452027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202569-4557-BB2B-A3A2-929526DC4BB7}"/>
              </a:ext>
            </a:extLst>
          </p:cNvPr>
          <p:cNvSpPr>
            <a:spLocks noGrp="1"/>
          </p:cNvSpPr>
          <p:nvPr>
            <p:ph idx="1"/>
          </p:nvPr>
        </p:nvSpPr>
        <p:spPr>
          <a:xfrm>
            <a:off x="666750" y="654843"/>
            <a:ext cx="7810500" cy="5548313"/>
          </a:xfrm>
        </p:spPr>
        <p:txBody>
          <a:bodyPr anchor="ctr"/>
          <a:lstStyle/>
          <a:p>
            <a:pPr marL="0" indent="0" algn="ctr">
              <a:buNone/>
            </a:pPr>
            <a:r>
              <a:rPr lang="en-US" dirty="0">
                <a:solidFill>
                  <a:schemeClr val="bg1"/>
                </a:solidFill>
                <a:latin typeface="Selawik Light" panose="020B0502040204020203" pitchFamily="34" charset="0"/>
              </a:rPr>
              <a:t>“To walk in the truth is more than to give assent to it. It means to apply it to one’s behavior. He who ‘walks in the truth’ is an integrated Christian in whom there is no dichotomy between profession and practice. On the contrary, there is in him an exact correspondence between his creed and his conduct” (John Stott).</a:t>
            </a:r>
          </a:p>
        </p:txBody>
      </p:sp>
    </p:spTree>
    <p:extLst>
      <p:ext uri="{BB962C8B-B14F-4D97-AF65-F5344CB8AC3E}">
        <p14:creationId xmlns:p14="http://schemas.microsoft.com/office/powerpoint/2010/main" val="724718680"/>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CC7C1-9767-03EE-EB70-8BB1A2D6839A}"/>
              </a:ext>
            </a:extLst>
          </p:cNvPr>
          <p:cNvSpPr>
            <a:spLocks noGrp="1"/>
          </p:cNvSpPr>
          <p:nvPr>
            <p:ph type="title"/>
          </p:nvPr>
        </p:nvSpPr>
        <p:spPr>
          <a:xfrm>
            <a:off x="2638425" y="342900"/>
            <a:ext cx="6200775" cy="1600199"/>
          </a:xfrm>
        </p:spPr>
        <p:txBody>
          <a:bodyPr anchor="ctr">
            <a:noAutofit/>
          </a:bodyPr>
          <a:lstStyle/>
          <a:p>
            <a:pPr algn="r">
              <a:lnSpc>
                <a:spcPts val="4800"/>
              </a:lnSpc>
            </a:pPr>
            <a:r>
              <a:rPr lang="en-US" sz="4800" dirty="0">
                <a:solidFill>
                  <a:srgbClr val="EFD1BF"/>
                </a:solidFill>
                <a:effectLst>
                  <a:outerShdw blurRad="38100" dist="38100" dir="2700000" algn="tl">
                    <a:srgbClr val="000000">
                      <a:alpha val="43137"/>
                    </a:srgbClr>
                  </a:outerShdw>
                </a:effectLst>
                <a:latin typeface="Selawik" panose="020B0502040204020203" pitchFamily="34" charset="0"/>
              </a:rPr>
              <a:t>Tethering Ourselves to God and His Word</a:t>
            </a:r>
          </a:p>
        </p:txBody>
      </p:sp>
      <p:sp>
        <p:nvSpPr>
          <p:cNvPr id="3" name="Content Placeholder 2">
            <a:extLst>
              <a:ext uri="{FF2B5EF4-FFF2-40B4-BE49-F238E27FC236}">
                <a16:creationId xmlns:a16="http://schemas.microsoft.com/office/drawing/2014/main" id="{7DA88ACA-2B25-8D5B-E367-1AA934FD46C8}"/>
              </a:ext>
            </a:extLst>
          </p:cNvPr>
          <p:cNvSpPr>
            <a:spLocks noGrp="1"/>
          </p:cNvSpPr>
          <p:nvPr>
            <p:ph idx="1"/>
          </p:nvPr>
        </p:nvSpPr>
        <p:spPr>
          <a:xfrm>
            <a:off x="3257550" y="2152649"/>
            <a:ext cx="5581650" cy="4410075"/>
          </a:xfrm>
        </p:spPr>
        <p:txBody>
          <a:bodyPr>
            <a:noAutofit/>
          </a:bodyPr>
          <a:lstStyle/>
          <a:p>
            <a:pPr>
              <a:spcBef>
                <a:spcPts val="1800"/>
              </a:spcBef>
            </a:pPr>
            <a:r>
              <a:rPr lang="en-US" dirty="0">
                <a:solidFill>
                  <a:schemeClr val="bg1"/>
                </a:solidFill>
                <a:effectLst>
                  <a:outerShdw blurRad="38100" dist="38100" dir="2700000" algn="tl">
                    <a:srgbClr val="000000">
                      <a:alpha val="43137"/>
                    </a:srgbClr>
                  </a:outerShdw>
                </a:effectLst>
                <a:latin typeface="Selawik Light" panose="020B0502040204020203" pitchFamily="34" charset="0"/>
              </a:rPr>
              <a:t>Repent (2 Tim 2:24–3:9; Heb 10:26–27; Acts 17:30–31).</a:t>
            </a:r>
          </a:p>
          <a:p>
            <a:pPr>
              <a:spcBef>
                <a:spcPts val="1800"/>
              </a:spcBef>
            </a:pPr>
            <a:r>
              <a:rPr lang="en-US" dirty="0">
                <a:solidFill>
                  <a:schemeClr val="bg1"/>
                </a:solidFill>
                <a:effectLst>
                  <a:outerShdw blurRad="38100" dist="38100" dir="2700000" algn="tl">
                    <a:srgbClr val="000000">
                      <a:alpha val="43137"/>
                    </a:srgbClr>
                  </a:outerShdw>
                </a:effectLst>
                <a:latin typeface="Selawik Light" panose="020B0502040204020203" pitchFamily="34" charset="0"/>
              </a:rPr>
              <a:t>Vow (Ps 25:4–5; cf. 2 Thess 2:10).</a:t>
            </a:r>
          </a:p>
          <a:p>
            <a:pPr>
              <a:spcBef>
                <a:spcPts val="1800"/>
              </a:spcBef>
            </a:pPr>
            <a:r>
              <a:rPr lang="en-US" dirty="0">
                <a:solidFill>
                  <a:schemeClr val="bg1"/>
                </a:solidFill>
                <a:effectLst>
                  <a:outerShdw blurRad="38100" dist="38100" dir="2700000" algn="tl">
                    <a:srgbClr val="000000">
                      <a:alpha val="43137"/>
                    </a:srgbClr>
                  </a:outerShdw>
                </a:effectLst>
                <a:latin typeface="Selawik Light" panose="020B0502040204020203" pitchFamily="34" charset="0"/>
              </a:rPr>
              <a:t>Study (2 Tim 2:15; e.g., God, Jesus, Holy Spirit, Bible, salvation, church, marriage, abortion, immorality).</a:t>
            </a:r>
          </a:p>
          <a:p>
            <a:pPr>
              <a:spcBef>
                <a:spcPts val="1800"/>
              </a:spcBef>
            </a:pPr>
            <a:r>
              <a:rPr lang="en-US" dirty="0">
                <a:solidFill>
                  <a:schemeClr val="bg1"/>
                </a:solidFill>
                <a:effectLst>
                  <a:outerShdw blurRad="38100" dist="38100" dir="2700000" algn="tl">
                    <a:srgbClr val="000000">
                      <a:alpha val="43137"/>
                    </a:srgbClr>
                  </a:outerShdw>
                </a:effectLst>
                <a:latin typeface="Selawik Light" panose="020B0502040204020203" pitchFamily="34" charset="0"/>
              </a:rPr>
              <a:t>Obey (1 Pet 1:22–23; cf. Rom 2:8).</a:t>
            </a:r>
          </a:p>
          <a:p>
            <a:pPr>
              <a:spcBef>
                <a:spcPts val="1800"/>
              </a:spcBef>
            </a:pPr>
            <a:r>
              <a:rPr lang="en-US" dirty="0">
                <a:solidFill>
                  <a:schemeClr val="bg1"/>
                </a:solidFill>
                <a:effectLst>
                  <a:outerShdw blurRad="38100" dist="38100" dir="2700000" algn="tl">
                    <a:srgbClr val="000000">
                      <a:alpha val="43137"/>
                    </a:srgbClr>
                  </a:outerShdw>
                </a:effectLst>
                <a:latin typeface="Selawik Light" panose="020B0502040204020203" pitchFamily="34" charset="0"/>
              </a:rPr>
              <a:t>Instruct (1 Tim 2:1–7; 3:15; Jas 5:19–20; 2 Thess 2:13–15; 3:6, 14–15).</a:t>
            </a:r>
          </a:p>
        </p:txBody>
      </p:sp>
    </p:spTree>
    <p:extLst>
      <p:ext uri="{BB962C8B-B14F-4D97-AF65-F5344CB8AC3E}">
        <p14:creationId xmlns:p14="http://schemas.microsoft.com/office/powerpoint/2010/main" val="14157161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atellite&#10;&#10;Description automatically generated">
            <a:extLst>
              <a:ext uri="{FF2B5EF4-FFF2-40B4-BE49-F238E27FC236}">
                <a16:creationId xmlns:a16="http://schemas.microsoft.com/office/drawing/2014/main" id="{D098E714-70AF-1220-0733-863373CB9100}"/>
              </a:ext>
            </a:extLst>
          </p:cNvPr>
          <p:cNvPicPr>
            <a:picLocks noChangeAspect="1"/>
          </p:cNvPicPr>
          <p:nvPr/>
        </p:nvPicPr>
        <p:blipFill rotWithShape="1">
          <a:blip r:embed="rId2">
            <a:extLst>
              <a:ext uri="{28A0092B-C50C-407E-A947-70E740481C1C}">
                <a14:useLocalDpi xmlns:a14="http://schemas.microsoft.com/office/drawing/2010/main" val="0"/>
              </a:ext>
            </a:extLst>
          </a:blip>
          <a:srcRect l="12500" t="7647" r="12500" b="7647"/>
          <a:stretch/>
        </p:blipFill>
        <p:spPr>
          <a:xfrm>
            <a:off x="-1" y="0"/>
            <a:ext cx="9144000" cy="6858000"/>
          </a:xfrm>
          <a:prstGeom prst="rect">
            <a:avLst/>
          </a:prstGeom>
        </p:spPr>
      </p:pic>
      <p:sp>
        <p:nvSpPr>
          <p:cNvPr id="8" name="TextBox 7">
            <a:extLst>
              <a:ext uri="{FF2B5EF4-FFF2-40B4-BE49-F238E27FC236}">
                <a16:creationId xmlns:a16="http://schemas.microsoft.com/office/drawing/2014/main" id="{351488FA-609C-342E-F119-B985C324FAAF}"/>
              </a:ext>
            </a:extLst>
          </p:cNvPr>
          <p:cNvSpPr txBox="1"/>
          <p:nvPr/>
        </p:nvSpPr>
        <p:spPr>
          <a:xfrm>
            <a:off x="1419225" y="523241"/>
            <a:ext cx="7251192" cy="1374735"/>
          </a:xfrm>
          <a:prstGeom prst="rect">
            <a:avLst/>
          </a:prstGeom>
          <a:noFill/>
          <a:ln>
            <a:noFill/>
          </a:ln>
        </p:spPr>
        <p:txBody>
          <a:bodyPr wrap="square" rtlCol="0" anchor="b">
            <a:spAutoFit/>
          </a:bodyPr>
          <a:lstStyle/>
          <a:p>
            <a:pPr algn="r" defTabSz="914377">
              <a:lnSpc>
                <a:spcPts val="5000"/>
              </a:lnSpc>
              <a:defRPr/>
            </a:pPr>
            <a:r>
              <a:rPr lang="en-US" sz="5400" dirty="0">
                <a:solidFill>
                  <a:srgbClr val="A4DCFE"/>
                </a:solidFill>
                <a:effectLst>
                  <a:outerShdw blurRad="38100" dist="38100" dir="2700000" algn="tl">
                    <a:srgbClr val="000000">
                      <a:alpha val="43137"/>
                    </a:srgbClr>
                  </a:outerShdw>
                </a:effectLst>
                <a:latin typeface="Selawik Semibold" panose="020B0702040204020203" pitchFamily="34" charset="0"/>
              </a:rPr>
              <a:t>Staying Anchored</a:t>
            </a:r>
            <a:br>
              <a:rPr lang="en-US" sz="4400" dirty="0">
                <a:solidFill>
                  <a:srgbClr val="A4DCFE"/>
                </a:solidFill>
                <a:effectLst>
                  <a:outerShdw blurRad="38100" dist="38100" dir="2700000" algn="tl">
                    <a:srgbClr val="000000">
                      <a:alpha val="43137"/>
                    </a:srgbClr>
                  </a:outerShdw>
                </a:effectLst>
                <a:latin typeface="Selawik Semibold" panose="020B0702040204020203" pitchFamily="34" charset="0"/>
              </a:rPr>
            </a:br>
            <a:r>
              <a:rPr lang="en-US" sz="3600" spc="-151" dirty="0">
                <a:solidFill>
                  <a:srgbClr val="A4DCFE"/>
                </a:solidFill>
                <a:effectLst>
                  <a:outerShdw blurRad="38100" dist="38100" dir="2700000" algn="tl">
                    <a:srgbClr val="000000">
                      <a:alpha val="43137"/>
                    </a:srgbClr>
                  </a:outerShdw>
                </a:effectLst>
                <a:latin typeface="Selawik Semibold" panose="020B0702040204020203" pitchFamily="34" charset="0"/>
              </a:rPr>
              <a:t>in a</a:t>
            </a:r>
            <a:r>
              <a:rPr lang="en-US" sz="3200" spc="-151" dirty="0">
                <a:solidFill>
                  <a:srgbClr val="A4DCFE"/>
                </a:solidFill>
                <a:effectLst>
                  <a:outerShdw blurRad="38100" dist="38100" dir="2700000" algn="tl">
                    <a:srgbClr val="000000">
                      <a:alpha val="43137"/>
                    </a:srgbClr>
                  </a:outerShdw>
                </a:effectLst>
                <a:latin typeface="Selawik Semibold" panose="020B0702040204020203" pitchFamily="34" charset="0"/>
              </a:rPr>
              <a:t> </a:t>
            </a:r>
            <a:r>
              <a:rPr lang="en-US" sz="4800" dirty="0">
                <a:solidFill>
                  <a:srgbClr val="A4DCFE"/>
                </a:solidFill>
                <a:effectLst>
                  <a:outerShdw blurRad="38100" dist="38100" dir="2700000" algn="tl">
                    <a:srgbClr val="000000">
                      <a:alpha val="43137"/>
                    </a:srgbClr>
                  </a:outerShdw>
                </a:effectLst>
                <a:latin typeface="Selawik Semibold" panose="020B0702040204020203" pitchFamily="34" charset="0"/>
              </a:rPr>
              <a:t>Shifting Culture</a:t>
            </a:r>
            <a:endParaRPr lang="en-US" sz="4400" dirty="0">
              <a:solidFill>
                <a:srgbClr val="A4DCFE"/>
              </a:solidFill>
              <a:effectLst>
                <a:outerShdw blurRad="38100" dist="38100" dir="2700000" algn="tl">
                  <a:srgbClr val="000000">
                    <a:alpha val="43137"/>
                  </a:srgbClr>
                </a:outerShdw>
              </a:effectLst>
              <a:latin typeface="Selawik Semibold" panose="020B0702040204020203" pitchFamily="34" charset="0"/>
            </a:endParaRPr>
          </a:p>
        </p:txBody>
      </p:sp>
      <p:sp>
        <p:nvSpPr>
          <p:cNvPr id="4" name="TextBox 3">
            <a:extLst>
              <a:ext uri="{FF2B5EF4-FFF2-40B4-BE49-F238E27FC236}">
                <a16:creationId xmlns:a16="http://schemas.microsoft.com/office/drawing/2014/main" id="{3407CFC9-89FB-9AEB-DA93-5C35EAE6175B}"/>
              </a:ext>
            </a:extLst>
          </p:cNvPr>
          <p:cNvSpPr txBox="1"/>
          <p:nvPr/>
        </p:nvSpPr>
        <p:spPr>
          <a:xfrm>
            <a:off x="1314450" y="5958849"/>
            <a:ext cx="7355967" cy="523220"/>
          </a:xfrm>
          <a:prstGeom prst="rect">
            <a:avLst/>
          </a:prstGeom>
          <a:noFill/>
        </p:spPr>
        <p:txBody>
          <a:bodyPr wrap="square" rtlCol="0" anchor="b">
            <a:spAutoFit/>
          </a:bodyPr>
          <a:lstStyle/>
          <a:p>
            <a:pPr algn="r" defTabSz="914377">
              <a:defRPr/>
            </a:pPr>
            <a:r>
              <a:rPr lang="en-US" sz="2800" dirty="0">
                <a:solidFill>
                  <a:srgbClr val="EFD1BF"/>
                </a:solidFill>
                <a:effectLst>
                  <a:outerShdw blurRad="38100" dist="38100" dir="2700000" algn="tl">
                    <a:srgbClr val="000000">
                      <a:alpha val="43137"/>
                    </a:srgbClr>
                  </a:outerShdw>
                </a:effectLst>
                <a:latin typeface="Selawik Light" panose="020B0502040204020203" pitchFamily="34" charset="0"/>
              </a:rPr>
              <a:t>Lesson 2: Anchored in Truth</a:t>
            </a:r>
            <a:endParaRPr lang="en-US" sz="2000" dirty="0">
              <a:solidFill>
                <a:srgbClr val="EFD1BF"/>
              </a:solidFill>
              <a:effectLst>
                <a:outerShdw blurRad="38100" dist="38100" dir="2700000" algn="tl">
                  <a:srgbClr val="000000">
                    <a:alpha val="43137"/>
                  </a:srgbClr>
                </a:outerShdw>
              </a:effectLst>
              <a:latin typeface="Selawik Light" panose="020B0502040204020203" pitchFamily="34" charset="0"/>
            </a:endParaRPr>
          </a:p>
        </p:txBody>
      </p:sp>
    </p:spTree>
    <p:extLst>
      <p:ext uri="{BB962C8B-B14F-4D97-AF65-F5344CB8AC3E}">
        <p14:creationId xmlns:p14="http://schemas.microsoft.com/office/powerpoint/2010/main" val="347488210"/>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atellite&#10;&#10;Description automatically generated">
            <a:extLst>
              <a:ext uri="{FF2B5EF4-FFF2-40B4-BE49-F238E27FC236}">
                <a16:creationId xmlns:a16="http://schemas.microsoft.com/office/drawing/2014/main" id="{D098E714-70AF-1220-0733-863373CB9100}"/>
              </a:ext>
            </a:extLst>
          </p:cNvPr>
          <p:cNvPicPr>
            <a:picLocks noChangeAspect="1"/>
          </p:cNvPicPr>
          <p:nvPr/>
        </p:nvPicPr>
        <p:blipFill rotWithShape="1">
          <a:blip r:embed="rId2">
            <a:extLst>
              <a:ext uri="{28A0092B-C50C-407E-A947-70E740481C1C}">
                <a14:useLocalDpi xmlns:a14="http://schemas.microsoft.com/office/drawing/2010/main" val="0"/>
              </a:ext>
            </a:extLst>
          </a:blip>
          <a:srcRect l="12500" t="7647" r="12500" b="7647"/>
          <a:stretch/>
        </p:blipFill>
        <p:spPr>
          <a:xfrm>
            <a:off x="-1" y="0"/>
            <a:ext cx="9144000" cy="6858000"/>
          </a:xfrm>
          <a:prstGeom prst="rect">
            <a:avLst/>
          </a:prstGeom>
        </p:spPr>
      </p:pic>
      <p:sp>
        <p:nvSpPr>
          <p:cNvPr id="8" name="TextBox 7">
            <a:extLst>
              <a:ext uri="{FF2B5EF4-FFF2-40B4-BE49-F238E27FC236}">
                <a16:creationId xmlns:a16="http://schemas.microsoft.com/office/drawing/2014/main" id="{351488FA-609C-342E-F119-B985C324FAAF}"/>
              </a:ext>
            </a:extLst>
          </p:cNvPr>
          <p:cNvSpPr txBox="1"/>
          <p:nvPr/>
        </p:nvSpPr>
        <p:spPr>
          <a:xfrm>
            <a:off x="1419225" y="523241"/>
            <a:ext cx="7251192" cy="1374735"/>
          </a:xfrm>
          <a:prstGeom prst="rect">
            <a:avLst/>
          </a:prstGeom>
          <a:noFill/>
          <a:ln>
            <a:noFill/>
          </a:ln>
        </p:spPr>
        <p:txBody>
          <a:bodyPr wrap="square" rtlCol="0" anchor="b">
            <a:spAutoFit/>
          </a:bodyPr>
          <a:lstStyle/>
          <a:p>
            <a:pPr algn="r" defTabSz="914377">
              <a:lnSpc>
                <a:spcPts val="5000"/>
              </a:lnSpc>
              <a:defRPr/>
            </a:pPr>
            <a:r>
              <a:rPr lang="en-US" sz="5400" dirty="0">
                <a:solidFill>
                  <a:srgbClr val="A4DCFE"/>
                </a:solidFill>
                <a:effectLst>
                  <a:outerShdw blurRad="38100" dist="38100" dir="2700000" algn="tl">
                    <a:srgbClr val="000000">
                      <a:alpha val="43137"/>
                    </a:srgbClr>
                  </a:outerShdw>
                </a:effectLst>
                <a:latin typeface="Selawik Semibold" panose="020B0702040204020203" pitchFamily="34" charset="0"/>
              </a:rPr>
              <a:t>Staying Anchored</a:t>
            </a:r>
            <a:br>
              <a:rPr lang="en-US" sz="4400" dirty="0">
                <a:solidFill>
                  <a:srgbClr val="A4DCFE"/>
                </a:solidFill>
                <a:effectLst>
                  <a:outerShdw blurRad="38100" dist="38100" dir="2700000" algn="tl">
                    <a:srgbClr val="000000">
                      <a:alpha val="43137"/>
                    </a:srgbClr>
                  </a:outerShdw>
                </a:effectLst>
                <a:latin typeface="Selawik Semibold" panose="020B0702040204020203" pitchFamily="34" charset="0"/>
              </a:rPr>
            </a:br>
            <a:r>
              <a:rPr lang="en-US" sz="3600" spc="-151" dirty="0">
                <a:solidFill>
                  <a:srgbClr val="A4DCFE"/>
                </a:solidFill>
                <a:effectLst>
                  <a:outerShdw blurRad="38100" dist="38100" dir="2700000" algn="tl">
                    <a:srgbClr val="000000">
                      <a:alpha val="43137"/>
                    </a:srgbClr>
                  </a:outerShdw>
                </a:effectLst>
                <a:latin typeface="Selawik Semibold" panose="020B0702040204020203" pitchFamily="34" charset="0"/>
              </a:rPr>
              <a:t>in a</a:t>
            </a:r>
            <a:r>
              <a:rPr lang="en-US" sz="3200" spc="-151" dirty="0">
                <a:solidFill>
                  <a:srgbClr val="A4DCFE"/>
                </a:solidFill>
                <a:effectLst>
                  <a:outerShdw blurRad="38100" dist="38100" dir="2700000" algn="tl">
                    <a:srgbClr val="000000">
                      <a:alpha val="43137"/>
                    </a:srgbClr>
                  </a:outerShdw>
                </a:effectLst>
                <a:latin typeface="Selawik Semibold" panose="020B0702040204020203" pitchFamily="34" charset="0"/>
              </a:rPr>
              <a:t> </a:t>
            </a:r>
            <a:r>
              <a:rPr lang="en-US" sz="4800" dirty="0">
                <a:solidFill>
                  <a:srgbClr val="A4DCFE"/>
                </a:solidFill>
                <a:effectLst>
                  <a:outerShdw blurRad="38100" dist="38100" dir="2700000" algn="tl">
                    <a:srgbClr val="000000">
                      <a:alpha val="43137"/>
                    </a:srgbClr>
                  </a:outerShdw>
                </a:effectLst>
                <a:latin typeface="Selawik Semibold" panose="020B0702040204020203" pitchFamily="34" charset="0"/>
              </a:rPr>
              <a:t>Shifting Culture</a:t>
            </a:r>
            <a:endParaRPr lang="en-US" sz="4400" dirty="0">
              <a:solidFill>
                <a:srgbClr val="A4DCFE"/>
              </a:solidFill>
              <a:effectLst>
                <a:outerShdw blurRad="38100" dist="38100" dir="2700000" algn="tl">
                  <a:srgbClr val="000000">
                    <a:alpha val="43137"/>
                  </a:srgbClr>
                </a:outerShdw>
              </a:effectLst>
              <a:latin typeface="Selawik Semibold" panose="020B0702040204020203" pitchFamily="34" charset="0"/>
            </a:endParaRPr>
          </a:p>
        </p:txBody>
      </p:sp>
      <p:sp>
        <p:nvSpPr>
          <p:cNvPr id="4" name="TextBox 3">
            <a:extLst>
              <a:ext uri="{FF2B5EF4-FFF2-40B4-BE49-F238E27FC236}">
                <a16:creationId xmlns:a16="http://schemas.microsoft.com/office/drawing/2014/main" id="{3407CFC9-89FB-9AEB-DA93-5C35EAE6175B}"/>
              </a:ext>
            </a:extLst>
          </p:cNvPr>
          <p:cNvSpPr txBox="1"/>
          <p:nvPr/>
        </p:nvSpPr>
        <p:spPr>
          <a:xfrm>
            <a:off x="1314450" y="5958849"/>
            <a:ext cx="7355967" cy="523220"/>
          </a:xfrm>
          <a:prstGeom prst="rect">
            <a:avLst/>
          </a:prstGeom>
          <a:noFill/>
        </p:spPr>
        <p:txBody>
          <a:bodyPr wrap="square" rtlCol="0" anchor="b">
            <a:spAutoFit/>
          </a:bodyPr>
          <a:lstStyle/>
          <a:p>
            <a:pPr algn="r" defTabSz="914377">
              <a:defRPr/>
            </a:pPr>
            <a:r>
              <a:rPr lang="en-US" sz="2800" dirty="0">
                <a:solidFill>
                  <a:srgbClr val="EFD1BF"/>
                </a:solidFill>
                <a:effectLst>
                  <a:outerShdw blurRad="38100" dist="38100" dir="2700000" algn="tl">
                    <a:srgbClr val="000000">
                      <a:alpha val="43137"/>
                    </a:srgbClr>
                  </a:outerShdw>
                </a:effectLst>
                <a:latin typeface="Selawik Light" panose="020B0502040204020203" pitchFamily="34" charset="0"/>
              </a:rPr>
              <a:t>Lesson 2: Anchored in Truth</a:t>
            </a:r>
            <a:endParaRPr lang="en-US" sz="2000" dirty="0">
              <a:solidFill>
                <a:srgbClr val="EFD1BF"/>
              </a:solidFill>
              <a:effectLst>
                <a:outerShdw blurRad="38100" dist="38100" dir="2700000" algn="tl">
                  <a:srgbClr val="000000">
                    <a:alpha val="43137"/>
                  </a:srgbClr>
                </a:outerShdw>
              </a:effectLst>
              <a:latin typeface="Selawik Light" panose="020B0502040204020203" pitchFamily="34" charset="0"/>
            </a:endParaRPr>
          </a:p>
        </p:txBody>
      </p:sp>
    </p:spTree>
    <p:extLst>
      <p:ext uri="{BB962C8B-B14F-4D97-AF65-F5344CB8AC3E}">
        <p14:creationId xmlns:p14="http://schemas.microsoft.com/office/powerpoint/2010/main" val="998401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202569-4557-BB2B-A3A2-929526DC4BB7}"/>
              </a:ext>
            </a:extLst>
          </p:cNvPr>
          <p:cNvSpPr>
            <a:spLocks noGrp="1"/>
          </p:cNvSpPr>
          <p:nvPr>
            <p:ph idx="1"/>
          </p:nvPr>
        </p:nvSpPr>
        <p:spPr>
          <a:xfrm>
            <a:off x="666750" y="654843"/>
            <a:ext cx="7810500" cy="5548313"/>
          </a:xfrm>
        </p:spPr>
        <p:txBody>
          <a:bodyPr anchor="ctr">
            <a:noAutofit/>
          </a:bodyPr>
          <a:lstStyle/>
          <a:p>
            <a:pPr marL="0" indent="0" algn="ctr">
              <a:buNone/>
            </a:pPr>
            <a:r>
              <a:rPr lang="en-US" dirty="0">
                <a:solidFill>
                  <a:schemeClr val="bg1"/>
                </a:solidFill>
                <a:latin typeface="Selawik Light" panose="020B0502040204020203" pitchFamily="34" charset="0"/>
              </a:rPr>
              <a:t>The word translated “anchor” (Gr. </a:t>
            </a:r>
            <a:r>
              <a:rPr lang="en-US" i="1" dirty="0" err="1">
                <a:solidFill>
                  <a:schemeClr val="bg1"/>
                </a:solidFill>
                <a:latin typeface="Selawik Light" panose="020B0502040204020203" pitchFamily="34" charset="0"/>
              </a:rPr>
              <a:t>ankyra</a:t>
            </a:r>
            <a:r>
              <a:rPr lang="en-US" i="1" dirty="0">
                <a:solidFill>
                  <a:schemeClr val="bg1"/>
                </a:solidFill>
                <a:latin typeface="Selawik Light" panose="020B0502040204020203" pitchFamily="34" charset="0"/>
              </a:rPr>
              <a:t> </a:t>
            </a:r>
            <a:r>
              <a:rPr lang="en-US" dirty="0">
                <a:solidFill>
                  <a:schemeClr val="bg1"/>
                </a:solidFill>
                <a:latin typeface="Selawik Light" panose="020B0502040204020203" pitchFamily="34" charset="0"/>
              </a:rPr>
              <a:t>= “something bent”) is used four times in the New Testament—three times literally (Acts 27:29, 30, 40) and once figuratively (Heb 6:19).</a:t>
            </a:r>
          </a:p>
          <a:p>
            <a:pPr marL="0" indent="0" algn="ctr">
              <a:spcBef>
                <a:spcPts val="2400"/>
              </a:spcBef>
              <a:buNone/>
            </a:pPr>
            <a:r>
              <a:rPr lang="en-US" dirty="0">
                <a:solidFill>
                  <a:schemeClr val="bg1"/>
                </a:solidFill>
                <a:latin typeface="Selawik Light" panose="020B0502040204020203" pitchFamily="34" charset="0"/>
              </a:rPr>
              <a:t>A literal anchor grabs the solid rock on the sea floor to prevent movement of the boat. We are a boat in a storm (Lesson 1). We must anchor ourselves in truth. By the end of this study, (1) you will identify the difference between truth and error, (2) you will see a historical illustration of anchored and drifting Christians, and (3) you will know what to do to anchor yourself in truth.</a:t>
            </a:r>
          </a:p>
        </p:txBody>
      </p:sp>
    </p:spTree>
    <p:extLst>
      <p:ext uri="{BB962C8B-B14F-4D97-AF65-F5344CB8AC3E}">
        <p14:creationId xmlns:p14="http://schemas.microsoft.com/office/powerpoint/2010/main" val="107268183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CC7C1-9767-03EE-EB70-8BB1A2D6839A}"/>
              </a:ext>
            </a:extLst>
          </p:cNvPr>
          <p:cNvSpPr>
            <a:spLocks noGrp="1"/>
          </p:cNvSpPr>
          <p:nvPr>
            <p:ph type="title"/>
          </p:nvPr>
        </p:nvSpPr>
        <p:spPr>
          <a:xfrm>
            <a:off x="2638425" y="342900"/>
            <a:ext cx="6200775" cy="1600199"/>
          </a:xfrm>
        </p:spPr>
        <p:txBody>
          <a:bodyPr anchor="ctr">
            <a:noAutofit/>
          </a:bodyPr>
          <a:lstStyle/>
          <a:p>
            <a:pPr algn="r">
              <a:lnSpc>
                <a:spcPts val="4800"/>
              </a:lnSpc>
            </a:pPr>
            <a:r>
              <a:rPr lang="en-US" sz="4800" dirty="0">
                <a:solidFill>
                  <a:srgbClr val="EFD1BF"/>
                </a:solidFill>
                <a:effectLst>
                  <a:outerShdw blurRad="38100" dist="38100" dir="2700000" algn="tl">
                    <a:srgbClr val="000000">
                      <a:alpha val="43137"/>
                    </a:srgbClr>
                  </a:outerShdw>
                </a:effectLst>
                <a:latin typeface="Selawik" panose="020B0502040204020203" pitchFamily="34" charset="0"/>
              </a:rPr>
              <a:t>The Power of Truth and the Pull of Error</a:t>
            </a:r>
          </a:p>
        </p:txBody>
      </p:sp>
      <p:sp>
        <p:nvSpPr>
          <p:cNvPr id="3" name="Content Placeholder 2">
            <a:extLst>
              <a:ext uri="{FF2B5EF4-FFF2-40B4-BE49-F238E27FC236}">
                <a16:creationId xmlns:a16="http://schemas.microsoft.com/office/drawing/2014/main" id="{7DA88ACA-2B25-8D5B-E367-1AA934FD46C8}"/>
              </a:ext>
            </a:extLst>
          </p:cNvPr>
          <p:cNvSpPr>
            <a:spLocks noGrp="1"/>
          </p:cNvSpPr>
          <p:nvPr>
            <p:ph idx="1"/>
          </p:nvPr>
        </p:nvSpPr>
        <p:spPr>
          <a:xfrm>
            <a:off x="3257550" y="2152649"/>
            <a:ext cx="5581650" cy="4410075"/>
          </a:xfrm>
        </p:spPr>
        <p:txBody>
          <a:bodyPr/>
          <a:lstStyle/>
          <a:p>
            <a:pPr>
              <a:spcBef>
                <a:spcPts val="1800"/>
              </a:spcBef>
            </a:pPr>
            <a:r>
              <a:rPr lang="en-US" dirty="0">
                <a:solidFill>
                  <a:schemeClr val="bg1"/>
                </a:solidFill>
                <a:effectLst>
                  <a:outerShdw blurRad="38100" dist="38100" dir="2700000" algn="tl">
                    <a:srgbClr val="000000">
                      <a:alpha val="43137"/>
                    </a:srgbClr>
                  </a:outerShdw>
                </a:effectLst>
                <a:latin typeface="Selawik Light" panose="020B0502040204020203" pitchFamily="34" charset="0"/>
              </a:rPr>
              <a:t>Truth exists (“Roadrunner Tactic”; John 18:37–38; Rom 1:18–25).</a:t>
            </a:r>
          </a:p>
          <a:p>
            <a:pPr>
              <a:spcBef>
                <a:spcPts val="1800"/>
              </a:spcBef>
            </a:pPr>
            <a:r>
              <a:rPr lang="en-US" dirty="0">
                <a:solidFill>
                  <a:schemeClr val="bg1"/>
                </a:solidFill>
                <a:effectLst>
                  <a:outerShdw blurRad="38100" dist="38100" dir="2700000" algn="tl">
                    <a:srgbClr val="000000">
                      <a:alpha val="43137"/>
                    </a:srgbClr>
                  </a:outerShdw>
                </a:effectLst>
                <a:latin typeface="Selawik Light" panose="020B0502040204020203" pitchFamily="34" charset="0"/>
              </a:rPr>
              <a:t>Error corrupts (John 8:44–45; Eph 4:14–15; 1 John 2:18–24).</a:t>
            </a:r>
          </a:p>
          <a:p>
            <a:pPr>
              <a:spcBef>
                <a:spcPts val="1800"/>
              </a:spcBef>
            </a:pPr>
            <a:r>
              <a:rPr lang="en-US" dirty="0">
                <a:solidFill>
                  <a:schemeClr val="bg1"/>
                </a:solidFill>
                <a:effectLst>
                  <a:outerShdw blurRad="38100" dist="38100" dir="2700000" algn="tl">
                    <a:srgbClr val="000000">
                      <a:alpha val="43137"/>
                    </a:srgbClr>
                  </a:outerShdw>
                </a:effectLst>
                <a:latin typeface="Selawik Light" panose="020B0502040204020203" pitchFamily="34" charset="0"/>
              </a:rPr>
              <a:t>Truth is…</a:t>
            </a:r>
          </a:p>
          <a:p>
            <a:pPr lvl="1">
              <a:spcBef>
                <a:spcPts val="600"/>
              </a:spcBef>
              <a:buFont typeface="Selawik Light" panose="020B0502040204020203" pitchFamily="34" charset="0"/>
              <a:buChar char="-"/>
            </a:pPr>
            <a:r>
              <a:rPr lang="en-US" dirty="0">
                <a:solidFill>
                  <a:schemeClr val="bg1"/>
                </a:solidFill>
                <a:effectLst>
                  <a:outerShdw blurRad="38100" dist="38100" dir="2700000" algn="tl">
                    <a:srgbClr val="000000">
                      <a:alpha val="43137"/>
                    </a:srgbClr>
                  </a:outerShdw>
                </a:effectLst>
                <a:latin typeface="Selawik Light" panose="020B0502040204020203" pitchFamily="34" charset="0"/>
              </a:rPr>
              <a:t>Divine (John 14:6; 16:13; 17:17).</a:t>
            </a:r>
          </a:p>
          <a:p>
            <a:pPr lvl="1">
              <a:spcBef>
                <a:spcPts val="600"/>
              </a:spcBef>
              <a:buFont typeface="Selawik Light" panose="020B0502040204020203" pitchFamily="34" charset="0"/>
              <a:buChar char="-"/>
            </a:pPr>
            <a:r>
              <a:rPr lang="en-US" dirty="0">
                <a:solidFill>
                  <a:schemeClr val="bg1"/>
                </a:solidFill>
                <a:effectLst>
                  <a:outerShdw blurRad="38100" dist="38100" dir="2700000" algn="tl">
                    <a:srgbClr val="000000">
                      <a:alpha val="43137"/>
                    </a:srgbClr>
                  </a:outerShdw>
                </a:effectLst>
                <a:latin typeface="Selawik Light" panose="020B0502040204020203" pitchFamily="34" charset="0"/>
              </a:rPr>
              <a:t>Authoritative (2 Tim 3:16–4:5; Rom 2:3–8; cf. John 12:44–50; Matt 24:35).</a:t>
            </a:r>
          </a:p>
        </p:txBody>
      </p:sp>
    </p:spTree>
    <p:extLst>
      <p:ext uri="{BB962C8B-B14F-4D97-AF65-F5344CB8AC3E}">
        <p14:creationId xmlns:p14="http://schemas.microsoft.com/office/powerpoint/2010/main" val="41939216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202569-4557-BB2B-A3A2-929526DC4BB7}"/>
              </a:ext>
            </a:extLst>
          </p:cNvPr>
          <p:cNvSpPr>
            <a:spLocks noGrp="1"/>
          </p:cNvSpPr>
          <p:nvPr>
            <p:ph idx="1"/>
          </p:nvPr>
        </p:nvSpPr>
        <p:spPr>
          <a:xfrm>
            <a:off x="666750" y="654843"/>
            <a:ext cx="7810500" cy="5548313"/>
          </a:xfrm>
        </p:spPr>
        <p:txBody>
          <a:bodyPr anchor="ctr"/>
          <a:lstStyle/>
          <a:p>
            <a:pPr marL="0" indent="0" algn="ctr">
              <a:buNone/>
            </a:pPr>
            <a:r>
              <a:rPr lang="en-US" dirty="0">
                <a:solidFill>
                  <a:schemeClr val="bg1"/>
                </a:solidFill>
                <a:latin typeface="Selawik Light" panose="020B0502040204020203" pitchFamily="34" charset="0"/>
              </a:rPr>
              <a:t>“Truth does not blush” (Tertullian).</a:t>
            </a:r>
          </a:p>
        </p:txBody>
      </p:sp>
    </p:spTree>
    <p:extLst>
      <p:ext uri="{BB962C8B-B14F-4D97-AF65-F5344CB8AC3E}">
        <p14:creationId xmlns:p14="http://schemas.microsoft.com/office/powerpoint/2010/main" val="2975955829"/>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CC7C1-9767-03EE-EB70-8BB1A2D6839A}"/>
              </a:ext>
            </a:extLst>
          </p:cNvPr>
          <p:cNvSpPr>
            <a:spLocks noGrp="1"/>
          </p:cNvSpPr>
          <p:nvPr>
            <p:ph type="title"/>
          </p:nvPr>
        </p:nvSpPr>
        <p:spPr>
          <a:xfrm>
            <a:off x="2638425" y="342900"/>
            <a:ext cx="6200775" cy="1600199"/>
          </a:xfrm>
        </p:spPr>
        <p:txBody>
          <a:bodyPr anchor="ctr">
            <a:noAutofit/>
          </a:bodyPr>
          <a:lstStyle/>
          <a:p>
            <a:pPr algn="r">
              <a:lnSpc>
                <a:spcPts val="4800"/>
              </a:lnSpc>
            </a:pPr>
            <a:r>
              <a:rPr lang="en-US" sz="4800" dirty="0">
                <a:solidFill>
                  <a:srgbClr val="EFD1BF"/>
                </a:solidFill>
                <a:effectLst>
                  <a:outerShdw blurRad="38100" dist="38100" dir="2700000" algn="tl">
                    <a:srgbClr val="000000">
                      <a:alpha val="43137"/>
                    </a:srgbClr>
                  </a:outerShdw>
                </a:effectLst>
                <a:latin typeface="Selawik" panose="020B0502040204020203" pitchFamily="34" charset="0"/>
              </a:rPr>
              <a:t>The Power of Truth and the Pull of Error</a:t>
            </a:r>
          </a:p>
        </p:txBody>
      </p:sp>
      <p:sp>
        <p:nvSpPr>
          <p:cNvPr id="3" name="Content Placeholder 2">
            <a:extLst>
              <a:ext uri="{FF2B5EF4-FFF2-40B4-BE49-F238E27FC236}">
                <a16:creationId xmlns:a16="http://schemas.microsoft.com/office/drawing/2014/main" id="{7DA88ACA-2B25-8D5B-E367-1AA934FD46C8}"/>
              </a:ext>
            </a:extLst>
          </p:cNvPr>
          <p:cNvSpPr>
            <a:spLocks noGrp="1"/>
          </p:cNvSpPr>
          <p:nvPr>
            <p:ph idx="1"/>
          </p:nvPr>
        </p:nvSpPr>
        <p:spPr>
          <a:xfrm>
            <a:off x="3257550" y="2152649"/>
            <a:ext cx="5581650" cy="4410075"/>
          </a:xfrm>
        </p:spPr>
        <p:txBody>
          <a:bodyPr>
            <a:normAutofit/>
          </a:bodyPr>
          <a:lstStyle/>
          <a:p>
            <a:pPr>
              <a:spcBef>
                <a:spcPts val="1800"/>
              </a:spcBef>
            </a:pPr>
            <a:r>
              <a:rPr lang="en-US" dirty="0">
                <a:solidFill>
                  <a:schemeClr val="bg1"/>
                </a:solidFill>
                <a:effectLst>
                  <a:outerShdw blurRad="38100" dist="38100" dir="2700000" algn="tl">
                    <a:srgbClr val="000000">
                      <a:alpha val="43137"/>
                    </a:srgbClr>
                  </a:outerShdw>
                </a:effectLst>
                <a:latin typeface="Selawik Light" panose="020B0502040204020203" pitchFamily="34" charset="0"/>
              </a:rPr>
              <a:t>Truth exists (“Roadrunner Tactic”; John 18:37–38; Rom 1:18–25).</a:t>
            </a:r>
          </a:p>
          <a:p>
            <a:pPr>
              <a:spcBef>
                <a:spcPts val="1800"/>
              </a:spcBef>
            </a:pPr>
            <a:r>
              <a:rPr lang="en-US" dirty="0">
                <a:solidFill>
                  <a:schemeClr val="bg1"/>
                </a:solidFill>
                <a:effectLst>
                  <a:outerShdw blurRad="38100" dist="38100" dir="2700000" algn="tl">
                    <a:srgbClr val="000000">
                      <a:alpha val="43137"/>
                    </a:srgbClr>
                  </a:outerShdw>
                </a:effectLst>
                <a:latin typeface="Selawik Light" panose="020B0502040204020203" pitchFamily="34" charset="0"/>
              </a:rPr>
              <a:t>Error corrupts (John 8:44–45; Eph 4:14–15; 1 John 2:18–24).</a:t>
            </a:r>
          </a:p>
          <a:p>
            <a:pPr>
              <a:spcBef>
                <a:spcPts val="1800"/>
              </a:spcBef>
            </a:pPr>
            <a:r>
              <a:rPr lang="en-US" dirty="0">
                <a:solidFill>
                  <a:schemeClr val="bg1"/>
                </a:solidFill>
                <a:effectLst>
                  <a:outerShdw blurRad="38100" dist="38100" dir="2700000" algn="tl">
                    <a:srgbClr val="000000">
                      <a:alpha val="43137"/>
                    </a:srgbClr>
                  </a:outerShdw>
                </a:effectLst>
                <a:latin typeface="Selawik Light" panose="020B0502040204020203" pitchFamily="34" charset="0"/>
              </a:rPr>
              <a:t>Truth is…</a:t>
            </a:r>
          </a:p>
          <a:p>
            <a:pPr lvl="1">
              <a:spcBef>
                <a:spcPts val="600"/>
              </a:spcBef>
              <a:buFont typeface="Selawik Light" panose="020B0502040204020203" pitchFamily="34" charset="0"/>
              <a:buChar char="-"/>
            </a:pPr>
            <a:r>
              <a:rPr lang="en-US" dirty="0">
                <a:solidFill>
                  <a:schemeClr val="bg1"/>
                </a:solidFill>
                <a:effectLst>
                  <a:outerShdw blurRad="38100" dist="38100" dir="2700000" algn="tl">
                    <a:srgbClr val="000000">
                      <a:alpha val="43137"/>
                    </a:srgbClr>
                  </a:outerShdw>
                </a:effectLst>
                <a:latin typeface="Selawik Light" panose="020B0502040204020203" pitchFamily="34" charset="0"/>
              </a:rPr>
              <a:t>Divine (John 14:6; 16:13; 17:17).</a:t>
            </a:r>
          </a:p>
          <a:p>
            <a:pPr lvl="1">
              <a:spcBef>
                <a:spcPts val="600"/>
              </a:spcBef>
              <a:buFont typeface="Selawik Light" panose="020B0502040204020203" pitchFamily="34" charset="0"/>
              <a:buChar char="-"/>
            </a:pPr>
            <a:r>
              <a:rPr lang="en-US" dirty="0">
                <a:solidFill>
                  <a:schemeClr val="bg1"/>
                </a:solidFill>
                <a:effectLst>
                  <a:outerShdw blurRad="38100" dist="38100" dir="2700000" algn="tl">
                    <a:srgbClr val="000000">
                      <a:alpha val="43137"/>
                    </a:srgbClr>
                  </a:outerShdw>
                </a:effectLst>
                <a:latin typeface="Selawik Light" panose="020B0502040204020203" pitchFamily="34" charset="0"/>
              </a:rPr>
              <a:t>Authoritative (2 Tim 3:16–4:5; Rom 2:3–8; cf. </a:t>
            </a:r>
            <a:r>
              <a:rPr lang="en-US">
                <a:solidFill>
                  <a:schemeClr val="bg1"/>
                </a:solidFill>
                <a:effectLst>
                  <a:outerShdw blurRad="38100" dist="38100" dir="2700000" algn="tl">
                    <a:srgbClr val="000000">
                      <a:alpha val="43137"/>
                    </a:srgbClr>
                  </a:outerShdw>
                </a:effectLst>
                <a:latin typeface="Selawik Light" panose="020B0502040204020203" pitchFamily="34" charset="0"/>
              </a:rPr>
              <a:t>John 12:44–50; Matt 24:35).</a:t>
            </a:r>
            <a:endParaRPr lang="en-US" dirty="0">
              <a:solidFill>
                <a:schemeClr val="bg1"/>
              </a:solidFill>
              <a:effectLst>
                <a:outerShdw blurRad="38100" dist="38100" dir="2700000" algn="tl">
                  <a:srgbClr val="000000">
                    <a:alpha val="43137"/>
                  </a:srgbClr>
                </a:outerShdw>
              </a:effectLst>
              <a:latin typeface="Selawik Light" panose="020B0502040204020203" pitchFamily="34" charset="0"/>
            </a:endParaRPr>
          </a:p>
          <a:p>
            <a:pPr lvl="1">
              <a:spcBef>
                <a:spcPts val="600"/>
              </a:spcBef>
              <a:buFont typeface="Selawik Light" panose="020B0502040204020203" pitchFamily="34" charset="0"/>
              <a:buChar char="-"/>
            </a:pPr>
            <a:r>
              <a:rPr lang="en-US" dirty="0">
                <a:solidFill>
                  <a:schemeClr val="bg1"/>
                </a:solidFill>
                <a:effectLst>
                  <a:outerShdw blurRad="38100" dist="38100" dir="2700000" algn="tl">
                    <a:srgbClr val="000000">
                      <a:alpha val="43137"/>
                    </a:srgbClr>
                  </a:outerShdw>
                </a:effectLst>
                <a:latin typeface="Selawik Light" panose="020B0502040204020203" pitchFamily="34" charset="0"/>
              </a:rPr>
              <a:t>Knowable (John 8:32; 1 Cor 1:10).</a:t>
            </a:r>
          </a:p>
        </p:txBody>
      </p:sp>
    </p:spTree>
    <p:extLst>
      <p:ext uri="{BB962C8B-B14F-4D97-AF65-F5344CB8AC3E}">
        <p14:creationId xmlns:p14="http://schemas.microsoft.com/office/powerpoint/2010/main" val="269328183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CC7C1-9767-03EE-EB70-8BB1A2D6839A}"/>
              </a:ext>
            </a:extLst>
          </p:cNvPr>
          <p:cNvSpPr>
            <a:spLocks noGrp="1"/>
          </p:cNvSpPr>
          <p:nvPr>
            <p:ph type="title"/>
          </p:nvPr>
        </p:nvSpPr>
        <p:spPr>
          <a:xfrm>
            <a:off x="2638425" y="342900"/>
            <a:ext cx="6200775" cy="1600199"/>
          </a:xfrm>
        </p:spPr>
        <p:txBody>
          <a:bodyPr anchor="ctr">
            <a:noAutofit/>
          </a:bodyPr>
          <a:lstStyle/>
          <a:p>
            <a:pPr algn="r">
              <a:lnSpc>
                <a:spcPts val="4800"/>
              </a:lnSpc>
            </a:pPr>
            <a:r>
              <a:rPr lang="en-US" sz="4800" dirty="0">
                <a:solidFill>
                  <a:srgbClr val="EFD1BF"/>
                </a:solidFill>
                <a:effectLst>
                  <a:outerShdw blurRad="38100" dist="38100" dir="2700000" algn="tl">
                    <a:srgbClr val="000000">
                      <a:alpha val="43137"/>
                    </a:srgbClr>
                  </a:outerShdw>
                </a:effectLst>
                <a:latin typeface="Selawik" panose="020B0502040204020203" pitchFamily="34" charset="0"/>
              </a:rPr>
              <a:t>A Tale of Two </a:t>
            </a:r>
            <a:br>
              <a:rPr lang="en-US" sz="4800" dirty="0">
                <a:solidFill>
                  <a:srgbClr val="EFD1BF"/>
                </a:solidFill>
                <a:effectLst>
                  <a:outerShdw blurRad="38100" dist="38100" dir="2700000" algn="tl">
                    <a:srgbClr val="000000">
                      <a:alpha val="43137"/>
                    </a:srgbClr>
                  </a:outerShdw>
                </a:effectLst>
                <a:latin typeface="Selawik" panose="020B0502040204020203" pitchFamily="34" charset="0"/>
              </a:rPr>
            </a:br>
            <a:r>
              <a:rPr lang="en-US" sz="4800" dirty="0">
                <a:solidFill>
                  <a:srgbClr val="EFD1BF"/>
                </a:solidFill>
                <a:effectLst>
                  <a:outerShdw blurRad="38100" dist="38100" dir="2700000" algn="tl">
                    <a:srgbClr val="000000">
                      <a:alpha val="43137"/>
                    </a:srgbClr>
                  </a:outerShdw>
                </a:effectLst>
                <a:latin typeface="Selawik" panose="020B0502040204020203" pitchFamily="34" charset="0"/>
              </a:rPr>
              <a:t>(or Three) Churches</a:t>
            </a:r>
          </a:p>
        </p:txBody>
      </p:sp>
      <p:sp>
        <p:nvSpPr>
          <p:cNvPr id="3" name="Content Placeholder 2">
            <a:extLst>
              <a:ext uri="{FF2B5EF4-FFF2-40B4-BE49-F238E27FC236}">
                <a16:creationId xmlns:a16="http://schemas.microsoft.com/office/drawing/2014/main" id="{7DA88ACA-2B25-8D5B-E367-1AA934FD46C8}"/>
              </a:ext>
            </a:extLst>
          </p:cNvPr>
          <p:cNvSpPr>
            <a:spLocks noGrp="1"/>
          </p:cNvSpPr>
          <p:nvPr>
            <p:ph idx="1"/>
          </p:nvPr>
        </p:nvSpPr>
        <p:spPr>
          <a:xfrm>
            <a:off x="3257550" y="2152649"/>
            <a:ext cx="5581650" cy="4410075"/>
          </a:xfrm>
        </p:spPr>
        <p:txBody>
          <a:bodyPr/>
          <a:lstStyle/>
          <a:p>
            <a:pPr>
              <a:spcBef>
                <a:spcPts val="1800"/>
              </a:spcBef>
            </a:pPr>
            <a:r>
              <a:rPr lang="en-US" dirty="0">
                <a:solidFill>
                  <a:schemeClr val="bg1"/>
                </a:solidFill>
                <a:effectLst>
                  <a:outerShdw blurRad="38100" dist="38100" dir="2700000" algn="tl">
                    <a:srgbClr val="000000">
                      <a:alpha val="43137"/>
                    </a:srgbClr>
                  </a:outerShdw>
                </a:effectLst>
                <a:latin typeface="Selawik Light" panose="020B0502040204020203" pitchFamily="34" charset="0"/>
              </a:rPr>
              <a:t>History rhymes (Gen 3:1–7; 2:15–17; Rom 1:18–25; 2 Thess 2:3–15).</a:t>
            </a:r>
          </a:p>
        </p:txBody>
      </p:sp>
    </p:spTree>
    <p:extLst>
      <p:ext uri="{BB962C8B-B14F-4D97-AF65-F5344CB8AC3E}">
        <p14:creationId xmlns:p14="http://schemas.microsoft.com/office/powerpoint/2010/main" val="205226540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202569-4557-BB2B-A3A2-929526DC4BB7}"/>
              </a:ext>
            </a:extLst>
          </p:cNvPr>
          <p:cNvSpPr>
            <a:spLocks noGrp="1"/>
          </p:cNvSpPr>
          <p:nvPr>
            <p:ph idx="1"/>
          </p:nvPr>
        </p:nvSpPr>
        <p:spPr>
          <a:xfrm>
            <a:off x="666750" y="654843"/>
            <a:ext cx="7810500" cy="5548313"/>
          </a:xfrm>
        </p:spPr>
        <p:txBody>
          <a:bodyPr anchor="ctr"/>
          <a:lstStyle/>
          <a:p>
            <a:pPr marL="0" indent="0" algn="ctr">
              <a:buNone/>
            </a:pPr>
            <a:r>
              <a:rPr lang="en-US" dirty="0">
                <a:solidFill>
                  <a:schemeClr val="bg1"/>
                </a:solidFill>
                <a:latin typeface="Selawik Light" panose="020B0502040204020203" pitchFamily="34" charset="0"/>
              </a:rPr>
              <a:t>“History never repeats itself, but it does often rhyme” (Mark Twain).</a:t>
            </a:r>
          </a:p>
        </p:txBody>
      </p:sp>
    </p:spTree>
    <p:extLst>
      <p:ext uri="{BB962C8B-B14F-4D97-AF65-F5344CB8AC3E}">
        <p14:creationId xmlns:p14="http://schemas.microsoft.com/office/powerpoint/2010/main" val="3813144261"/>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CC7C1-9767-03EE-EB70-8BB1A2D6839A}"/>
              </a:ext>
            </a:extLst>
          </p:cNvPr>
          <p:cNvSpPr>
            <a:spLocks noGrp="1"/>
          </p:cNvSpPr>
          <p:nvPr>
            <p:ph type="title"/>
          </p:nvPr>
        </p:nvSpPr>
        <p:spPr>
          <a:xfrm>
            <a:off x="2638425" y="342900"/>
            <a:ext cx="6200775" cy="1600199"/>
          </a:xfrm>
        </p:spPr>
        <p:txBody>
          <a:bodyPr anchor="ctr">
            <a:noAutofit/>
          </a:bodyPr>
          <a:lstStyle/>
          <a:p>
            <a:pPr algn="r">
              <a:lnSpc>
                <a:spcPts val="4800"/>
              </a:lnSpc>
            </a:pPr>
            <a:r>
              <a:rPr lang="en-US" sz="4800" dirty="0">
                <a:solidFill>
                  <a:srgbClr val="EFD1BF"/>
                </a:solidFill>
                <a:effectLst>
                  <a:outerShdw blurRad="38100" dist="38100" dir="2700000" algn="tl">
                    <a:srgbClr val="000000">
                      <a:alpha val="43137"/>
                    </a:srgbClr>
                  </a:outerShdw>
                </a:effectLst>
                <a:latin typeface="Selawik" panose="020B0502040204020203" pitchFamily="34" charset="0"/>
              </a:rPr>
              <a:t>A Tale of Two </a:t>
            </a:r>
            <a:br>
              <a:rPr lang="en-US" sz="4800" dirty="0">
                <a:solidFill>
                  <a:srgbClr val="EFD1BF"/>
                </a:solidFill>
                <a:effectLst>
                  <a:outerShdw blurRad="38100" dist="38100" dir="2700000" algn="tl">
                    <a:srgbClr val="000000">
                      <a:alpha val="43137"/>
                    </a:srgbClr>
                  </a:outerShdw>
                </a:effectLst>
                <a:latin typeface="Selawik" panose="020B0502040204020203" pitchFamily="34" charset="0"/>
              </a:rPr>
            </a:br>
            <a:r>
              <a:rPr lang="en-US" sz="4800" dirty="0">
                <a:solidFill>
                  <a:srgbClr val="EFD1BF"/>
                </a:solidFill>
                <a:effectLst>
                  <a:outerShdw blurRad="38100" dist="38100" dir="2700000" algn="tl">
                    <a:srgbClr val="000000">
                      <a:alpha val="43137"/>
                    </a:srgbClr>
                  </a:outerShdw>
                </a:effectLst>
                <a:latin typeface="Selawik" panose="020B0502040204020203" pitchFamily="34" charset="0"/>
              </a:rPr>
              <a:t>(or Three) Churches</a:t>
            </a:r>
          </a:p>
        </p:txBody>
      </p:sp>
      <p:sp>
        <p:nvSpPr>
          <p:cNvPr id="3" name="Content Placeholder 2">
            <a:extLst>
              <a:ext uri="{FF2B5EF4-FFF2-40B4-BE49-F238E27FC236}">
                <a16:creationId xmlns:a16="http://schemas.microsoft.com/office/drawing/2014/main" id="{7DA88ACA-2B25-8D5B-E367-1AA934FD46C8}"/>
              </a:ext>
            </a:extLst>
          </p:cNvPr>
          <p:cNvSpPr>
            <a:spLocks noGrp="1"/>
          </p:cNvSpPr>
          <p:nvPr>
            <p:ph idx="1"/>
          </p:nvPr>
        </p:nvSpPr>
        <p:spPr>
          <a:xfrm>
            <a:off x="3257550" y="2152649"/>
            <a:ext cx="5581650" cy="4410075"/>
          </a:xfrm>
        </p:spPr>
        <p:txBody>
          <a:bodyPr/>
          <a:lstStyle/>
          <a:p>
            <a:pPr>
              <a:spcBef>
                <a:spcPts val="1800"/>
              </a:spcBef>
            </a:pPr>
            <a:r>
              <a:rPr lang="en-US" dirty="0">
                <a:solidFill>
                  <a:schemeClr val="bg1"/>
                </a:solidFill>
                <a:effectLst>
                  <a:outerShdw blurRad="38100" dist="38100" dir="2700000" algn="tl">
                    <a:srgbClr val="000000">
                      <a:alpha val="43137"/>
                    </a:srgbClr>
                  </a:outerShdw>
                </a:effectLst>
                <a:latin typeface="Selawik Light" panose="020B0502040204020203" pitchFamily="34" charset="0"/>
              </a:rPr>
              <a:t>History rhymes (Gen 3:1–7; 2:15–17; Rom 1:18–25; 2 Thess 2:3–15).</a:t>
            </a:r>
          </a:p>
          <a:p>
            <a:pPr>
              <a:spcBef>
                <a:spcPts val="1800"/>
              </a:spcBef>
            </a:pPr>
            <a:r>
              <a:rPr lang="en-US" dirty="0">
                <a:solidFill>
                  <a:schemeClr val="bg1"/>
                </a:solidFill>
                <a:effectLst>
                  <a:outerShdw blurRad="38100" dist="38100" dir="2700000" algn="tl">
                    <a:srgbClr val="000000">
                      <a:alpha val="43137"/>
                    </a:srgbClr>
                  </a:outerShdw>
                </a:effectLst>
                <a:latin typeface="Selawik Light" panose="020B0502040204020203" pitchFamily="34" charset="0"/>
              </a:rPr>
              <a:t>Drift ALWAYS happens (Heb 2:1–4; 1 Tim 4:1–4; 2 Pet 3:1–9)</a:t>
            </a:r>
          </a:p>
        </p:txBody>
      </p:sp>
    </p:spTree>
    <p:extLst>
      <p:ext uri="{BB962C8B-B14F-4D97-AF65-F5344CB8AC3E}">
        <p14:creationId xmlns:p14="http://schemas.microsoft.com/office/powerpoint/2010/main" val="255808934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400</TotalTime>
  <Words>871</Words>
  <Application>Microsoft Office PowerPoint</Application>
  <PresentationFormat>On-screen Show (4:3)</PresentationFormat>
  <Paragraphs>54</Paragraphs>
  <Slides>15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Selawik Light</vt:lpstr>
      <vt:lpstr>Calibri Light</vt:lpstr>
      <vt:lpstr>Arial</vt:lpstr>
      <vt:lpstr>Selawik Semibold</vt:lpstr>
      <vt:lpstr>Selawik</vt:lpstr>
      <vt:lpstr>Calibri</vt:lpstr>
      <vt:lpstr>Office Theme</vt:lpstr>
      <vt:lpstr>PowerPoint Presentation</vt:lpstr>
      <vt:lpstr>PowerPoint Presentation</vt:lpstr>
      <vt:lpstr>PowerPoint Presentation</vt:lpstr>
      <vt:lpstr>The Power of Truth and the Pull of Error</vt:lpstr>
      <vt:lpstr>PowerPoint Presentation</vt:lpstr>
      <vt:lpstr>The Power of Truth and the Pull of Error</vt:lpstr>
      <vt:lpstr>A Tale of Two  (or Three) Churches</vt:lpstr>
      <vt:lpstr>PowerPoint Presentation</vt:lpstr>
      <vt:lpstr>A Tale of Two  (or Three) Churches</vt:lpstr>
      <vt:lpstr>PowerPoint Presentation</vt:lpstr>
      <vt:lpstr>A Tale of Two  (or Three) Churches</vt:lpstr>
      <vt:lpstr>Tethering Ourselves to God and His Word</vt:lpstr>
      <vt:lpstr>PowerPoint Presentation</vt:lpstr>
      <vt:lpstr>Tethering Ourselves to God and His Word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Colton McDaniel</dc:creator>
  <cp:lastModifiedBy>Marshall McDaniel</cp:lastModifiedBy>
  <cp:revision>14</cp:revision>
  <dcterms:created xsi:type="dcterms:W3CDTF">2022-06-08T21:05:28Z</dcterms:created>
  <dcterms:modified xsi:type="dcterms:W3CDTF">2022-06-19T09:46:36Z</dcterms:modified>
</cp:coreProperties>
</file>