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5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Author and Date</a:t>
            </a:r>
          </a:p>
        </p:txBody>
      </p:sp>
      <p:sp>
        <p:nvSpPr>
          <p:cNvPr id="12" name="Presentation Titl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Fact information</a:t>
            </a:r>
          </a:p>
        </p:txBody>
      </p:sp>
      <p:sp>
        <p:nvSpPr>
          <p:cNvPr id="107" name="Body Level One…"/>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Bowl of salad with fried rice, boiled eggs, and chopsticks"/>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Bowl with salmon cakes, salad, and hummus"/>
          <p:cNvSpPr>
            <a:spLocks noGrp="1"/>
          </p:cNvSpPr>
          <p:nvPr>
            <p:ph type="pic" idx="23"/>
          </p:nvPr>
        </p:nvSpPr>
        <p:spPr>
          <a:xfrm>
            <a:off x="4984750" y="2749413"/>
            <a:ext cx="7937500" cy="9238277"/>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Author and Date</a:t>
            </a: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4"/>
            <a:ext cx="5105400" cy="4387466"/>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Slide Subtitle"/>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63" name="Body Level One…"/>
          <p:cNvSpPr txBox="1">
            <a:spLocks noGrp="1"/>
          </p:cNvSpPr>
          <p:nvPr>
            <p:ph type="body" sz="half" idx="1" hasCustomPrompt="1"/>
          </p:nvPr>
        </p:nvSpPr>
        <p:spPr>
          <a:xfrm>
            <a:off x="698500" y="3480196"/>
            <a:ext cx="5105400" cy="5593161"/>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98500" y="444500"/>
            <a:ext cx="11607800" cy="10160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05C315-88F5-C937-0ECE-CF02515A1F19}"/>
              </a:ext>
            </a:extLst>
          </p:cNvPr>
          <p:cNvSpPr>
            <a:spLocks noGrp="1"/>
          </p:cNvSpPr>
          <p:nvPr>
            <p:ph type="body" sz="quarter" idx="21"/>
          </p:nvPr>
        </p:nvSpPr>
        <p:spPr/>
        <p:txBody>
          <a:bodyPr/>
          <a:lstStyle/>
          <a:p>
            <a:endParaRPr lang="en-US"/>
          </a:p>
        </p:txBody>
      </p:sp>
      <p:sp>
        <p:nvSpPr>
          <p:cNvPr id="3" name="Title 2">
            <a:extLst>
              <a:ext uri="{FF2B5EF4-FFF2-40B4-BE49-F238E27FC236}">
                <a16:creationId xmlns:a16="http://schemas.microsoft.com/office/drawing/2014/main" id="{3F2B2CAE-3DAB-653A-0B02-78A890DF2CA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9F3C2E3-0FDA-D80B-0544-7E53312691B9}"/>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296408279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mage" descr="Image"/>
          <p:cNvPicPr>
            <a:picLocks noChangeAspect="1"/>
          </p:cNvPicPr>
          <p:nvPr/>
        </p:nvPicPr>
        <p:blipFill>
          <a:blip r:embed="rId2">
            <a:alphaModFix amt="52054"/>
          </a:blip>
          <a:stretch>
            <a:fillRect/>
          </a:stretch>
        </p:blipFill>
        <p:spPr>
          <a:xfrm>
            <a:off x="-365019" y="-282102"/>
            <a:ext cx="13874682" cy="10406012"/>
          </a:xfrm>
          <a:prstGeom prst="rect">
            <a:avLst/>
          </a:prstGeom>
          <a:ln w="12700">
            <a:miter lim="400000"/>
          </a:ln>
        </p:spPr>
      </p:pic>
      <p:sp>
        <p:nvSpPr>
          <p:cNvPr id="197" name="ZIGGURAT…"/>
          <p:cNvSpPr txBox="1"/>
          <p:nvPr/>
        </p:nvSpPr>
        <p:spPr>
          <a:xfrm>
            <a:off x="-25400" y="-300137"/>
            <a:ext cx="12678719" cy="918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7200">
                <a:solidFill>
                  <a:srgbClr val="FFFFFF"/>
                </a:solidFill>
              </a:defRPr>
            </a:pPr>
            <a:endParaRPr dirty="0"/>
          </a:p>
          <a:p>
            <a:pPr>
              <a:defRPr sz="7200"/>
            </a:pPr>
            <a:r>
              <a:rPr dirty="0"/>
              <a:t>ZIGGURAT</a:t>
            </a:r>
          </a:p>
          <a:p>
            <a:pPr>
              <a:defRPr sz="7200">
                <a:solidFill>
                  <a:srgbClr val="FFFFFF"/>
                </a:solidFill>
              </a:defRPr>
            </a:pPr>
            <a:endParaRPr dirty="0"/>
          </a:p>
          <a:p>
            <a:pPr marL="457200" indent="-342900" algn="l">
              <a:lnSpc>
                <a:spcPct val="90000"/>
              </a:lnSpc>
              <a:defRPr sz="6000" spc="-119">
                <a:solidFill>
                  <a:srgbClr val="000000"/>
                </a:solidFill>
                <a:latin typeface="Helvetica Neue Medium"/>
                <a:ea typeface="Helvetica Neue Medium"/>
                <a:cs typeface="Helvetica Neue Medium"/>
                <a:sym typeface="Helvetica Neue Medium"/>
              </a:defRPr>
            </a:pPr>
            <a:r>
              <a:rPr dirty="0"/>
              <a:t>The Sumerians believed that the Gods lived in the temple at the top of the Ziggurats, so only priests and other highly respected individuals could enter. </a:t>
            </a:r>
          </a:p>
          <a:p>
            <a:pPr algn="l" defTabSz="457200">
              <a:defRPr sz="5000">
                <a:solidFill>
                  <a:srgbClr val="202122"/>
                </a:solidFill>
                <a:latin typeface="Helvetica"/>
                <a:ea typeface="Helvetica"/>
                <a:cs typeface="Helvetica"/>
                <a:sym typeface="Helvetica"/>
              </a:defRPr>
            </a:pPr>
            <a:endParaRPr dirty="0"/>
          </a:p>
          <a:p>
            <a:pPr marL="457200" indent="-342900" algn="l">
              <a:lnSpc>
                <a:spcPct val="90000"/>
              </a:lnSpc>
              <a:defRPr sz="6000" spc="-119">
                <a:solidFill>
                  <a:srgbClr val="000000"/>
                </a:solidFill>
                <a:latin typeface="Helvetica Neue Medium"/>
                <a:ea typeface="Helvetica Neue Medium"/>
                <a:cs typeface="Helvetica Neue Medium"/>
                <a:sym typeface="Helvetica Neue Medium"/>
              </a:defRPr>
            </a:pPr>
            <a:r>
              <a:rPr dirty="0"/>
              <a:t>                                        Wikipedia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descr="Image"/>
          <p:cNvPicPr>
            <a:picLocks noChangeAspect="1"/>
          </p:cNvPicPr>
          <p:nvPr/>
        </p:nvPicPr>
        <p:blipFill>
          <a:blip r:embed="rId2">
            <a:alphaModFix amt="52054"/>
          </a:blip>
          <a:stretch>
            <a:fillRect/>
          </a:stretch>
        </p:blipFill>
        <p:spPr>
          <a:xfrm>
            <a:off x="-365019" y="-282102"/>
            <a:ext cx="13874682" cy="10406012"/>
          </a:xfrm>
          <a:prstGeom prst="rect">
            <a:avLst/>
          </a:prstGeom>
          <a:ln w="12700">
            <a:miter lim="400000"/>
          </a:ln>
        </p:spPr>
      </p:pic>
      <p:sp>
        <p:nvSpPr>
          <p:cNvPr id="200" name="1 Corinthians 3:16 (ESV)…"/>
          <p:cNvSpPr txBox="1"/>
          <p:nvPr/>
        </p:nvSpPr>
        <p:spPr>
          <a:xfrm>
            <a:off x="423468" y="2023577"/>
            <a:ext cx="11956102"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7200">
                <a:solidFill>
                  <a:srgbClr val="FFFFFF"/>
                </a:solidFill>
              </a:defRPr>
            </a:pPr>
            <a:r>
              <a:rPr dirty="0"/>
              <a:t>1 Corinthians 3:16 (ESV)</a:t>
            </a:r>
          </a:p>
          <a:p>
            <a:pPr>
              <a:defRPr sz="7200">
                <a:solidFill>
                  <a:srgbClr val="FFFFFF"/>
                </a:solidFill>
              </a:defRPr>
            </a:pPr>
            <a:r>
              <a:rPr dirty="0"/>
              <a:t>16 Do you not know that you are God's temple and that God's Spirit dwells in you?</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mage" descr="Image"/>
          <p:cNvPicPr>
            <a:picLocks noChangeAspect="1"/>
          </p:cNvPicPr>
          <p:nvPr/>
        </p:nvPicPr>
        <p:blipFill>
          <a:blip r:embed="rId2">
            <a:alphaModFix amt="52054"/>
          </a:blip>
          <a:stretch>
            <a:fillRect/>
          </a:stretch>
        </p:blipFill>
        <p:spPr>
          <a:xfrm>
            <a:off x="-306214" y="-282102"/>
            <a:ext cx="13757072" cy="10317804"/>
          </a:xfrm>
          <a:prstGeom prst="rect">
            <a:avLst/>
          </a:prstGeom>
          <a:ln w="12700">
            <a:miter lim="400000"/>
          </a:ln>
        </p:spPr>
      </p:pic>
      <p:sp>
        <p:nvSpPr>
          <p:cNvPr id="203" name="&quot;For though we walk in the flesh, we do not war according to the flesh, for the weapons of our warfare are not of the flesh, but divinely powerful for the destruction of fortresses. We are destroying speculations and every lofty thing raised up against t"/>
          <p:cNvSpPr txBox="1"/>
          <p:nvPr/>
        </p:nvSpPr>
        <p:spPr>
          <a:xfrm>
            <a:off x="205842" y="297384"/>
            <a:ext cx="12521617" cy="9412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5500">
                <a:solidFill>
                  <a:srgbClr val="000000"/>
                </a:solidFill>
              </a:defRPr>
            </a:pPr>
            <a:r>
              <a:rPr dirty="0"/>
              <a:t>"For though we walk in the flesh, we do not war according to the flesh, for the weapons of our warfare are not of the flesh, but divinely powerful for the destruction of fortresses. We are destroying speculations and every lofty thing raised up against the knowledge of God, and we are taking every thought captive to the obedience of Christ" </a:t>
            </a:r>
          </a:p>
          <a:p>
            <a:pPr>
              <a:defRPr sz="5500">
                <a:solidFill>
                  <a:srgbClr val="000000"/>
                </a:solidFill>
              </a:defRPr>
            </a:pPr>
            <a:r>
              <a:rPr dirty="0"/>
              <a:t>(2 Corinthians 10:3–6)</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 descr="Image"/>
          <p:cNvPicPr>
            <a:picLocks noChangeAspect="1"/>
          </p:cNvPicPr>
          <p:nvPr/>
        </p:nvPicPr>
        <p:blipFill>
          <a:blip r:embed="rId2">
            <a:alphaModFix amt="52283"/>
          </a:blip>
          <a:stretch>
            <a:fillRect/>
          </a:stretch>
        </p:blipFill>
        <p:spPr>
          <a:xfrm>
            <a:off x="-41938" y="-31454"/>
            <a:ext cx="13088676" cy="9816508"/>
          </a:xfrm>
          <a:prstGeom prst="rect">
            <a:avLst/>
          </a:prstGeom>
          <a:ln w="12700">
            <a:miter lim="400000"/>
          </a:ln>
        </p:spPr>
      </p:pic>
      <p:sp>
        <p:nvSpPr>
          <p:cNvPr id="206" name="What sole source of authority is your beliefs and practices based on?"/>
          <p:cNvSpPr txBox="1"/>
          <p:nvPr/>
        </p:nvSpPr>
        <p:spPr>
          <a:xfrm>
            <a:off x="-1320683" y="4528354"/>
            <a:ext cx="13891286" cy="1993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609850" lvl="8" indent="-781050" algn="l" defTabSz="457200">
              <a:buClr>
                <a:srgbClr val="000000"/>
              </a:buClr>
              <a:buSzPct val="100000"/>
              <a:buFont typeface="Optima"/>
              <a:buAutoNum type="arabicPeriod"/>
              <a:defRPr sz="4100" b="1" i="1">
                <a:solidFill>
                  <a:srgbClr val="000000"/>
                </a:solidFill>
                <a:latin typeface="Optima"/>
                <a:ea typeface="Optima"/>
                <a:cs typeface="Optima"/>
                <a:sym typeface="Optima"/>
              </a:defRPr>
            </a:pPr>
            <a:r>
              <a:t>What sole source of authority is your beliefs and practices based on?</a:t>
            </a:r>
          </a:p>
        </p:txBody>
      </p:sp>
      <p:sp>
        <p:nvSpPr>
          <p:cNvPr id="207" name="Matthew 15:7-9"/>
          <p:cNvSpPr txBox="1"/>
          <p:nvPr/>
        </p:nvSpPr>
        <p:spPr>
          <a:xfrm>
            <a:off x="8440730" y="5714078"/>
            <a:ext cx="3376170" cy="572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lvl1pPr>
          </a:lstStyle>
          <a:p>
            <a:r>
              <a:t>Matthew 15:7-9</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10" name="2.   How does God want to be worshipped based on New Testament scripture?"/>
          <p:cNvSpPr txBox="1"/>
          <p:nvPr/>
        </p:nvSpPr>
        <p:spPr>
          <a:xfrm>
            <a:off x="375112" y="4372404"/>
            <a:ext cx="12668585" cy="2182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4500" b="1" i="1">
                <a:solidFill>
                  <a:srgbClr val="000000"/>
                </a:solidFill>
                <a:latin typeface="Optima"/>
                <a:ea typeface="Optima"/>
                <a:cs typeface="Optima"/>
                <a:sym typeface="Optima"/>
              </a:defRPr>
            </a:lvl1pPr>
          </a:lstStyle>
          <a:p>
            <a:r>
              <a:t>2.   How does God want to be worshipped based on New Testament scripture?</a:t>
            </a:r>
          </a:p>
        </p:txBody>
      </p:sp>
      <p:sp>
        <p:nvSpPr>
          <p:cNvPr id="211" name="John 4:24"/>
          <p:cNvSpPr txBox="1"/>
          <p:nvPr/>
        </p:nvSpPr>
        <p:spPr>
          <a:xfrm>
            <a:off x="9207413" y="5606743"/>
            <a:ext cx="2057475" cy="572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lvl1pPr>
          </a:lstStyle>
          <a:p>
            <a:r>
              <a:t>John 4:24</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14" name="3. When should you take…"/>
          <p:cNvSpPr txBox="1"/>
          <p:nvPr/>
        </p:nvSpPr>
        <p:spPr>
          <a:xfrm>
            <a:off x="346201" y="4660319"/>
            <a:ext cx="12979412" cy="1484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500" b="1" i="1">
                <a:solidFill>
                  <a:srgbClr val="000000"/>
                </a:solidFill>
                <a:latin typeface="Optima"/>
                <a:ea typeface="Optima"/>
                <a:cs typeface="Optima"/>
                <a:sym typeface="Optima"/>
              </a:defRPr>
            </a:pPr>
            <a:r>
              <a:t>3. When should you take </a:t>
            </a:r>
          </a:p>
          <a:p>
            <a:pPr algn="l" defTabSz="457200">
              <a:defRPr sz="4500" b="1" i="1">
                <a:solidFill>
                  <a:srgbClr val="000000"/>
                </a:solidFill>
                <a:latin typeface="Optima"/>
                <a:ea typeface="Optima"/>
                <a:cs typeface="Optima"/>
                <a:sym typeface="Optima"/>
              </a:defRPr>
            </a:pPr>
            <a:r>
              <a:t>                          The Lord's supper and why?</a:t>
            </a:r>
          </a:p>
        </p:txBody>
      </p:sp>
      <p:sp>
        <p:nvSpPr>
          <p:cNvPr id="215" name="1 Corinthians 11:26"/>
          <p:cNvSpPr txBox="1"/>
          <p:nvPr/>
        </p:nvSpPr>
        <p:spPr>
          <a:xfrm>
            <a:off x="8195391" y="4456717"/>
            <a:ext cx="4143849" cy="572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lvl1pPr>
          </a:lstStyle>
          <a:p>
            <a:r>
              <a:t>1 Corinthians 11:26</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 descr="Image"/>
          <p:cNvPicPr>
            <a:picLocks noChangeAspect="1"/>
          </p:cNvPicPr>
          <p:nvPr/>
        </p:nvPicPr>
        <p:blipFill>
          <a:blip r:embed="rId2">
            <a:alphaModFix amt="52283"/>
          </a:blip>
          <a:stretch>
            <a:fillRect/>
          </a:stretch>
        </p:blipFill>
        <p:spPr>
          <a:xfrm>
            <a:off x="-41938" y="-31454"/>
            <a:ext cx="13088676" cy="9816508"/>
          </a:xfrm>
          <a:prstGeom prst="rect">
            <a:avLst/>
          </a:prstGeom>
          <a:ln w="12700">
            <a:miter lim="400000"/>
          </a:ln>
        </p:spPr>
      </p:pic>
      <p:sp>
        <p:nvSpPr>
          <p:cNvPr id="218" name="4.   Is faith alive without faithful works?"/>
          <p:cNvSpPr txBox="1"/>
          <p:nvPr/>
        </p:nvSpPr>
        <p:spPr>
          <a:xfrm>
            <a:off x="1332640" y="4427720"/>
            <a:ext cx="10030398" cy="2182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4500" b="1" i="1">
                <a:solidFill>
                  <a:srgbClr val="000000"/>
                </a:solidFill>
                <a:latin typeface="Optima"/>
                <a:ea typeface="Optima"/>
                <a:cs typeface="Optima"/>
                <a:sym typeface="Optima"/>
              </a:defRPr>
            </a:pPr>
            <a:r>
              <a:rPr dirty="0"/>
              <a:t>4.   Is faith alive without faithful works?</a:t>
            </a:r>
          </a:p>
          <a:p>
            <a:pPr algn="l" defTabSz="457200">
              <a:defRPr sz="4500" b="1" i="1">
                <a:solidFill>
                  <a:srgbClr val="000000"/>
                </a:solidFill>
                <a:latin typeface="Optima"/>
                <a:ea typeface="Optima"/>
                <a:cs typeface="Optima"/>
                <a:sym typeface="Optima"/>
              </a:defRPr>
            </a:pPr>
            <a:endParaRPr dirty="0"/>
          </a:p>
        </p:txBody>
      </p:sp>
      <p:sp>
        <p:nvSpPr>
          <p:cNvPr id="219" name="Hebrews 11"/>
          <p:cNvSpPr txBox="1"/>
          <p:nvPr/>
        </p:nvSpPr>
        <p:spPr>
          <a:xfrm>
            <a:off x="8854739" y="5882749"/>
            <a:ext cx="2924822" cy="572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lvl1pPr>
          </a:lstStyle>
          <a:p>
            <a:r>
              <a:t>Hebrews 11</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22" name="5.   What role does the Holy Spirit play in a Christian's life today?"/>
          <p:cNvSpPr txBox="1"/>
          <p:nvPr/>
        </p:nvSpPr>
        <p:spPr>
          <a:xfrm>
            <a:off x="1315682" y="4470412"/>
            <a:ext cx="9891577" cy="2180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defRPr sz="4500" b="1" i="1">
                <a:solidFill>
                  <a:srgbClr val="000000"/>
                </a:solidFill>
                <a:latin typeface="Optima"/>
                <a:ea typeface="Optima"/>
                <a:cs typeface="Optima"/>
                <a:sym typeface="Optima"/>
              </a:defRPr>
            </a:pPr>
            <a:r>
              <a:rPr dirty="0"/>
              <a:t>5.   What role does the Holy Spirit play in a Christian's life today?</a:t>
            </a:r>
          </a:p>
          <a:p>
            <a:pPr algn="l" defTabSz="457200">
              <a:defRPr sz="4500" b="1" i="1">
                <a:solidFill>
                  <a:srgbClr val="000000"/>
                </a:solidFill>
                <a:latin typeface="Optima"/>
                <a:ea typeface="Optima"/>
                <a:cs typeface="Optima"/>
                <a:sym typeface="Optima"/>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25" name="6.   What scriptural guidelines does your church use for spending the Lord's money?"/>
          <p:cNvSpPr txBox="1"/>
          <p:nvPr/>
        </p:nvSpPr>
        <p:spPr>
          <a:xfrm>
            <a:off x="1006278" y="4558930"/>
            <a:ext cx="10436084"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defRPr sz="4500" b="1" i="1">
                <a:solidFill>
                  <a:srgbClr val="000000"/>
                </a:solidFill>
                <a:latin typeface="Optima"/>
                <a:ea typeface="Optima"/>
                <a:cs typeface="Optima"/>
                <a:sym typeface="Optima"/>
              </a:defRPr>
            </a:lvl1pPr>
          </a:lstStyle>
          <a:p>
            <a:r>
              <a:rPr dirty="0"/>
              <a:t>6.   What scriptural guidelines does your church use for spending the Lord's money?</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28" name="7.   What &quot;title&quot; does your preacher go by and who can be one?…"/>
          <p:cNvSpPr txBox="1"/>
          <p:nvPr/>
        </p:nvSpPr>
        <p:spPr>
          <a:xfrm>
            <a:off x="358284" y="4046487"/>
            <a:ext cx="12288232" cy="2881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500" b="1" i="1">
                <a:solidFill>
                  <a:srgbClr val="000000"/>
                </a:solidFill>
                <a:latin typeface="Optima"/>
                <a:ea typeface="Optima"/>
                <a:cs typeface="Optima"/>
                <a:sym typeface="Optima"/>
              </a:defRPr>
            </a:pPr>
            <a:r>
              <a:rPr dirty="0"/>
              <a:t>7.   What "title" does your preacher go by and who can be one?</a:t>
            </a:r>
          </a:p>
          <a:p>
            <a:pPr algn="l" defTabSz="457200">
              <a:defRPr sz="4500" b="1" i="1">
                <a:solidFill>
                  <a:srgbClr val="000000"/>
                </a:solidFill>
                <a:latin typeface="Optima"/>
                <a:ea typeface="Optima"/>
                <a:cs typeface="Optima"/>
                <a:sym typeface="Optima"/>
              </a:defRPr>
            </a:pPr>
            <a:r>
              <a:rPr dirty="0"/>
              <a:t>                                           Matthew 23:8-10</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B2900"/>
            </a:gs>
            <a:gs pos="100000">
              <a:srgbClr val="DA5100"/>
            </a:gs>
          </a:gsLst>
          <a:lin ang="5400000" scaled="0"/>
        </a:gradFill>
        <a:effectLst/>
      </p:bgPr>
    </p:bg>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stretch>
            <a:fillRect/>
          </a:stretch>
        </p:blipFill>
        <p:spPr>
          <a:xfrm>
            <a:off x="-342223" y="-87904"/>
            <a:ext cx="14132083" cy="10599062"/>
          </a:xfrm>
          <a:prstGeom prst="rect">
            <a:avLst/>
          </a:prstGeom>
          <a:ln w="12700">
            <a:miter lim="400000"/>
          </a:ln>
        </p:spPr>
      </p:pic>
      <p:pic>
        <p:nvPicPr>
          <p:cNvPr id="152" name="IMG_2954.jpeg" descr="IMG_2954.jpeg"/>
          <p:cNvPicPr>
            <a:picLocks noChangeAspect="1"/>
          </p:cNvPicPr>
          <p:nvPr/>
        </p:nvPicPr>
        <p:blipFill>
          <a:blip r:embed="rId3">
            <a:alphaModFix amt="44292"/>
          </a:blip>
          <a:stretch>
            <a:fillRect/>
          </a:stretch>
        </p:blipFill>
        <p:spPr>
          <a:xfrm>
            <a:off x="-5239992" y="38615"/>
            <a:ext cx="19253029" cy="14439769"/>
          </a:xfrm>
          <a:prstGeom prst="rect">
            <a:avLst/>
          </a:prstGeom>
          <a:ln w="12700">
            <a:miter lim="400000"/>
          </a:ln>
        </p:spPr>
      </p:pic>
      <p:sp>
        <p:nvSpPr>
          <p:cNvPr id="153" name="From Tower to Temple"/>
          <p:cNvSpPr txBox="1">
            <a:spLocks noGrp="1"/>
          </p:cNvSpPr>
          <p:nvPr>
            <p:ph type="ctrTitle"/>
          </p:nvPr>
        </p:nvSpPr>
        <p:spPr>
          <a:xfrm>
            <a:off x="131153" y="2502544"/>
            <a:ext cx="12191738" cy="3302001"/>
          </a:xfrm>
          <a:prstGeom prst="rect">
            <a:avLst/>
          </a:prstGeom>
        </p:spPr>
        <p:txBody>
          <a:bodyPr/>
          <a:lstStyle>
            <a:lvl1pPr>
              <a:defRPr b="0">
                <a:ln w="50800">
                  <a:solidFill>
                    <a:srgbClr val="551029"/>
                  </a:solidFill>
                </a:ln>
                <a:gradFill flip="none" rotWithShape="1">
                  <a:gsLst>
                    <a:gs pos="0">
                      <a:srgbClr val="5A1C00"/>
                    </a:gs>
                    <a:gs pos="100000">
                      <a:srgbClr val="FECB3E"/>
                    </a:gs>
                  </a:gsLst>
                  <a:lin ang="5400000" scaled="0"/>
                </a:gradFill>
                <a:latin typeface="Rockwell Bold"/>
                <a:ea typeface="Rockwell Bold"/>
                <a:cs typeface="Rockwell Bold"/>
                <a:sym typeface="Rockwell Bold"/>
              </a:defRPr>
            </a:lvl1pPr>
          </a:lstStyle>
          <a:p>
            <a:r>
              <a:t>From Tower to Temple</a:t>
            </a:r>
          </a:p>
        </p:txBody>
      </p:sp>
      <p:sp>
        <p:nvSpPr>
          <p:cNvPr id="154" name="Genesis 11"/>
          <p:cNvSpPr txBox="1"/>
          <p:nvPr/>
        </p:nvSpPr>
        <p:spPr>
          <a:xfrm>
            <a:off x="8033135" y="5885211"/>
            <a:ext cx="5187751" cy="123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defTabSz="1352465">
              <a:lnSpc>
                <a:spcPct val="80000"/>
              </a:lnSpc>
              <a:defRPr sz="7175" spc="-143">
                <a:ln w="63500" cap="flat">
                  <a:solidFill>
                    <a:srgbClr val="3C071B"/>
                  </a:solidFill>
                  <a:prstDash val="solid"/>
                  <a:miter lim="400000"/>
                </a:ln>
                <a:gradFill flip="none" rotWithShape="1">
                  <a:gsLst>
                    <a:gs pos="0">
                      <a:srgbClr val="5A1C00"/>
                    </a:gs>
                    <a:gs pos="100000">
                      <a:srgbClr val="FECB3E"/>
                    </a:gs>
                  </a:gsLst>
                  <a:lin ang="5400000" scaled="0"/>
                </a:gradFill>
                <a:latin typeface="Rockwell Bold"/>
                <a:ea typeface="Rockwell Bold"/>
                <a:cs typeface="Rockwell Bold"/>
                <a:sym typeface="Rockwell Bold"/>
              </a:defRPr>
            </a:lvl1pPr>
          </a:lstStyle>
          <a:p>
            <a:r>
              <a:rPr dirty="0"/>
              <a:t>Genesis 11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31" name="8.   What congregational roles do men/women…"/>
          <p:cNvSpPr txBox="1"/>
          <p:nvPr/>
        </p:nvSpPr>
        <p:spPr>
          <a:xfrm>
            <a:off x="641614" y="4679077"/>
            <a:ext cx="11721571" cy="2182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500" b="1" i="1">
                <a:solidFill>
                  <a:srgbClr val="000000"/>
                </a:solidFill>
                <a:latin typeface="Optima"/>
                <a:ea typeface="Optima"/>
                <a:cs typeface="Optima"/>
                <a:sym typeface="Optima"/>
              </a:defRPr>
            </a:pPr>
            <a:r>
              <a:t>8.   What congregational roles do men/women</a:t>
            </a:r>
          </a:p>
          <a:p>
            <a:pPr algn="l" defTabSz="457200">
              <a:defRPr sz="4500" b="1" i="1">
                <a:solidFill>
                  <a:srgbClr val="000000"/>
                </a:solidFill>
                <a:latin typeface="Optima"/>
                <a:ea typeface="Optima"/>
                <a:cs typeface="Optima"/>
                <a:sym typeface="Optima"/>
              </a:defRPr>
            </a:pPr>
            <a:r>
              <a:t>       take part in?</a:t>
            </a:r>
          </a:p>
          <a:p>
            <a:pPr algn="l" defTabSz="457200">
              <a:defRPr sz="4500" b="1" i="1">
                <a:solidFill>
                  <a:srgbClr val="000000"/>
                </a:solidFill>
                <a:latin typeface="Optima"/>
                <a:ea typeface="Optima"/>
                <a:cs typeface="Optima"/>
                <a:sym typeface="Optima"/>
              </a:defRPr>
            </a:pPr>
            <a:r>
              <a:t>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34" name="9.   What must you do to be saved?"/>
          <p:cNvSpPr txBox="1"/>
          <p:nvPr/>
        </p:nvSpPr>
        <p:spPr>
          <a:xfrm>
            <a:off x="2095277" y="4828990"/>
            <a:ext cx="8814246" cy="1484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4500" b="1" i="1">
                <a:solidFill>
                  <a:srgbClr val="000000"/>
                </a:solidFill>
                <a:latin typeface="Optima"/>
                <a:ea typeface="Optima"/>
                <a:cs typeface="Optima"/>
                <a:sym typeface="Optima"/>
              </a:defRPr>
            </a:lvl1pPr>
          </a:lstStyle>
          <a:p>
            <a:r>
              <a:t>9.   What must you do to be saved?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2">
            <a:alphaModFix amt="52283"/>
          </a:blip>
          <a:stretch>
            <a:fillRect/>
          </a:stretch>
        </p:blipFill>
        <p:spPr>
          <a:xfrm>
            <a:off x="-41939" y="-31454"/>
            <a:ext cx="13088677" cy="9816508"/>
          </a:xfrm>
          <a:prstGeom prst="rect">
            <a:avLst/>
          </a:prstGeom>
          <a:ln w="12700">
            <a:miter lim="400000"/>
          </a:ln>
        </p:spPr>
      </p:pic>
      <p:sp>
        <p:nvSpPr>
          <p:cNvPr id="237" name="10. Can you be lost after being saved?…"/>
          <p:cNvSpPr txBox="1"/>
          <p:nvPr/>
        </p:nvSpPr>
        <p:spPr>
          <a:xfrm>
            <a:off x="719135" y="4775088"/>
            <a:ext cx="11184827" cy="1484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4500" b="1" i="1">
                <a:solidFill>
                  <a:srgbClr val="000000"/>
                </a:solidFill>
                <a:latin typeface="Optima"/>
                <a:ea typeface="Optima"/>
                <a:cs typeface="Optima"/>
                <a:sym typeface="Optima"/>
              </a:defRPr>
            </a:pPr>
            <a:r>
              <a:t>10. Can you be lost after being saved?</a:t>
            </a:r>
          </a:p>
          <a:p>
            <a:pPr algn="l" defTabSz="457200">
              <a:defRPr sz="4500" b="1" i="1">
                <a:solidFill>
                  <a:srgbClr val="000000"/>
                </a:solidFill>
                <a:latin typeface="Optima"/>
                <a:ea typeface="Optima"/>
                <a:cs typeface="Optima"/>
                <a:sym typeface="Optima"/>
              </a:defRPr>
            </a:pPr>
            <a:r>
              <a:t>                                             Revelation 2:10</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B2900"/>
            </a:gs>
            <a:gs pos="100000">
              <a:srgbClr val="DA5100"/>
            </a:gs>
          </a:gsLst>
          <a:lin ang="5400000" scaled="0"/>
        </a:gradFill>
        <a:effectLst/>
      </p:bgPr>
    </p:bg>
    <p:spTree>
      <p:nvGrpSpPr>
        <p:cNvPr id="1" name=""/>
        <p:cNvGrpSpPr/>
        <p:nvPr/>
      </p:nvGrpSpPr>
      <p:grpSpPr>
        <a:xfrm>
          <a:off x="0" y="0"/>
          <a:ext cx="0" cy="0"/>
          <a:chOff x="0" y="0"/>
          <a:chExt cx="0" cy="0"/>
        </a:xfrm>
      </p:grpSpPr>
      <p:pic>
        <p:nvPicPr>
          <p:cNvPr id="239" name="Image" descr="Image"/>
          <p:cNvPicPr>
            <a:picLocks noChangeAspect="1"/>
          </p:cNvPicPr>
          <p:nvPr/>
        </p:nvPicPr>
        <p:blipFill>
          <a:blip r:embed="rId2"/>
          <a:stretch>
            <a:fillRect/>
          </a:stretch>
        </p:blipFill>
        <p:spPr>
          <a:xfrm>
            <a:off x="-582415" y="-436761"/>
            <a:ext cx="14169702" cy="10627275"/>
          </a:xfrm>
          <a:prstGeom prst="rect">
            <a:avLst/>
          </a:prstGeom>
          <a:ln w="12700">
            <a:miter lim="400000"/>
          </a:ln>
        </p:spPr>
      </p:pic>
      <p:sp>
        <p:nvSpPr>
          <p:cNvPr id="240" name="From Tower to Temple"/>
          <p:cNvSpPr txBox="1">
            <a:spLocks noGrp="1"/>
          </p:cNvSpPr>
          <p:nvPr>
            <p:ph type="ctrTitle"/>
          </p:nvPr>
        </p:nvSpPr>
        <p:spPr>
          <a:xfrm>
            <a:off x="85152" y="2396522"/>
            <a:ext cx="12030734" cy="3302001"/>
          </a:xfrm>
          <a:prstGeom prst="rect">
            <a:avLst/>
          </a:prstGeom>
        </p:spPr>
        <p:txBody>
          <a:bodyPr/>
          <a:lstStyle>
            <a:lvl1pPr>
              <a:defRPr b="0">
                <a:ln w="50800">
                  <a:solidFill>
                    <a:srgbClr val="551029"/>
                  </a:solidFill>
                </a:ln>
                <a:gradFill flip="none" rotWithShape="1">
                  <a:gsLst>
                    <a:gs pos="0">
                      <a:srgbClr val="5A1C00"/>
                    </a:gs>
                    <a:gs pos="100000">
                      <a:srgbClr val="FECB3E"/>
                    </a:gs>
                  </a:gsLst>
                  <a:lin ang="5400000" scaled="0"/>
                </a:gradFill>
                <a:latin typeface="Rockwell Bold"/>
                <a:ea typeface="Rockwell Bold"/>
                <a:cs typeface="Rockwell Bold"/>
                <a:sym typeface="Rockwell Bold"/>
              </a:defRPr>
            </a:lvl1pPr>
          </a:lstStyle>
          <a:p>
            <a:r>
              <a:t>From Tower to Temple</a:t>
            </a:r>
          </a:p>
        </p:txBody>
      </p:sp>
      <p:sp>
        <p:nvSpPr>
          <p:cNvPr id="241" name="Genesis 11"/>
          <p:cNvSpPr txBox="1"/>
          <p:nvPr/>
        </p:nvSpPr>
        <p:spPr>
          <a:xfrm>
            <a:off x="7943144" y="5651389"/>
            <a:ext cx="5187751" cy="123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defTabSz="1352465">
              <a:lnSpc>
                <a:spcPct val="80000"/>
              </a:lnSpc>
              <a:defRPr sz="7175" spc="-143">
                <a:ln w="63500" cap="flat">
                  <a:solidFill>
                    <a:srgbClr val="3C071B"/>
                  </a:solidFill>
                  <a:prstDash val="solid"/>
                  <a:miter lim="400000"/>
                </a:ln>
                <a:gradFill flip="none" rotWithShape="1">
                  <a:gsLst>
                    <a:gs pos="0">
                      <a:srgbClr val="5A1C00"/>
                    </a:gs>
                    <a:gs pos="100000">
                      <a:srgbClr val="FECB3E"/>
                    </a:gs>
                  </a:gsLst>
                  <a:lin ang="5400000" scaled="0"/>
                </a:gradFill>
                <a:latin typeface="Rockwell Bold"/>
                <a:ea typeface="Rockwell Bold"/>
                <a:cs typeface="Rockwell Bold"/>
                <a:sym typeface="Rockwell Bold"/>
              </a:defRPr>
            </a:lvl1pPr>
          </a:lstStyle>
          <a:p>
            <a:r>
              <a:rPr dirty="0"/>
              <a:t>Genesis 11</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G_2954.jpeg" descr="IMG_2954.jpeg"/>
          <p:cNvPicPr>
            <a:picLocks noChangeAspect="1"/>
          </p:cNvPicPr>
          <p:nvPr/>
        </p:nvPicPr>
        <p:blipFill>
          <a:blip r:embed="rId2">
            <a:alphaModFix amt="51826"/>
          </a:blip>
          <a:stretch>
            <a:fillRect/>
          </a:stretch>
        </p:blipFill>
        <p:spPr>
          <a:xfrm>
            <a:off x="-2402047" y="-183833"/>
            <a:ext cx="16449717" cy="12337288"/>
          </a:xfrm>
          <a:prstGeom prst="rect">
            <a:avLst/>
          </a:prstGeom>
          <a:ln w="12700">
            <a:miter lim="400000"/>
          </a:ln>
        </p:spPr>
      </p:pic>
      <p:sp>
        <p:nvSpPr>
          <p:cNvPr id="157" name="The Tower of Babel"/>
          <p:cNvSpPr txBox="1"/>
          <p:nvPr/>
        </p:nvSpPr>
        <p:spPr>
          <a:xfrm>
            <a:off x="6134585" y="586709"/>
            <a:ext cx="6347080" cy="944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700"/>
            </a:lvl1pPr>
          </a:lstStyle>
          <a:p>
            <a:r>
              <a:t>The Tower of Babel</a:t>
            </a:r>
          </a:p>
        </p:txBody>
      </p:sp>
      <p:sp>
        <p:nvSpPr>
          <p:cNvPr id="158" name="Time Period : 2850 BC"/>
          <p:cNvSpPr txBox="1"/>
          <p:nvPr/>
        </p:nvSpPr>
        <p:spPr>
          <a:xfrm>
            <a:off x="1944640" y="1816472"/>
            <a:ext cx="5252213"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Time Period : 2850 BC</a:t>
            </a:r>
          </a:p>
        </p:txBody>
      </p:sp>
      <p:sp>
        <p:nvSpPr>
          <p:cNvPr id="159" name="Location: The plains of Shinar"/>
          <p:cNvSpPr txBox="1"/>
          <p:nvPr/>
        </p:nvSpPr>
        <p:spPr>
          <a:xfrm>
            <a:off x="1998196" y="5636323"/>
            <a:ext cx="6860541"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Location: The plains of Shinar</a:t>
            </a:r>
          </a:p>
        </p:txBody>
      </p:sp>
      <p:sp>
        <p:nvSpPr>
          <p:cNvPr id="160" name="Population : 300,000"/>
          <p:cNvSpPr txBox="1"/>
          <p:nvPr/>
        </p:nvSpPr>
        <p:spPr>
          <a:xfrm>
            <a:off x="1976065" y="3713229"/>
            <a:ext cx="4810761"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Population : 300,000</a:t>
            </a:r>
          </a:p>
        </p:txBody>
      </p:sp>
      <p:sp>
        <p:nvSpPr>
          <p:cNvPr id="161" name="Language:    Adamic?    Turkish?"/>
          <p:cNvSpPr txBox="1"/>
          <p:nvPr/>
        </p:nvSpPr>
        <p:spPr>
          <a:xfrm>
            <a:off x="2057515" y="7726034"/>
            <a:ext cx="7530593"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Language:    Adamic?    Turkish?</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G_2954.jpeg" descr="IMG_2954.jpeg"/>
          <p:cNvPicPr>
            <a:picLocks noChangeAspect="1"/>
          </p:cNvPicPr>
          <p:nvPr/>
        </p:nvPicPr>
        <p:blipFill>
          <a:blip r:embed="rId2">
            <a:alphaModFix amt="51826"/>
          </a:blip>
          <a:stretch>
            <a:fillRect/>
          </a:stretch>
        </p:blipFill>
        <p:spPr>
          <a:xfrm>
            <a:off x="-2478716" y="-298835"/>
            <a:ext cx="16603055" cy="12452290"/>
          </a:xfrm>
          <a:prstGeom prst="rect">
            <a:avLst/>
          </a:prstGeom>
          <a:ln w="12700">
            <a:miter lim="400000"/>
          </a:ln>
        </p:spPr>
      </p:pic>
      <p:grpSp>
        <p:nvGrpSpPr>
          <p:cNvPr id="166" name="Image Gallery"/>
          <p:cNvGrpSpPr/>
          <p:nvPr/>
        </p:nvGrpSpPr>
        <p:grpSpPr>
          <a:xfrm>
            <a:off x="-293575" y="479599"/>
            <a:ext cx="13591950" cy="8951041"/>
            <a:chOff x="0" y="0"/>
            <a:chExt cx="13591948" cy="8951040"/>
          </a:xfrm>
        </p:grpSpPr>
        <p:pic>
          <p:nvPicPr>
            <p:cNvPr id="164" name="IMG_3100.jpeg" descr="IMG_3100.jpeg"/>
            <p:cNvPicPr>
              <a:picLocks noChangeAspect="1"/>
            </p:cNvPicPr>
            <p:nvPr/>
          </p:nvPicPr>
          <p:blipFill>
            <a:blip r:embed="rId3"/>
            <a:srcRect t="1594" b="1594"/>
            <a:stretch>
              <a:fillRect/>
            </a:stretch>
          </p:blipFill>
          <p:spPr>
            <a:xfrm>
              <a:off x="0" y="0"/>
              <a:ext cx="13591949" cy="8499531"/>
            </a:xfrm>
            <a:prstGeom prst="rect">
              <a:avLst/>
            </a:prstGeom>
            <a:ln w="12700" cap="flat">
              <a:noFill/>
              <a:miter lim="400000"/>
            </a:ln>
            <a:effectLst/>
          </p:spPr>
        </p:pic>
        <p:sp>
          <p:nvSpPr>
            <p:cNvPr id="165" name="Caption"/>
            <p:cNvSpPr/>
            <p:nvPr/>
          </p:nvSpPr>
          <p:spPr>
            <a:xfrm>
              <a:off x="0" y="8575730"/>
              <a:ext cx="13591949" cy="3753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r>
                <a:t>Caption</a:t>
              </a: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G_2954.jpeg" descr="IMG_2954.jpeg"/>
          <p:cNvPicPr>
            <a:picLocks noChangeAspect="1"/>
          </p:cNvPicPr>
          <p:nvPr/>
        </p:nvPicPr>
        <p:blipFill>
          <a:blip r:embed="rId2">
            <a:alphaModFix amt="51826"/>
          </a:blip>
          <a:stretch>
            <a:fillRect/>
          </a:stretch>
        </p:blipFill>
        <p:spPr>
          <a:xfrm>
            <a:off x="-2402047" y="-183833"/>
            <a:ext cx="16449717" cy="12337288"/>
          </a:xfrm>
          <a:prstGeom prst="rect">
            <a:avLst/>
          </a:prstGeom>
          <a:ln w="12700">
            <a:miter lim="400000"/>
          </a:ln>
        </p:spPr>
      </p:pic>
      <p:sp>
        <p:nvSpPr>
          <p:cNvPr id="169" name="The Tower of Babel"/>
          <p:cNvSpPr txBox="1"/>
          <p:nvPr/>
        </p:nvSpPr>
        <p:spPr>
          <a:xfrm>
            <a:off x="6134585" y="586709"/>
            <a:ext cx="6347080" cy="944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700"/>
            </a:lvl1pPr>
          </a:lstStyle>
          <a:p>
            <a:r>
              <a:t>The Tower of Babel</a:t>
            </a:r>
          </a:p>
        </p:txBody>
      </p:sp>
      <p:sp>
        <p:nvSpPr>
          <p:cNvPr id="170" name="NIMROD = Rebel Founder of Babel"/>
          <p:cNvSpPr txBox="1"/>
          <p:nvPr/>
        </p:nvSpPr>
        <p:spPr>
          <a:xfrm>
            <a:off x="1001197" y="2224865"/>
            <a:ext cx="8106157"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NIMROD = Rebel Founder of Babel</a:t>
            </a:r>
          </a:p>
        </p:txBody>
      </p:sp>
      <p:sp>
        <p:nvSpPr>
          <p:cNvPr id="171" name="rejected authority of parents"/>
          <p:cNvSpPr txBox="1"/>
          <p:nvPr/>
        </p:nvSpPr>
        <p:spPr>
          <a:xfrm>
            <a:off x="2287904" y="3360651"/>
            <a:ext cx="6493765"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rejected authority of parents</a:t>
            </a:r>
          </a:p>
        </p:txBody>
      </p:sp>
      <p:sp>
        <p:nvSpPr>
          <p:cNvPr id="172" name="rejected the authority of God"/>
          <p:cNvSpPr txBox="1"/>
          <p:nvPr/>
        </p:nvSpPr>
        <p:spPr>
          <a:xfrm>
            <a:off x="2222118" y="5636307"/>
            <a:ext cx="6625337"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rejected the authority of God</a:t>
            </a:r>
          </a:p>
        </p:txBody>
      </p:sp>
      <p:sp>
        <p:nvSpPr>
          <p:cNvPr id="173" name="rejected authority of patriarchs"/>
          <p:cNvSpPr txBox="1"/>
          <p:nvPr/>
        </p:nvSpPr>
        <p:spPr>
          <a:xfrm>
            <a:off x="2298540" y="4528312"/>
            <a:ext cx="7048501"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000000"/>
                </a:solidFill>
              </a:defRPr>
            </a:lvl1pPr>
          </a:lstStyle>
          <a:p>
            <a:r>
              <a:t>rejected authority of patriarchs</a:t>
            </a:r>
          </a:p>
        </p:txBody>
      </p:sp>
      <p:sp>
        <p:nvSpPr>
          <p:cNvPr id="174" name="NIMROD = identified with the god Enki the rebel"/>
          <p:cNvSpPr txBox="1"/>
          <p:nvPr/>
        </p:nvSpPr>
        <p:spPr>
          <a:xfrm>
            <a:off x="319341" y="7600559"/>
            <a:ext cx="12366118" cy="771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a:solidFill>
                  <a:srgbClr val="000000"/>
                </a:solidFill>
              </a:defRPr>
            </a:lvl1pPr>
          </a:lstStyle>
          <a:p>
            <a:r>
              <a:t>NIMROD = identified with the god Enki the rebel</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G_2954.jpeg" descr="IMG_2954.jpeg"/>
          <p:cNvPicPr>
            <a:picLocks noChangeAspect="1"/>
          </p:cNvPicPr>
          <p:nvPr/>
        </p:nvPicPr>
        <p:blipFill>
          <a:blip r:embed="rId2">
            <a:alphaModFix amt="51826"/>
          </a:blip>
          <a:stretch>
            <a:fillRect/>
          </a:stretch>
        </p:blipFill>
        <p:spPr>
          <a:xfrm>
            <a:off x="-2402047" y="-183833"/>
            <a:ext cx="16449717" cy="12337288"/>
          </a:xfrm>
          <a:prstGeom prst="rect">
            <a:avLst/>
          </a:prstGeom>
          <a:ln w="12700">
            <a:miter lim="400000"/>
          </a:ln>
        </p:spPr>
      </p:pic>
      <p:sp>
        <p:nvSpPr>
          <p:cNvPr id="177" name="The Tower of Babel"/>
          <p:cNvSpPr txBox="1"/>
          <p:nvPr/>
        </p:nvSpPr>
        <p:spPr>
          <a:xfrm>
            <a:off x="6134585" y="586709"/>
            <a:ext cx="6347080" cy="944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700"/>
            </a:lvl1pPr>
          </a:lstStyle>
          <a:p>
            <a:r>
              <a:t>The Tower of Babel</a:t>
            </a:r>
          </a:p>
        </p:txBody>
      </p:sp>
      <p:sp>
        <p:nvSpPr>
          <p:cNvPr id="178" name="The people’s crossroad:"/>
          <p:cNvSpPr txBox="1"/>
          <p:nvPr/>
        </p:nvSpPr>
        <p:spPr>
          <a:xfrm>
            <a:off x="582090" y="2062898"/>
            <a:ext cx="7184544" cy="870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200">
                <a:solidFill>
                  <a:srgbClr val="000000"/>
                </a:solidFill>
              </a:defRPr>
            </a:lvl1pPr>
          </a:lstStyle>
          <a:p>
            <a:r>
              <a:t>The people’s crossroad:</a:t>
            </a:r>
          </a:p>
        </p:txBody>
      </p:sp>
      <p:sp>
        <p:nvSpPr>
          <p:cNvPr id="179" name="Genesis 9:1 (ESV)…"/>
          <p:cNvSpPr txBox="1"/>
          <p:nvPr/>
        </p:nvSpPr>
        <p:spPr>
          <a:xfrm>
            <a:off x="383425" y="3856008"/>
            <a:ext cx="11923905"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200">
                <a:solidFill>
                  <a:srgbClr val="000000"/>
                </a:solidFill>
              </a:defRPr>
            </a:pPr>
            <a:r>
              <a:rPr dirty="0"/>
              <a:t>Genesis 9:1 (ESV)</a:t>
            </a:r>
          </a:p>
          <a:p>
            <a:pPr>
              <a:defRPr sz="4200">
                <a:solidFill>
                  <a:srgbClr val="000000"/>
                </a:solidFill>
              </a:defRPr>
            </a:pPr>
            <a:r>
              <a:rPr dirty="0"/>
              <a:t>1 And God blessed Noah and his sons and said to them, “Be fruitful and multiply and fill the earth.</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G_2954.jpeg" descr="IMG_2954.jpeg"/>
          <p:cNvPicPr>
            <a:picLocks noChangeAspect="1"/>
          </p:cNvPicPr>
          <p:nvPr/>
        </p:nvPicPr>
        <p:blipFill>
          <a:blip r:embed="rId2">
            <a:alphaModFix amt="51826"/>
          </a:blip>
          <a:stretch>
            <a:fillRect/>
          </a:stretch>
        </p:blipFill>
        <p:spPr>
          <a:xfrm>
            <a:off x="-2402047" y="-183833"/>
            <a:ext cx="16449717" cy="12337288"/>
          </a:xfrm>
          <a:prstGeom prst="rect">
            <a:avLst/>
          </a:prstGeom>
          <a:ln w="12700">
            <a:miter lim="400000"/>
          </a:ln>
        </p:spPr>
      </p:pic>
      <p:sp>
        <p:nvSpPr>
          <p:cNvPr id="182" name="The Tower of Babel"/>
          <p:cNvSpPr txBox="1"/>
          <p:nvPr/>
        </p:nvSpPr>
        <p:spPr>
          <a:xfrm>
            <a:off x="6134585" y="586709"/>
            <a:ext cx="6347080" cy="944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700"/>
            </a:lvl1pPr>
          </a:lstStyle>
          <a:p>
            <a:r>
              <a:t>The Tower of Babel</a:t>
            </a:r>
          </a:p>
        </p:txBody>
      </p:sp>
      <p:sp>
        <p:nvSpPr>
          <p:cNvPr id="183" name="Post Confusion:"/>
          <p:cNvSpPr txBox="1"/>
          <p:nvPr/>
        </p:nvSpPr>
        <p:spPr>
          <a:xfrm>
            <a:off x="1429242" y="1839246"/>
            <a:ext cx="4835501" cy="87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200">
                <a:solidFill>
                  <a:srgbClr val="000000"/>
                </a:solidFill>
              </a:defRPr>
            </a:lvl1pPr>
          </a:lstStyle>
          <a:p>
            <a:r>
              <a:t>Post Confusion:</a:t>
            </a:r>
          </a:p>
        </p:txBody>
      </p:sp>
      <p:sp>
        <p:nvSpPr>
          <p:cNvPr id="184" name="Written languages"/>
          <p:cNvSpPr txBox="1"/>
          <p:nvPr/>
        </p:nvSpPr>
        <p:spPr>
          <a:xfrm>
            <a:off x="2643003" y="3538706"/>
            <a:ext cx="5435144" cy="87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200">
                <a:solidFill>
                  <a:srgbClr val="000000"/>
                </a:solidFill>
              </a:defRPr>
            </a:lvl1pPr>
          </a:lstStyle>
          <a:p>
            <a:r>
              <a:t>Written languages</a:t>
            </a:r>
          </a:p>
        </p:txBody>
      </p:sp>
      <p:sp>
        <p:nvSpPr>
          <p:cNvPr id="185" name="Suburban cultures develop"/>
          <p:cNvSpPr txBox="1"/>
          <p:nvPr/>
        </p:nvSpPr>
        <p:spPr>
          <a:xfrm>
            <a:off x="2661464" y="5933426"/>
            <a:ext cx="8053629" cy="87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200">
                <a:solidFill>
                  <a:srgbClr val="000000"/>
                </a:solidFill>
              </a:defRPr>
            </a:lvl1pPr>
          </a:lstStyle>
          <a:p>
            <a:r>
              <a:t>Suburban cultures develop</a:t>
            </a:r>
          </a:p>
        </p:txBody>
      </p:sp>
      <p:sp>
        <p:nvSpPr>
          <p:cNvPr id="186" name="Hebrew language  - Heber"/>
          <p:cNvSpPr txBox="1"/>
          <p:nvPr/>
        </p:nvSpPr>
        <p:spPr>
          <a:xfrm>
            <a:off x="2742032" y="7419537"/>
            <a:ext cx="7892493" cy="87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200">
                <a:solidFill>
                  <a:srgbClr val="000000"/>
                </a:solidFill>
              </a:defRPr>
            </a:lvl1pPr>
          </a:lstStyle>
          <a:p>
            <a:r>
              <a:t>Hebrew language  - Heber</a:t>
            </a:r>
          </a:p>
        </p:txBody>
      </p:sp>
      <p:sp>
        <p:nvSpPr>
          <p:cNvPr id="187" name="Stage set for Abraham and Sarah"/>
          <p:cNvSpPr txBox="1"/>
          <p:nvPr/>
        </p:nvSpPr>
        <p:spPr>
          <a:xfrm>
            <a:off x="2663792" y="4629391"/>
            <a:ext cx="9960865" cy="87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200">
                <a:solidFill>
                  <a:srgbClr val="000000"/>
                </a:solidFill>
              </a:defRPr>
            </a:lvl1pPr>
          </a:lstStyle>
          <a:p>
            <a:r>
              <a:t>Stage set for Abraham and Sarah</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G_2954.jpeg" descr="IMG_2954.jpeg"/>
          <p:cNvPicPr>
            <a:picLocks noChangeAspect="1"/>
          </p:cNvPicPr>
          <p:nvPr/>
        </p:nvPicPr>
        <p:blipFill>
          <a:blip r:embed="rId2">
            <a:alphaModFix amt="51826"/>
          </a:blip>
          <a:stretch>
            <a:fillRect/>
          </a:stretch>
        </p:blipFill>
        <p:spPr>
          <a:xfrm>
            <a:off x="-2279377" y="171"/>
            <a:ext cx="16204377" cy="12153284"/>
          </a:xfrm>
          <a:prstGeom prst="rect">
            <a:avLst/>
          </a:prstGeom>
          <a:ln w="12700">
            <a:miter lim="400000"/>
          </a:ln>
        </p:spPr>
      </p:pic>
      <p:pic>
        <p:nvPicPr>
          <p:cNvPr id="190" name="Image" descr="Image"/>
          <p:cNvPicPr>
            <a:picLocks noChangeAspect="1"/>
          </p:cNvPicPr>
          <p:nvPr/>
        </p:nvPicPr>
        <p:blipFill>
          <a:blip r:embed="rId3"/>
          <a:stretch>
            <a:fillRect/>
          </a:stretch>
        </p:blipFill>
        <p:spPr>
          <a:xfrm>
            <a:off x="126535" y="780548"/>
            <a:ext cx="12751730" cy="2394068"/>
          </a:xfrm>
          <a:prstGeom prst="rect">
            <a:avLst/>
          </a:prstGeom>
          <a:ln w="12700">
            <a:miter lim="400000"/>
          </a:ln>
        </p:spPr>
      </p:pic>
      <p:pic>
        <p:nvPicPr>
          <p:cNvPr id="191" name="Image" descr="Image"/>
          <p:cNvPicPr>
            <a:picLocks noChangeAspect="1"/>
          </p:cNvPicPr>
          <p:nvPr/>
        </p:nvPicPr>
        <p:blipFill>
          <a:blip r:embed="rId4"/>
          <a:stretch>
            <a:fillRect/>
          </a:stretch>
        </p:blipFill>
        <p:spPr>
          <a:xfrm>
            <a:off x="1708484" y="4591375"/>
            <a:ext cx="9587832" cy="29708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 descr="Image"/>
          <p:cNvPicPr>
            <a:picLocks noChangeAspect="1"/>
          </p:cNvPicPr>
          <p:nvPr/>
        </p:nvPicPr>
        <p:blipFill>
          <a:blip r:embed="rId2">
            <a:alphaModFix amt="52054"/>
          </a:blip>
          <a:stretch>
            <a:fillRect/>
          </a:stretch>
        </p:blipFill>
        <p:spPr>
          <a:xfrm>
            <a:off x="-365019" y="-282102"/>
            <a:ext cx="13874682" cy="10406012"/>
          </a:xfrm>
          <a:prstGeom prst="rect">
            <a:avLst/>
          </a:prstGeom>
          <a:ln w="12700">
            <a:miter lim="400000"/>
          </a:ln>
        </p:spPr>
      </p:pic>
      <p:sp>
        <p:nvSpPr>
          <p:cNvPr id="194" name="The Tower of Babel represents false world religions and false Christian doctrines."/>
          <p:cNvSpPr txBox="1"/>
          <p:nvPr/>
        </p:nvSpPr>
        <p:spPr>
          <a:xfrm>
            <a:off x="103428" y="2023576"/>
            <a:ext cx="12574604"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200">
                <a:solidFill>
                  <a:srgbClr val="FFFFFF"/>
                </a:solidFill>
              </a:defRPr>
            </a:lvl1pPr>
          </a:lstStyle>
          <a:p>
            <a:r>
              <a:rPr dirty="0"/>
              <a:t>The Tower of Babel represents false world religions and false Christian doctrines.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Custom</PresentationFormat>
  <Paragraphs>56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Helvetica</vt:lpstr>
      <vt:lpstr>Helvetica Neue</vt:lpstr>
      <vt:lpstr>Helvetica Neue Medium</vt:lpstr>
      <vt:lpstr>Optima</vt:lpstr>
      <vt:lpstr>Rockwell Bold</vt:lpstr>
      <vt:lpstr>21_BasicWhite</vt:lpstr>
      <vt:lpstr>PowerPoint Presentation</vt:lpstr>
      <vt:lpstr>From Tower to Temple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Tower to Temple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Tower to Temple</dc:title>
  <cp:lastModifiedBy>East End</cp:lastModifiedBy>
  <cp:revision>2</cp:revision>
  <dcterms:modified xsi:type="dcterms:W3CDTF">2022-05-22T13:10:48Z</dcterms:modified>
</cp:coreProperties>
</file>