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9" r:id="rId2"/>
    <p:sldId id="257" r:id="rId3"/>
    <p:sldId id="258" r:id="rId4"/>
    <p:sldId id="260" r:id="rId5"/>
    <p:sldId id="261" r:id="rId6"/>
    <p:sldId id="262" r:id="rId7"/>
    <p:sldId id="263" r:id="rId8"/>
    <p:sldId id="264" r:id="rId9"/>
    <p:sldId id="266" r:id="rId10"/>
    <p:sldId id="265" r:id="rId11"/>
    <p:sldId id="267" r:id="rId12"/>
    <p:sldId id="268"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56" y="17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1400CD-DD03-401C-B817-5BC8DE7FF377}" type="datetimeFigureOut">
              <a:rPr lang="en-US" smtClean="0"/>
              <a:t>5/22/2022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6EC24B-D4D2-469E-AD57-46A0891B4E29}" type="slidenum">
              <a:rPr lang="en-US" smtClean="0"/>
              <a:t>‹#›</a:t>
            </a:fld>
            <a:endParaRPr lang="en-US" dirty="0"/>
          </a:p>
        </p:txBody>
      </p:sp>
    </p:spTree>
    <p:extLst>
      <p:ext uri="{BB962C8B-B14F-4D97-AF65-F5344CB8AC3E}">
        <p14:creationId xmlns:p14="http://schemas.microsoft.com/office/powerpoint/2010/main" val="1001325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1400CD-DD03-401C-B817-5BC8DE7FF377}" type="datetimeFigureOut">
              <a:rPr lang="en-US" smtClean="0"/>
              <a:t>5/22/2022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6EC24B-D4D2-469E-AD57-46A0891B4E29}" type="slidenum">
              <a:rPr lang="en-US" smtClean="0"/>
              <a:t>‹#›</a:t>
            </a:fld>
            <a:endParaRPr lang="en-US" dirty="0"/>
          </a:p>
        </p:txBody>
      </p:sp>
    </p:spTree>
    <p:extLst>
      <p:ext uri="{BB962C8B-B14F-4D97-AF65-F5344CB8AC3E}">
        <p14:creationId xmlns:p14="http://schemas.microsoft.com/office/powerpoint/2010/main" val="380290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1400CD-DD03-401C-B817-5BC8DE7FF377}" type="datetimeFigureOut">
              <a:rPr lang="en-US" smtClean="0"/>
              <a:t>5/22/2022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6EC24B-D4D2-469E-AD57-46A0891B4E29}" type="slidenum">
              <a:rPr lang="en-US" smtClean="0"/>
              <a:t>‹#›</a:t>
            </a:fld>
            <a:endParaRPr lang="en-US" dirty="0"/>
          </a:p>
        </p:txBody>
      </p:sp>
    </p:spTree>
    <p:extLst>
      <p:ext uri="{BB962C8B-B14F-4D97-AF65-F5344CB8AC3E}">
        <p14:creationId xmlns:p14="http://schemas.microsoft.com/office/powerpoint/2010/main" val="3816141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1400CD-DD03-401C-B817-5BC8DE7FF377}" type="datetimeFigureOut">
              <a:rPr lang="en-US" smtClean="0"/>
              <a:t>5/22/2022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6EC24B-D4D2-469E-AD57-46A0891B4E29}" type="slidenum">
              <a:rPr lang="en-US" smtClean="0"/>
              <a:t>‹#›</a:t>
            </a:fld>
            <a:endParaRPr lang="en-US" dirty="0"/>
          </a:p>
        </p:txBody>
      </p:sp>
    </p:spTree>
    <p:extLst>
      <p:ext uri="{BB962C8B-B14F-4D97-AF65-F5344CB8AC3E}">
        <p14:creationId xmlns:p14="http://schemas.microsoft.com/office/powerpoint/2010/main" val="789909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1400CD-DD03-401C-B817-5BC8DE7FF377}" type="datetimeFigureOut">
              <a:rPr lang="en-US" smtClean="0"/>
              <a:t>5/22/2022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6EC24B-D4D2-469E-AD57-46A0891B4E29}" type="slidenum">
              <a:rPr lang="en-US" smtClean="0"/>
              <a:t>‹#›</a:t>
            </a:fld>
            <a:endParaRPr lang="en-US" dirty="0"/>
          </a:p>
        </p:txBody>
      </p:sp>
    </p:spTree>
    <p:extLst>
      <p:ext uri="{BB962C8B-B14F-4D97-AF65-F5344CB8AC3E}">
        <p14:creationId xmlns:p14="http://schemas.microsoft.com/office/powerpoint/2010/main" val="53910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1400CD-DD03-401C-B817-5BC8DE7FF377}" type="datetimeFigureOut">
              <a:rPr lang="en-US" smtClean="0"/>
              <a:t>5/22/2022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6EC24B-D4D2-469E-AD57-46A0891B4E29}" type="slidenum">
              <a:rPr lang="en-US" smtClean="0"/>
              <a:t>‹#›</a:t>
            </a:fld>
            <a:endParaRPr lang="en-US" dirty="0"/>
          </a:p>
        </p:txBody>
      </p:sp>
    </p:spTree>
    <p:extLst>
      <p:ext uri="{BB962C8B-B14F-4D97-AF65-F5344CB8AC3E}">
        <p14:creationId xmlns:p14="http://schemas.microsoft.com/office/powerpoint/2010/main" val="1734258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1400CD-DD03-401C-B817-5BC8DE7FF377}" type="datetimeFigureOut">
              <a:rPr lang="en-US" smtClean="0"/>
              <a:t>5/22/2022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56EC24B-D4D2-469E-AD57-46A0891B4E29}" type="slidenum">
              <a:rPr lang="en-US" smtClean="0"/>
              <a:t>‹#›</a:t>
            </a:fld>
            <a:endParaRPr lang="en-US" dirty="0"/>
          </a:p>
        </p:txBody>
      </p:sp>
    </p:spTree>
    <p:extLst>
      <p:ext uri="{BB962C8B-B14F-4D97-AF65-F5344CB8AC3E}">
        <p14:creationId xmlns:p14="http://schemas.microsoft.com/office/powerpoint/2010/main" val="770442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1400CD-DD03-401C-B817-5BC8DE7FF377}" type="datetimeFigureOut">
              <a:rPr lang="en-US" smtClean="0"/>
              <a:t>5/22/2022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56EC24B-D4D2-469E-AD57-46A0891B4E29}" type="slidenum">
              <a:rPr lang="en-US" smtClean="0"/>
              <a:t>‹#›</a:t>
            </a:fld>
            <a:endParaRPr lang="en-US" dirty="0"/>
          </a:p>
        </p:txBody>
      </p:sp>
    </p:spTree>
    <p:extLst>
      <p:ext uri="{BB962C8B-B14F-4D97-AF65-F5344CB8AC3E}">
        <p14:creationId xmlns:p14="http://schemas.microsoft.com/office/powerpoint/2010/main" val="2232796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1400CD-DD03-401C-B817-5BC8DE7FF377}" type="datetimeFigureOut">
              <a:rPr lang="en-US" smtClean="0"/>
              <a:t>5/22/2022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56EC24B-D4D2-469E-AD57-46A0891B4E29}" type="slidenum">
              <a:rPr lang="en-US" smtClean="0"/>
              <a:t>‹#›</a:t>
            </a:fld>
            <a:endParaRPr lang="en-US" dirty="0"/>
          </a:p>
        </p:txBody>
      </p:sp>
    </p:spTree>
    <p:extLst>
      <p:ext uri="{BB962C8B-B14F-4D97-AF65-F5344CB8AC3E}">
        <p14:creationId xmlns:p14="http://schemas.microsoft.com/office/powerpoint/2010/main" val="705048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1400CD-DD03-401C-B817-5BC8DE7FF377}" type="datetimeFigureOut">
              <a:rPr lang="en-US" smtClean="0"/>
              <a:t>5/22/2022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6EC24B-D4D2-469E-AD57-46A0891B4E29}" type="slidenum">
              <a:rPr lang="en-US" smtClean="0"/>
              <a:t>‹#›</a:t>
            </a:fld>
            <a:endParaRPr lang="en-US" dirty="0"/>
          </a:p>
        </p:txBody>
      </p:sp>
    </p:spTree>
    <p:extLst>
      <p:ext uri="{BB962C8B-B14F-4D97-AF65-F5344CB8AC3E}">
        <p14:creationId xmlns:p14="http://schemas.microsoft.com/office/powerpoint/2010/main" val="2351363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1400CD-DD03-401C-B817-5BC8DE7FF377}" type="datetimeFigureOut">
              <a:rPr lang="en-US" smtClean="0"/>
              <a:t>5/22/2022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6EC24B-D4D2-469E-AD57-46A0891B4E29}" type="slidenum">
              <a:rPr lang="en-US" smtClean="0"/>
              <a:t>‹#›</a:t>
            </a:fld>
            <a:endParaRPr lang="en-US" dirty="0"/>
          </a:p>
        </p:txBody>
      </p:sp>
    </p:spTree>
    <p:extLst>
      <p:ext uri="{BB962C8B-B14F-4D97-AF65-F5344CB8AC3E}">
        <p14:creationId xmlns:p14="http://schemas.microsoft.com/office/powerpoint/2010/main" val="1550679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400CD-DD03-401C-B817-5BC8DE7FF377}" type="datetimeFigureOut">
              <a:rPr lang="en-US" smtClean="0"/>
              <a:t>5/22/2022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6EC24B-D4D2-469E-AD57-46A0891B4E29}" type="slidenum">
              <a:rPr lang="en-US" smtClean="0"/>
              <a:t>‹#›</a:t>
            </a:fld>
            <a:endParaRPr lang="en-US" dirty="0"/>
          </a:p>
        </p:txBody>
      </p:sp>
    </p:spTree>
    <p:extLst>
      <p:ext uri="{BB962C8B-B14F-4D97-AF65-F5344CB8AC3E}">
        <p14:creationId xmlns:p14="http://schemas.microsoft.com/office/powerpoint/2010/main" val="24056301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5FC10F-01B0-D702-9B9E-9595375F2C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10673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5B0CF6-C7CC-F5BB-53E2-247E71786A13}"/>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10117" r="20015" b="29859"/>
          <a:stretch/>
        </p:blipFill>
        <p:spPr>
          <a:xfrm>
            <a:off x="-1" y="1"/>
            <a:ext cx="9144001" cy="6858000"/>
          </a:xfrm>
          <a:prstGeom prst="rect">
            <a:avLst/>
          </a:prstGeom>
        </p:spPr>
      </p:pic>
      <p:sp>
        <p:nvSpPr>
          <p:cNvPr id="5" name="Rectangle 4">
            <a:extLst>
              <a:ext uri="{FF2B5EF4-FFF2-40B4-BE49-F238E27FC236}">
                <a16:creationId xmlns:a16="http://schemas.microsoft.com/office/drawing/2014/main" id="{12582882-5AC4-2D78-1B0A-DCBBF13E4129}"/>
              </a:ext>
            </a:extLst>
          </p:cNvPr>
          <p:cNvSpPr/>
          <p:nvPr/>
        </p:nvSpPr>
        <p:spPr>
          <a:xfrm>
            <a:off x="418122" y="673758"/>
            <a:ext cx="8509309" cy="4770537"/>
          </a:xfrm>
          <a:prstGeom prst="rect">
            <a:avLst/>
          </a:prstGeom>
        </p:spPr>
        <p:txBody>
          <a:bodyPr wrap="square">
            <a:spAutoFit/>
          </a:bodyPr>
          <a:lstStyle/>
          <a:p>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TO AVOID GUILT WE…</a:t>
            </a:r>
          </a:p>
          <a:p>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514350" indent="-514350">
              <a:buFont typeface="Arial" panose="020B0604020202020204" pitchFamily="34" charset="0"/>
              <a:buChar char="•"/>
            </a:pPr>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Trust our feelings </a:t>
            </a: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(Pr. 14:12)</a:t>
            </a:r>
          </a:p>
          <a:p>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514350" indent="-514350">
              <a:buFont typeface="Arial" panose="020B0604020202020204" pitchFamily="34" charset="0"/>
              <a:buChar char="•"/>
            </a:pPr>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Blame others </a:t>
            </a: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(Jms. 1:14)</a:t>
            </a:r>
          </a:p>
          <a:p>
            <a:pPr marL="514350" indent="-514350">
              <a:buFont typeface="Arial" panose="020B0604020202020204" pitchFamily="34" charset="0"/>
              <a:buChar char="•"/>
            </a:pPr>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514350" indent="-514350">
              <a:buFont typeface="Arial" panose="020B0604020202020204" pitchFamily="34" charset="0"/>
              <a:buChar char="•"/>
            </a:pPr>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Find safety in numbers </a:t>
            </a: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(Num. 13)</a:t>
            </a:r>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r>
              <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0</a:t>
            </a:r>
          </a:p>
          <a:p>
            <a:pPr marL="514350" indent="-514350">
              <a:buFont typeface="Arial" panose="020B0604020202020204" pitchFamily="34" charset="0"/>
              <a:buChar char="•"/>
            </a:pPr>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Explain the sin away </a:t>
            </a:r>
            <a:endPar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514350" indent="-514350">
              <a:buFont typeface="Arial" panose="020B0604020202020204" pitchFamily="34" charset="0"/>
              <a:buChar char="•"/>
            </a:pPr>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514350" indent="-514350">
              <a:buFont typeface="Arial" panose="020B0604020202020204" pitchFamily="34" charset="0"/>
              <a:buChar char="•"/>
            </a:pPr>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Convince ourselves it’s a “small” sin </a:t>
            </a: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(Acts 5; 2 Kgs 5; Hab. 1:13)</a:t>
            </a:r>
          </a:p>
          <a:p>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514350" indent="-514350">
              <a:buFont typeface="Arial" panose="020B0604020202020204" pitchFamily="34" charset="0"/>
              <a:buChar char="•"/>
            </a:pPr>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Misrepresent God’s grace </a:t>
            </a: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(Rom. 6:1-2)</a:t>
            </a:r>
          </a:p>
        </p:txBody>
      </p:sp>
    </p:spTree>
    <p:extLst>
      <p:ext uri="{BB962C8B-B14F-4D97-AF65-F5344CB8AC3E}">
        <p14:creationId xmlns:p14="http://schemas.microsoft.com/office/powerpoint/2010/main" val="254149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5B0CF6-C7CC-F5BB-53E2-247E71786A13}"/>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10117" r="20015" b="29859"/>
          <a:stretch/>
        </p:blipFill>
        <p:spPr>
          <a:xfrm>
            <a:off x="-1" y="1"/>
            <a:ext cx="9144001" cy="6858000"/>
          </a:xfrm>
          <a:prstGeom prst="rect">
            <a:avLst/>
          </a:prstGeom>
        </p:spPr>
      </p:pic>
      <p:sp>
        <p:nvSpPr>
          <p:cNvPr id="6" name="Rectangle 5">
            <a:extLst>
              <a:ext uri="{FF2B5EF4-FFF2-40B4-BE49-F238E27FC236}">
                <a16:creationId xmlns:a16="http://schemas.microsoft.com/office/drawing/2014/main" id="{15E52591-DF2C-AAFF-AA19-B974E1357609}"/>
              </a:ext>
            </a:extLst>
          </p:cNvPr>
          <p:cNvSpPr/>
          <p:nvPr/>
        </p:nvSpPr>
        <p:spPr>
          <a:xfrm>
            <a:off x="418122" y="673758"/>
            <a:ext cx="8509309" cy="3477875"/>
          </a:xfrm>
          <a:prstGeom prst="rect">
            <a:avLst/>
          </a:prstGeom>
        </p:spPr>
        <p:txBody>
          <a:bodyPr wrap="square">
            <a:spAutoFit/>
          </a:bodyPr>
          <a:lstStyle/>
          <a:p>
            <a:r>
              <a:rPr lang="en-US" sz="36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Excusing Sin Involves</a:t>
            </a:r>
          </a:p>
          <a:p>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514350" indent="-514350">
              <a:buFont typeface="+mj-lt"/>
              <a:buAutoNum type="arabicPeriod"/>
            </a:pPr>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Avoiding God’s Expectations (Gen. 2:16-17; 3:6)</a:t>
            </a:r>
          </a:p>
          <a:p>
            <a:pPr marL="914400" lvl="1" indent="-457200">
              <a:buFontTx/>
              <a:buChar char="-"/>
            </a:pP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God’s Word is the standard (Psalm 119:89;        2 Tim. 3:16-17)</a:t>
            </a:r>
          </a:p>
          <a:p>
            <a:pPr marL="914400" lvl="1" indent="-457200">
              <a:buFontTx/>
              <a:buChar char="-"/>
            </a:pPr>
            <a:endParaRPr lang="en-US" sz="8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514350" indent="-514350">
              <a:buFont typeface="+mj-lt"/>
              <a:buAutoNum type="arabicPeriod"/>
            </a:pPr>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Believing a Lie (Gen. 3:4-5)</a:t>
            </a:r>
          </a:p>
          <a:p>
            <a:pPr marL="514350" indent="-514350">
              <a:buFont typeface="+mj-lt"/>
              <a:buAutoNum type="arabicPeriod"/>
            </a:pPr>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514350" indent="-514350">
              <a:buFont typeface="+mj-lt"/>
              <a:buAutoNum type="arabicPeriod"/>
            </a:pPr>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Doing What WE Want to Do (Gen. 3:6; Jms. 1:14)</a:t>
            </a:r>
          </a:p>
        </p:txBody>
      </p:sp>
    </p:spTree>
    <p:extLst>
      <p:ext uri="{BB962C8B-B14F-4D97-AF65-F5344CB8AC3E}">
        <p14:creationId xmlns:p14="http://schemas.microsoft.com/office/powerpoint/2010/main" val="103768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5B0CF6-C7CC-F5BB-53E2-247E71786A13}"/>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10117" r="20015" b="29859"/>
          <a:stretch/>
        </p:blipFill>
        <p:spPr>
          <a:xfrm>
            <a:off x="-1" y="1"/>
            <a:ext cx="9144001" cy="6858000"/>
          </a:xfrm>
          <a:prstGeom prst="rect">
            <a:avLst/>
          </a:prstGeom>
        </p:spPr>
      </p:pic>
      <p:sp>
        <p:nvSpPr>
          <p:cNvPr id="5" name="Rectangle 4">
            <a:extLst>
              <a:ext uri="{FF2B5EF4-FFF2-40B4-BE49-F238E27FC236}">
                <a16:creationId xmlns:a16="http://schemas.microsoft.com/office/drawing/2014/main" id="{8411B5DD-7399-BB6D-3405-5902BCF916C5}"/>
              </a:ext>
            </a:extLst>
          </p:cNvPr>
          <p:cNvSpPr/>
          <p:nvPr/>
        </p:nvSpPr>
        <p:spPr>
          <a:xfrm>
            <a:off x="-2" y="1813173"/>
            <a:ext cx="9144001" cy="3046988"/>
          </a:xfrm>
          <a:prstGeom prst="rect">
            <a:avLst/>
          </a:prstGeom>
        </p:spPr>
        <p:txBody>
          <a:bodyPr wrap="square">
            <a:spAutoFit/>
          </a:bodyPr>
          <a:lstStyle/>
          <a:p>
            <a:pPr algn="ctr"/>
            <a:r>
              <a:rPr lang="en-US" sz="40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God’s people can’t excuse sin!</a:t>
            </a:r>
          </a:p>
          <a:p>
            <a:pPr algn="ctr"/>
            <a:r>
              <a:rPr lang="en-US" sz="36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Instead, we should have the attitude of Joseph</a:t>
            </a: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a:t>
            </a:r>
          </a:p>
          <a:p>
            <a:pPr algn="ctr"/>
            <a:endParaRPr lang="en-US" sz="16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algn="ctr"/>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Genesis 39:9</a:t>
            </a:r>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algn="ctr"/>
            <a:r>
              <a:rPr lang="en-US" sz="3200" i="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“How then can I do this great wickedness </a:t>
            </a:r>
          </a:p>
          <a:p>
            <a:pPr algn="ctr"/>
            <a:r>
              <a:rPr lang="en-US" sz="3200" i="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and sin against God?”</a:t>
            </a:r>
          </a:p>
        </p:txBody>
      </p:sp>
    </p:spTree>
    <p:extLst>
      <p:ext uri="{BB962C8B-B14F-4D97-AF65-F5344CB8AC3E}">
        <p14:creationId xmlns:p14="http://schemas.microsoft.com/office/powerpoint/2010/main" val="141604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7D7BC9-B2CD-DB66-2ED4-0302D41AE8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7FFD347B-6703-BE2F-275B-FF5DB4A622A7}"/>
              </a:ext>
            </a:extLst>
          </p:cNvPr>
          <p:cNvSpPr txBox="1"/>
          <p:nvPr/>
        </p:nvSpPr>
        <p:spPr>
          <a:xfrm>
            <a:off x="1552575" y="2767280"/>
            <a:ext cx="6038850" cy="1323439"/>
          </a:xfrm>
          <a:prstGeom prst="rect">
            <a:avLst/>
          </a:prstGeom>
          <a:noFill/>
        </p:spPr>
        <p:txBody>
          <a:bodyPr wrap="square" rtlCol="0">
            <a:spAutoFit/>
          </a:bodyPr>
          <a:lstStyle/>
          <a:p>
            <a:pPr algn="ctr"/>
            <a:r>
              <a:rPr lang="en-US" sz="4400" b="1" dirty="0">
                <a:solidFill>
                  <a:schemeClr val="bg1"/>
                </a:solidFill>
                <a:latin typeface="Arial Narrow" panose="020B0606020202030204" pitchFamily="34" charset="0"/>
              </a:rPr>
              <a:t>Genesis 3:1-13</a:t>
            </a:r>
          </a:p>
          <a:p>
            <a:pPr algn="ctr"/>
            <a:r>
              <a:rPr lang="en-US" sz="3600" i="1" dirty="0">
                <a:solidFill>
                  <a:schemeClr val="bg1"/>
                </a:solidFill>
                <a:latin typeface="Arial Narrow" panose="020B0606020202030204" pitchFamily="34" charset="0"/>
              </a:rPr>
              <a:t>Pages 2-3 in pew Bible</a:t>
            </a:r>
          </a:p>
        </p:txBody>
      </p:sp>
    </p:spTree>
    <p:extLst>
      <p:ext uri="{BB962C8B-B14F-4D97-AF65-F5344CB8AC3E}">
        <p14:creationId xmlns:p14="http://schemas.microsoft.com/office/powerpoint/2010/main" val="300357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5B0CF6-C7CC-F5BB-53E2-247E71786A13}"/>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10117" r="20015" b="29859"/>
          <a:stretch/>
        </p:blipFill>
        <p:spPr>
          <a:xfrm>
            <a:off x="-1" y="1"/>
            <a:ext cx="9144001" cy="6858000"/>
          </a:xfrm>
          <a:prstGeom prst="rect">
            <a:avLst/>
          </a:prstGeom>
        </p:spPr>
      </p:pic>
      <p:sp>
        <p:nvSpPr>
          <p:cNvPr id="5" name="Rectangle 4">
            <a:extLst>
              <a:ext uri="{FF2B5EF4-FFF2-40B4-BE49-F238E27FC236}">
                <a16:creationId xmlns:a16="http://schemas.microsoft.com/office/drawing/2014/main" id="{AA3D870D-F846-3779-126D-C700BB760A03}"/>
              </a:ext>
            </a:extLst>
          </p:cNvPr>
          <p:cNvSpPr/>
          <p:nvPr/>
        </p:nvSpPr>
        <p:spPr>
          <a:xfrm>
            <a:off x="418123" y="673758"/>
            <a:ext cx="8307754" cy="3662541"/>
          </a:xfrm>
          <a:prstGeom prst="rect">
            <a:avLst/>
          </a:prstGeom>
        </p:spPr>
        <p:txBody>
          <a:bodyPr wrap="square">
            <a:spAutoFit/>
          </a:bodyPr>
          <a:lstStyle/>
          <a:p>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Genesis 3:1-3</a:t>
            </a:r>
          </a:p>
          <a:p>
            <a:endParaRPr lang="en-US" sz="8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r>
              <a:rPr lang="en-US" sz="3200"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1</a:t>
            </a:r>
            <a:r>
              <a:rPr lang="en-US" sz="3200" b="1"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a:t>
            </a: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…“Did God actually say, ‘You shall not eat of any tree in the garden’?” </a:t>
            </a:r>
            <a:r>
              <a:rPr lang="en-US" sz="3200"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2</a:t>
            </a:r>
            <a:r>
              <a:rPr lang="en-US" sz="3200" b="1"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a:t>
            </a: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And the woman said to the serpent, “We may eat of the fruit of the trees in the garden, </a:t>
            </a:r>
            <a:r>
              <a:rPr lang="en-US" sz="3200"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3</a:t>
            </a:r>
            <a:r>
              <a:rPr lang="en-US" sz="3200" b="1"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a:t>
            </a: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but God said, ‘You shall not eat of the fruit of the tree that is in the midst of the garden, neither shall you touch it, lest you die.’”</a:t>
            </a:r>
          </a:p>
        </p:txBody>
      </p:sp>
    </p:spTree>
    <p:extLst>
      <p:ext uri="{BB962C8B-B14F-4D97-AF65-F5344CB8AC3E}">
        <p14:creationId xmlns:p14="http://schemas.microsoft.com/office/powerpoint/2010/main" val="136370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5B0CF6-C7CC-F5BB-53E2-247E71786A13}"/>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10117" r="20015" b="29859"/>
          <a:stretch/>
        </p:blipFill>
        <p:spPr>
          <a:xfrm>
            <a:off x="-1" y="1"/>
            <a:ext cx="9144001" cy="6858000"/>
          </a:xfrm>
          <a:prstGeom prst="rect">
            <a:avLst/>
          </a:prstGeom>
        </p:spPr>
      </p:pic>
      <p:sp>
        <p:nvSpPr>
          <p:cNvPr id="6" name="Rectangle 5">
            <a:extLst>
              <a:ext uri="{FF2B5EF4-FFF2-40B4-BE49-F238E27FC236}">
                <a16:creationId xmlns:a16="http://schemas.microsoft.com/office/drawing/2014/main" id="{AC0D0B79-31AD-280F-ABF3-EF08A0A461A3}"/>
              </a:ext>
            </a:extLst>
          </p:cNvPr>
          <p:cNvSpPr/>
          <p:nvPr/>
        </p:nvSpPr>
        <p:spPr>
          <a:xfrm>
            <a:off x="418123" y="673758"/>
            <a:ext cx="8307754" cy="2677656"/>
          </a:xfrm>
          <a:prstGeom prst="rect">
            <a:avLst/>
          </a:prstGeom>
        </p:spPr>
        <p:txBody>
          <a:bodyPr wrap="square">
            <a:spAutoFit/>
          </a:bodyPr>
          <a:lstStyle/>
          <a:p>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Genesis 3:4-5</a:t>
            </a:r>
          </a:p>
          <a:p>
            <a:endParaRPr lang="en-US" sz="8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r>
              <a:rPr lang="en-US" sz="3200"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4</a:t>
            </a: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But the serpent said to the woman, “You will not surely die. </a:t>
            </a:r>
            <a:r>
              <a:rPr lang="en-US" sz="3200"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5</a:t>
            </a: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For God knows that when you eat of it your eyes will be opened, and you will be like God, knowing good and evil.”</a:t>
            </a:r>
          </a:p>
        </p:txBody>
      </p:sp>
    </p:spTree>
    <p:extLst>
      <p:ext uri="{BB962C8B-B14F-4D97-AF65-F5344CB8AC3E}">
        <p14:creationId xmlns:p14="http://schemas.microsoft.com/office/powerpoint/2010/main" val="345301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5B0CF6-C7CC-F5BB-53E2-247E71786A13}"/>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10117" r="20015" b="29859"/>
          <a:stretch/>
        </p:blipFill>
        <p:spPr>
          <a:xfrm>
            <a:off x="-1" y="1"/>
            <a:ext cx="9144001" cy="6858000"/>
          </a:xfrm>
          <a:prstGeom prst="rect">
            <a:avLst/>
          </a:prstGeom>
        </p:spPr>
      </p:pic>
      <p:sp>
        <p:nvSpPr>
          <p:cNvPr id="5" name="Rectangle 4">
            <a:extLst>
              <a:ext uri="{FF2B5EF4-FFF2-40B4-BE49-F238E27FC236}">
                <a16:creationId xmlns:a16="http://schemas.microsoft.com/office/drawing/2014/main" id="{8FA1B04C-7E56-1F1D-40C6-54E53A5010A9}"/>
              </a:ext>
            </a:extLst>
          </p:cNvPr>
          <p:cNvSpPr/>
          <p:nvPr/>
        </p:nvSpPr>
        <p:spPr>
          <a:xfrm>
            <a:off x="418123" y="673758"/>
            <a:ext cx="8307754" cy="4647426"/>
          </a:xfrm>
          <a:prstGeom prst="rect">
            <a:avLst/>
          </a:prstGeom>
        </p:spPr>
        <p:txBody>
          <a:bodyPr wrap="square">
            <a:spAutoFit/>
          </a:bodyPr>
          <a:lstStyle/>
          <a:p>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Genesis 3:6-7</a:t>
            </a:r>
          </a:p>
          <a:p>
            <a:endParaRPr lang="en-US" sz="8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r>
              <a:rPr lang="en-US" sz="3200"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6</a:t>
            </a: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So when the woman saw that the tree was good for food, and that it was a delight to the eyes, and that the tree was to be desired to make one wise, she took of its fruit and ate, and she also gave some to her husband who was with her, and he ate. </a:t>
            </a:r>
            <a:r>
              <a:rPr lang="en-US" sz="3200"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7</a:t>
            </a: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Then the eyes of both were opened, and they knew that they were naked. And they sewed fig leaves together and made themselves loincloths.</a:t>
            </a:r>
          </a:p>
        </p:txBody>
      </p:sp>
    </p:spTree>
    <p:extLst>
      <p:ext uri="{BB962C8B-B14F-4D97-AF65-F5344CB8AC3E}">
        <p14:creationId xmlns:p14="http://schemas.microsoft.com/office/powerpoint/2010/main" val="64650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5B0CF6-C7CC-F5BB-53E2-247E71786A13}"/>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10117" r="20015" b="29859"/>
          <a:stretch/>
        </p:blipFill>
        <p:spPr>
          <a:xfrm>
            <a:off x="-1" y="1"/>
            <a:ext cx="9144001" cy="6858000"/>
          </a:xfrm>
          <a:prstGeom prst="rect">
            <a:avLst/>
          </a:prstGeom>
        </p:spPr>
      </p:pic>
      <p:sp>
        <p:nvSpPr>
          <p:cNvPr id="6" name="Rectangle 5">
            <a:extLst>
              <a:ext uri="{FF2B5EF4-FFF2-40B4-BE49-F238E27FC236}">
                <a16:creationId xmlns:a16="http://schemas.microsoft.com/office/drawing/2014/main" id="{C5D87703-9D67-F20B-2964-6225DB3EEB42}"/>
              </a:ext>
            </a:extLst>
          </p:cNvPr>
          <p:cNvSpPr/>
          <p:nvPr/>
        </p:nvSpPr>
        <p:spPr>
          <a:xfrm>
            <a:off x="418123" y="673758"/>
            <a:ext cx="8307754" cy="4647426"/>
          </a:xfrm>
          <a:prstGeom prst="rect">
            <a:avLst/>
          </a:prstGeom>
        </p:spPr>
        <p:txBody>
          <a:bodyPr wrap="square">
            <a:spAutoFit/>
          </a:bodyPr>
          <a:lstStyle/>
          <a:p>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Genesis 3:8-10</a:t>
            </a:r>
          </a:p>
          <a:p>
            <a:endParaRPr lang="en-US" sz="8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r>
              <a:rPr lang="en-US" sz="3200"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8</a:t>
            </a: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And they heard the sound of the Lord God walking in the garden in the cool of the day, and the man and his wife hid themselves from the presence of the Lord God among the trees of the garden. </a:t>
            </a:r>
            <a:r>
              <a:rPr lang="en-US" sz="3200"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9</a:t>
            </a: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But the Lord God called to the man and said to him, “Where are you?” </a:t>
            </a:r>
            <a:r>
              <a:rPr lang="en-US" sz="3200"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10</a:t>
            </a: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And he said, “I heard the sound of you in the garden, and I was afraid, because I was naked, and I hid myself.” </a:t>
            </a:r>
          </a:p>
        </p:txBody>
      </p:sp>
    </p:spTree>
    <p:extLst>
      <p:ext uri="{BB962C8B-B14F-4D97-AF65-F5344CB8AC3E}">
        <p14:creationId xmlns:p14="http://schemas.microsoft.com/office/powerpoint/2010/main" val="387024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5B0CF6-C7CC-F5BB-53E2-247E71786A13}"/>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10117" r="20015" b="29859"/>
          <a:stretch/>
        </p:blipFill>
        <p:spPr>
          <a:xfrm>
            <a:off x="-1" y="1"/>
            <a:ext cx="9144001" cy="6858000"/>
          </a:xfrm>
          <a:prstGeom prst="rect">
            <a:avLst/>
          </a:prstGeom>
        </p:spPr>
      </p:pic>
      <p:sp>
        <p:nvSpPr>
          <p:cNvPr id="5" name="Rectangle 4">
            <a:extLst>
              <a:ext uri="{FF2B5EF4-FFF2-40B4-BE49-F238E27FC236}">
                <a16:creationId xmlns:a16="http://schemas.microsoft.com/office/drawing/2014/main" id="{96DF382A-558A-E4C2-10DA-CD8E2910D8CA}"/>
              </a:ext>
            </a:extLst>
          </p:cNvPr>
          <p:cNvSpPr/>
          <p:nvPr/>
        </p:nvSpPr>
        <p:spPr>
          <a:xfrm>
            <a:off x="418123" y="673758"/>
            <a:ext cx="8307754" cy="4154984"/>
          </a:xfrm>
          <a:prstGeom prst="rect">
            <a:avLst/>
          </a:prstGeom>
        </p:spPr>
        <p:txBody>
          <a:bodyPr wrap="square">
            <a:spAutoFit/>
          </a:bodyPr>
          <a:lstStyle/>
          <a:p>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Genesis 3:11-13</a:t>
            </a:r>
          </a:p>
          <a:p>
            <a:endParaRPr lang="en-US" sz="8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r>
              <a:rPr lang="en-US" sz="3200"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11</a:t>
            </a: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He said, “Who told you that you were naked? Have you eaten of the tree of which I commanded you not to eat?” </a:t>
            </a:r>
            <a:r>
              <a:rPr lang="en-US" sz="3200"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12</a:t>
            </a: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The man said, “The woman whom you gave to be with me, she gave me fruit of the tree, and I ate.” </a:t>
            </a:r>
          </a:p>
          <a:p>
            <a:r>
              <a:rPr lang="en-US" sz="3200"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13</a:t>
            </a: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Then the Lord God said to the woman, “What is this that you have done?” The woman said, “The serpent deceived me, and I ate.”</a:t>
            </a:r>
          </a:p>
        </p:txBody>
      </p:sp>
    </p:spTree>
    <p:extLst>
      <p:ext uri="{BB962C8B-B14F-4D97-AF65-F5344CB8AC3E}">
        <p14:creationId xmlns:p14="http://schemas.microsoft.com/office/powerpoint/2010/main" val="95638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5B0CF6-C7CC-F5BB-53E2-247E71786A13}"/>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10117" r="20015" b="29859"/>
          <a:stretch/>
        </p:blipFill>
        <p:spPr>
          <a:xfrm>
            <a:off x="-1" y="1"/>
            <a:ext cx="9144001" cy="6858000"/>
          </a:xfrm>
          <a:prstGeom prst="rect">
            <a:avLst/>
          </a:prstGeom>
        </p:spPr>
      </p:pic>
      <p:sp>
        <p:nvSpPr>
          <p:cNvPr id="6" name="Rectangle 5">
            <a:extLst>
              <a:ext uri="{FF2B5EF4-FFF2-40B4-BE49-F238E27FC236}">
                <a16:creationId xmlns:a16="http://schemas.microsoft.com/office/drawing/2014/main" id="{15E52591-DF2C-AAFF-AA19-B974E1357609}"/>
              </a:ext>
            </a:extLst>
          </p:cNvPr>
          <p:cNvSpPr/>
          <p:nvPr/>
        </p:nvSpPr>
        <p:spPr>
          <a:xfrm>
            <a:off x="418123" y="673758"/>
            <a:ext cx="8307754" cy="5078313"/>
          </a:xfrm>
          <a:prstGeom prst="rect">
            <a:avLst/>
          </a:prstGeom>
        </p:spPr>
        <p:txBody>
          <a:bodyPr wrap="square">
            <a:spAutoFit/>
          </a:bodyPr>
          <a:lstStyle/>
          <a:p>
            <a:r>
              <a:rPr lang="en-US" sz="36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Excusing Sin Involves…</a:t>
            </a:r>
          </a:p>
          <a:p>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514350" indent="-514350">
              <a:buFont typeface="+mj-lt"/>
              <a:buAutoNum type="arabicPeriod"/>
            </a:pPr>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Ignoring God’s Commands (Gen. 2:16-17; 3:6)</a:t>
            </a:r>
          </a:p>
          <a:p>
            <a:pPr marL="514350" indent="-514350">
              <a:buFont typeface="+mj-lt"/>
              <a:buAutoNum type="arabicPeriod"/>
            </a:pPr>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914400" lvl="1" indent="-457200">
              <a:buFontTx/>
              <a:buChar char="-"/>
            </a:pP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As the sovereign God, we are subject to Him (Rev. 4:11; Eph. 1:22; 1 Cor. 15:25-27)</a:t>
            </a:r>
          </a:p>
          <a:p>
            <a:pPr marL="914400" lvl="1" indent="-457200">
              <a:buFontTx/>
              <a:buChar char="-"/>
            </a:pPr>
            <a:endParaRPr lang="en-US" sz="8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914400" lvl="1" indent="-457200">
              <a:buFontTx/>
              <a:buChar char="-"/>
            </a:pP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God’s Word is the standard (Psalm 119:89, 160        2 Tim. 3:16-17)</a:t>
            </a:r>
          </a:p>
          <a:p>
            <a:pPr marL="914400" lvl="1" indent="-457200">
              <a:buFontTx/>
              <a:buChar char="-"/>
            </a:pPr>
            <a:endParaRPr lang="en-US" sz="8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1371600" lvl="2" indent="-457200">
              <a:buFontTx/>
              <a:buChar char="-"/>
            </a:pP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Through His Word, He communicates who we are and how we should live (Lev. 11:44; Eph. 5:18; 1 Thess. 4:3; Col. 3:5, 9)</a:t>
            </a:r>
          </a:p>
        </p:txBody>
      </p:sp>
    </p:spTree>
    <p:extLst>
      <p:ext uri="{BB962C8B-B14F-4D97-AF65-F5344CB8AC3E}">
        <p14:creationId xmlns:p14="http://schemas.microsoft.com/office/powerpoint/2010/main" val="137486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5B0CF6-C7CC-F5BB-53E2-247E71786A13}"/>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10117" r="20015" b="29859"/>
          <a:stretch/>
        </p:blipFill>
        <p:spPr>
          <a:xfrm>
            <a:off x="-1" y="1"/>
            <a:ext cx="9144001" cy="6858000"/>
          </a:xfrm>
          <a:prstGeom prst="rect">
            <a:avLst/>
          </a:prstGeom>
        </p:spPr>
      </p:pic>
      <p:sp>
        <p:nvSpPr>
          <p:cNvPr id="6" name="Rectangle 5">
            <a:extLst>
              <a:ext uri="{FF2B5EF4-FFF2-40B4-BE49-F238E27FC236}">
                <a16:creationId xmlns:a16="http://schemas.microsoft.com/office/drawing/2014/main" id="{15E52591-DF2C-AAFF-AA19-B974E1357609}"/>
              </a:ext>
            </a:extLst>
          </p:cNvPr>
          <p:cNvSpPr/>
          <p:nvPr/>
        </p:nvSpPr>
        <p:spPr>
          <a:xfrm>
            <a:off x="418123" y="673758"/>
            <a:ext cx="8307754" cy="4462760"/>
          </a:xfrm>
          <a:prstGeom prst="rect">
            <a:avLst/>
          </a:prstGeom>
        </p:spPr>
        <p:txBody>
          <a:bodyPr wrap="square">
            <a:spAutoFit/>
          </a:bodyPr>
          <a:lstStyle/>
          <a:p>
            <a:r>
              <a:rPr lang="en-US" sz="36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Excusing Sin Involves</a:t>
            </a:r>
          </a:p>
          <a:p>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514350" indent="-514350">
              <a:buFont typeface="+mj-lt"/>
              <a:buAutoNum type="arabicPeriod"/>
            </a:pPr>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Avoiding God’s Expectations (Gen. 2:16-17; 3:6)</a:t>
            </a:r>
          </a:p>
          <a:p>
            <a:pPr marL="914400" lvl="1" indent="-457200">
              <a:buFontTx/>
              <a:buChar char="-"/>
            </a:pPr>
            <a:endParaRPr lang="en-US" sz="8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514350" indent="-514350">
              <a:buFont typeface="+mj-lt"/>
              <a:buAutoNum type="arabicPeriod"/>
            </a:pPr>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Believing a Lie (Gen. 3:4-5)</a:t>
            </a:r>
          </a:p>
          <a:p>
            <a:pPr marL="514350" indent="-514350">
              <a:buFont typeface="+mj-lt"/>
              <a:buAutoNum type="arabicPeriod"/>
            </a:pPr>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914400" lvl="1" indent="-457200">
              <a:buFontTx/>
              <a:buChar char="-"/>
            </a:pP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We allow Satan to deceive us when we say…</a:t>
            </a:r>
          </a:p>
          <a:p>
            <a:pPr marL="1371600" lvl="2" indent="-457200">
              <a:buFontTx/>
              <a:buChar char="-"/>
            </a:pP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“Did God </a:t>
            </a:r>
            <a:r>
              <a:rPr lang="en-US" sz="3200" i="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really</a:t>
            </a: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say that?”</a:t>
            </a:r>
          </a:p>
          <a:p>
            <a:pPr marL="1371600" lvl="2" indent="-457200">
              <a:buFontTx/>
              <a:buChar char="-"/>
            </a:pP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“Did that what He actually meant?”</a:t>
            </a:r>
          </a:p>
          <a:p>
            <a:pPr marL="1371600" lvl="2" indent="-457200">
              <a:buFontTx/>
              <a:buChar char="-"/>
            </a:pP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“That was written a long time ago.”</a:t>
            </a:r>
          </a:p>
          <a:p>
            <a:pPr marL="1371600" lvl="2" indent="-457200">
              <a:buFontTx/>
              <a:buChar char="-"/>
            </a:pPr>
            <a:endPar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681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413</TotalTime>
  <Words>696</Words>
  <Application>Microsoft Office PowerPoint</Application>
  <PresentationFormat>On-screen Show (4:3)</PresentationFormat>
  <Paragraphs>64</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Arial Narrow</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Landon Rutter</dc:creator>
  <cp:lastModifiedBy>Landon Rutter</cp:lastModifiedBy>
  <cp:revision>5</cp:revision>
  <dcterms:created xsi:type="dcterms:W3CDTF">2022-05-18T12:47:43Z</dcterms:created>
  <dcterms:modified xsi:type="dcterms:W3CDTF">2022-05-22T13:15:49Z</dcterms:modified>
</cp:coreProperties>
</file>