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D0B4"/>
    <a:srgbClr val="36C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7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5740-C436-4F46-9940-FDC3607C7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97B2B-9A85-40BD-9DE2-2E2D4422D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79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18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F306-C7F4-4CB1-98EC-4D37CAFBC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ECEF6-63BD-4D71-AE8C-D8C5B79EDD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4135D-318B-4B62-8687-813012E81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F306-C7F4-4CB1-98EC-4D37CAFBC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ECEF6-63BD-4D71-AE8C-D8C5B79EDD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4135D-318B-4B62-8687-813012E81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DBB8D-4DA9-4E36-B726-82F429266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124BB-C611-478C-BF6A-ACAA52266CDA}"/>
              </a:ext>
            </a:extLst>
          </p:cNvPr>
          <p:cNvSpPr txBox="1"/>
          <p:nvPr/>
        </p:nvSpPr>
        <p:spPr>
          <a:xfrm>
            <a:off x="467360" y="529977"/>
            <a:ext cx="543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Questions to Answer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C95E4-4481-495A-8469-348D710EF23B}"/>
              </a:ext>
            </a:extLst>
          </p:cNvPr>
          <p:cNvSpPr txBox="1"/>
          <p:nvPr/>
        </p:nvSpPr>
        <p:spPr>
          <a:xfrm>
            <a:off x="1531620" y="2615011"/>
            <a:ext cx="608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Arial Narrow" panose="020B0606020202030204" pitchFamily="34" charset="0"/>
              </a:rPr>
              <a:t>Where do our contributions go?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9BEDA-33A9-445F-94B5-13EBC8055366}"/>
              </a:ext>
            </a:extLst>
          </p:cNvPr>
          <p:cNvSpPr txBox="1"/>
          <p:nvPr/>
        </p:nvSpPr>
        <p:spPr>
          <a:xfrm>
            <a:off x="1531620" y="3429000"/>
            <a:ext cx="608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Arial Narrow" panose="020B0606020202030204" pitchFamily="34" charset="0"/>
              </a:rPr>
              <a:t>How should we be contributing?</a:t>
            </a:r>
          </a:p>
        </p:txBody>
      </p:sp>
    </p:spTree>
    <p:extLst>
      <p:ext uri="{BB962C8B-B14F-4D97-AF65-F5344CB8AC3E}">
        <p14:creationId xmlns:p14="http://schemas.microsoft.com/office/powerpoint/2010/main" val="2283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DBB8D-4DA9-4E36-B726-82F429266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124BB-C611-478C-BF6A-ACAA52266CDA}"/>
              </a:ext>
            </a:extLst>
          </p:cNvPr>
          <p:cNvSpPr txBox="1"/>
          <p:nvPr/>
        </p:nvSpPr>
        <p:spPr>
          <a:xfrm>
            <a:off x="467360" y="529977"/>
            <a:ext cx="742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Where do our contributions go?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C95E4-4481-495A-8469-348D710EF23B}"/>
              </a:ext>
            </a:extLst>
          </p:cNvPr>
          <p:cNvSpPr txBox="1"/>
          <p:nvPr/>
        </p:nvSpPr>
        <p:spPr>
          <a:xfrm>
            <a:off x="467360" y="1444674"/>
            <a:ext cx="856835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b="1" dirty="0">
                <a:latin typeface="Arial Narrow" panose="020B0606020202030204" pitchFamily="34" charset="0"/>
              </a:rPr>
              <a:t>To saints in need </a:t>
            </a:r>
            <a:r>
              <a:rPr lang="en-US" sz="3200" dirty="0">
                <a:latin typeface="Arial Narrow" panose="020B0606020202030204" pitchFamily="34" charset="0"/>
              </a:rPr>
              <a:t>(Acts 11:27-30; Rom. 15:25-26; 1 Cor. 16:1-2; 1 Tim. 5:3-10)</a:t>
            </a:r>
          </a:p>
          <a:p>
            <a:pPr marL="1485900" lvl="2" indent="-5715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Qualified widows, Christians who’ve been impacted by natural disasters, facing extreme medical bills, etc…</a:t>
            </a: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II.      Evangelistic Causes </a:t>
            </a:r>
            <a:r>
              <a:rPr lang="en-US" sz="3200" dirty="0">
                <a:latin typeface="Arial Narrow" panose="020B0606020202030204" pitchFamily="34" charset="0"/>
              </a:rPr>
              <a:t>(Phil. 4:15-18; 2 Cor. 11:8-9)</a:t>
            </a:r>
          </a:p>
          <a:p>
            <a:pPr marL="1371600" lvl="2" indent="-457200">
              <a:buFontTx/>
              <a:buChar char="-"/>
            </a:pPr>
            <a:r>
              <a:rPr lang="en-US" sz="3200" dirty="0">
                <a:latin typeface="Arial Narrow" panose="020B0606020202030204" pitchFamily="34" charset="0"/>
              </a:rPr>
              <a:t>Support local preaching, visiting/traveling preachers, Bible class books and materials, etc…</a:t>
            </a:r>
          </a:p>
          <a:p>
            <a:pPr marL="1371600" lvl="2" indent="-457200">
              <a:buFontTx/>
              <a:buChar char="-"/>
            </a:pPr>
            <a:endParaRPr lang="en-US" sz="32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8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DBB8D-4DA9-4E36-B726-82F429266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124BB-C611-478C-BF6A-ACAA52266CDA}"/>
              </a:ext>
            </a:extLst>
          </p:cNvPr>
          <p:cNvSpPr txBox="1"/>
          <p:nvPr/>
        </p:nvSpPr>
        <p:spPr>
          <a:xfrm>
            <a:off x="467359" y="529977"/>
            <a:ext cx="831569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Our Contributions are Kingdom Focused</a:t>
            </a:r>
          </a:p>
          <a:p>
            <a:endParaRPr lang="en-US" sz="1400" b="1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NOT contributing to fund playgrounds, gyms, cafeterias, coffee shops, game nights, kitchens, fellowship halls, etc…</a:t>
            </a:r>
          </a:p>
          <a:p>
            <a:pPr marL="857250" indent="-857250">
              <a:buFont typeface="+mj-lt"/>
              <a:buAutoNum type="romanUcPeriod"/>
            </a:pPr>
            <a:endParaRPr lang="en-US" sz="12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200" dirty="0">
                <a:latin typeface="Arial Narrow" panose="020B0606020202030204" pitchFamily="34" charset="0"/>
              </a:rPr>
              <a:t>Individual Christians SHOULD involve themselves in activities that promote community and relational growth (Acts 2:46; 16:34). </a:t>
            </a:r>
          </a:p>
          <a:p>
            <a:pPr marL="857250" indent="-857250">
              <a:buFont typeface="+mj-lt"/>
              <a:buAutoNum type="romanUcPeriod"/>
            </a:pP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DBB8D-4DA9-4E36-B726-82F429266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124BB-C611-478C-BF6A-ACAA52266CDA}"/>
              </a:ext>
            </a:extLst>
          </p:cNvPr>
          <p:cNvSpPr txBox="1"/>
          <p:nvPr/>
        </p:nvSpPr>
        <p:spPr>
          <a:xfrm>
            <a:off x="467359" y="529977"/>
            <a:ext cx="7942715" cy="591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The Heart Behind our Giving</a:t>
            </a:r>
          </a:p>
          <a:p>
            <a:endParaRPr lang="en-US" sz="1050" b="1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2 Corinthians 8:1-4</a:t>
            </a:r>
          </a:p>
          <a:p>
            <a:endParaRPr lang="en-US" sz="400" b="1" dirty="0"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latin typeface="Arial Narrow" panose="020B0606020202030204" pitchFamily="34" charset="0"/>
              </a:rPr>
              <a:t>1</a:t>
            </a:r>
            <a:r>
              <a:rPr lang="en-US" sz="3200" dirty="0">
                <a:latin typeface="Arial Narrow" panose="020B0606020202030204" pitchFamily="34" charset="0"/>
              </a:rPr>
              <a:t> We want you to know, brothers, about the grace of God that has been given among the churches of Macedonia, </a:t>
            </a:r>
            <a:r>
              <a:rPr lang="en-US" sz="3200" baseline="30000" dirty="0">
                <a:latin typeface="Arial Narrow" panose="020B0606020202030204" pitchFamily="34" charset="0"/>
              </a:rPr>
              <a:t>2</a:t>
            </a:r>
            <a:r>
              <a:rPr lang="en-US" sz="3200" dirty="0">
                <a:latin typeface="Arial Narrow" panose="020B0606020202030204" pitchFamily="34" charset="0"/>
              </a:rPr>
              <a:t> for in a severe test of affliction, their abundance of joy and their extreme poverty have overflowed in a wealth of generosity on their part.     </a:t>
            </a:r>
            <a:r>
              <a:rPr lang="en-US" sz="3200" baseline="30000" dirty="0">
                <a:latin typeface="Arial Narrow" panose="020B0606020202030204" pitchFamily="34" charset="0"/>
              </a:rPr>
              <a:t>3</a:t>
            </a:r>
            <a:r>
              <a:rPr lang="en-US" sz="3200" dirty="0">
                <a:latin typeface="Arial Narrow" panose="020B0606020202030204" pitchFamily="34" charset="0"/>
              </a:rPr>
              <a:t> For they gave according to their means, as I can testify, and beyond their means, of their own accord,               </a:t>
            </a:r>
            <a:r>
              <a:rPr lang="en-US" sz="3200" baseline="30000" dirty="0">
                <a:latin typeface="Arial Narrow" panose="020B0606020202030204" pitchFamily="34" charset="0"/>
              </a:rPr>
              <a:t>4</a:t>
            </a:r>
            <a:r>
              <a:rPr lang="en-US" sz="3200" dirty="0">
                <a:latin typeface="Arial Narrow" panose="020B0606020202030204" pitchFamily="34" charset="0"/>
              </a:rPr>
              <a:t> begging us earnestly for the favor of taking part in the relief of the saints</a:t>
            </a:r>
          </a:p>
        </p:txBody>
      </p:sp>
    </p:spTree>
    <p:extLst>
      <p:ext uri="{BB962C8B-B14F-4D97-AF65-F5344CB8AC3E}">
        <p14:creationId xmlns:p14="http://schemas.microsoft.com/office/powerpoint/2010/main" val="275172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DBB8D-4DA9-4E36-B726-82F429266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124BB-C611-478C-BF6A-ACAA52266CDA}"/>
              </a:ext>
            </a:extLst>
          </p:cNvPr>
          <p:cNvSpPr txBox="1"/>
          <p:nvPr/>
        </p:nvSpPr>
        <p:spPr>
          <a:xfrm>
            <a:off x="467359" y="529977"/>
            <a:ext cx="7942715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The Heart Behind our Giving</a:t>
            </a:r>
          </a:p>
          <a:p>
            <a:endParaRPr lang="en-US" sz="1050" b="1" dirty="0">
              <a:latin typeface="Arial Narrow" panose="020B0606020202030204" pitchFamily="34" charset="0"/>
            </a:endParaRPr>
          </a:p>
          <a:p>
            <a:r>
              <a:rPr lang="en-US" sz="3200" b="1" dirty="0">
                <a:latin typeface="Arial Narrow" panose="020B0606020202030204" pitchFamily="34" charset="0"/>
              </a:rPr>
              <a:t>2 Corinthians 9:7</a:t>
            </a:r>
          </a:p>
          <a:p>
            <a:endParaRPr lang="en-US" sz="400" b="1" dirty="0">
              <a:latin typeface="Arial Narrow" panose="020B0606020202030204" pitchFamily="34" charset="0"/>
            </a:endParaRPr>
          </a:p>
          <a:p>
            <a:r>
              <a:rPr lang="en-US" sz="3200" dirty="0">
                <a:latin typeface="Arial Narrow" panose="020B0606020202030204" pitchFamily="34" charset="0"/>
              </a:rPr>
              <a:t>Each one must give as he has decided in his heart, not reluctantly or under compulsion, for God loves a cheerful giver. 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7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DBB8D-4DA9-4E36-B726-82F429266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124BB-C611-478C-BF6A-ACAA52266CDA}"/>
              </a:ext>
            </a:extLst>
          </p:cNvPr>
          <p:cNvSpPr txBox="1"/>
          <p:nvPr/>
        </p:nvSpPr>
        <p:spPr>
          <a:xfrm>
            <a:off x="467359" y="529977"/>
            <a:ext cx="8580388" cy="653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The Heart Behind our Giving</a:t>
            </a:r>
            <a:endParaRPr lang="en-US" sz="1050" b="1" dirty="0">
              <a:latin typeface="Arial Narrow" panose="020B0606020202030204" pitchFamily="34" charset="0"/>
            </a:endParaRPr>
          </a:p>
          <a:p>
            <a:endParaRPr lang="en-US" sz="1050" b="1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b="1" dirty="0">
                <a:latin typeface="Arial Narrow" panose="020B0606020202030204" pitchFamily="34" charset="0"/>
              </a:rPr>
              <a:t>Sacrificial </a:t>
            </a:r>
            <a:r>
              <a:rPr lang="en-US" sz="3600" dirty="0">
                <a:latin typeface="Arial Narrow" panose="020B0606020202030204" pitchFamily="34" charset="0"/>
              </a:rPr>
              <a:t>(2 Cor. 8:1-4)</a:t>
            </a:r>
          </a:p>
          <a:p>
            <a:pPr marL="1485900" lvl="2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A desire to give even in the face of personal hardships</a:t>
            </a:r>
          </a:p>
          <a:p>
            <a:pPr marL="1485900" lvl="2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A giving of, and even beyond, our means</a:t>
            </a:r>
          </a:p>
          <a:p>
            <a:pPr marL="1485900" lvl="2" indent="-5715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pPr marL="857250" indent="-857250">
              <a:buFont typeface="+mj-lt"/>
              <a:buAutoNum type="romanUcPeriod"/>
            </a:pPr>
            <a:r>
              <a:rPr lang="en-US" sz="3600" b="1" dirty="0">
                <a:latin typeface="Arial Narrow" panose="020B0606020202030204" pitchFamily="34" charset="0"/>
              </a:rPr>
              <a:t>From the Heart </a:t>
            </a:r>
            <a:r>
              <a:rPr lang="en-US" sz="3600" dirty="0">
                <a:latin typeface="Arial Narrow" panose="020B0606020202030204" pitchFamily="34" charset="0"/>
              </a:rPr>
              <a:t>(2 Cor. 9:7)</a:t>
            </a:r>
          </a:p>
          <a:p>
            <a:pPr marL="1485900" lvl="2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Not a tithe or other pre-determined percentage</a:t>
            </a:r>
          </a:p>
          <a:p>
            <a:pPr marL="1485900" lvl="2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We give what we feel compelled to give </a:t>
            </a:r>
          </a:p>
          <a:p>
            <a:endParaRPr lang="en-US" sz="3600" dirty="0">
              <a:latin typeface="Arial Narrow" panose="020B0606020202030204" pitchFamily="34" charset="0"/>
            </a:endParaRPr>
          </a:p>
          <a:p>
            <a:pPr marL="1485900" lvl="2" indent="-571500">
              <a:buFontTx/>
              <a:buChar char="-"/>
            </a:pPr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DBB8D-4DA9-4E36-B726-82F429266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124BB-C611-478C-BF6A-ACAA52266CDA}"/>
              </a:ext>
            </a:extLst>
          </p:cNvPr>
          <p:cNvSpPr txBox="1"/>
          <p:nvPr/>
        </p:nvSpPr>
        <p:spPr>
          <a:xfrm>
            <a:off x="467359" y="529977"/>
            <a:ext cx="8448041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The Heart Behind our Giving</a:t>
            </a:r>
            <a:endParaRPr lang="en-US" sz="1050" b="1" dirty="0">
              <a:latin typeface="Arial Narrow" panose="020B0606020202030204" pitchFamily="34" charset="0"/>
            </a:endParaRPr>
          </a:p>
          <a:p>
            <a:endParaRPr lang="en-US" sz="1050" b="1" dirty="0">
              <a:latin typeface="Arial Narrow" panose="020B0606020202030204" pitchFamily="34" charset="0"/>
            </a:endParaRPr>
          </a:p>
          <a:p>
            <a:pPr marL="1485900" lvl="2" indent="-5715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r>
              <a:rPr lang="en-US" sz="3600" b="1" dirty="0">
                <a:latin typeface="Arial Narrow" panose="020B0606020202030204" pitchFamily="34" charset="0"/>
              </a:rPr>
              <a:t>III.      Not Reluctantly or Under Compulsion  </a:t>
            </a:r>
            <a:endParaRPr lang="en-US" sz="3600" dirty="0">
              <a:latin typeface="Arial Narrow" panose="020B0606020202030204" pitchFamily="34" charset="0"/>
            </a:endParaRPr>
          </a:p>
          <a:p>
            <a:pPr marL="1485900" lvl="2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We should never say, “I wish I didn’t have to do this…” </a:t>
            </a:r>
          </a:p>
          <a:p>
            <a:pPr marL="1485900" lvl="2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We shouldn’t feel forced to give</a:t>
            </a:r>
          </a:p>
          <a:p>
            <a:pPr marL="1485900" lvl="2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Note the attitude of the Macedonians in 2 Cor. 8:1-4</a:t>
            </a:r>
          </a:p>
          <a:p>
            <a:pPr marL="1485900" lvl="2" indent="-571500">
              <a:buFontTx/>
              <a:buChar char="-"/>
            </a:pPr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DBB8D-4DA9-4E36-B726-82F429266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7124BB-C611-478C-BF6A-ACAA52266CDA}"/>
              </a:ext>
            </a:extLst>
          </p:cNvPr>
          <p:cNvSpPr txBox="1"/>
          <p:nvPr/>
        </p:nvSpPr>
        <p:spPr>
          <a:xfrm>
            <a:off x="467359" y="529977"/>
            <a:ext cx="8448041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Narrow" panose="020B0606020202030204" pitchFamily="34" charset="0"/>
              </a:rPr>
              <a:t>The Heart Behind our Giving</a:t>
            </a:r>
            <a:endParaRPr lang="en-US" sz="1050" b="1" dirty="0">
              <a:latin typeface="Arial Narrow" panose="020B0606020202030204" pitchFamily="34" charset="0"/>
            </a:endParaRPr>
          </a:p>
          <a:p>
            <a:endParaRPr lang="en-US" sz="1050" b="1" dirty="0">
              <a:latin typeface="Arial Narrow" panose="020B0606020202030204" pitchFamily="34" charset="0"/>
            </a:endParaRPr>
          </a:p>
          <a:p>
            <a:pPr marL="1485900" lvl="2" indent="-571500">
              <a:buFontTx/>
              <a:buChar char="-"/>
            </a:pPr>
            <a:endParaRPr lang="en-US" sz="800" dirty="0">
              <a:latin typeface="Arial Narrow" panose="020B0606020202030204" pitchFamily="34" charset="0"/>
            </a:endParaRPr>
          </a:p>
          <a:p>
            <a:r>
              <a:rPr lang="en-US" sz="3600" b="1" dirty="0">
                <a:latin typeface="Arial Narrow" panose="020B0606020202030204" pitchFamily="34" charset="0"/>
              </a:rPr>
              <a:t>IV.      Cheerfully</a:t>
            </a:r>
            <a:endParaRPr lang="en-US" sz="3600" dirty="0">
              <a:latin typeface="Arial Narrow" panose="020B0606020202030204" pitchFamily="34" charset="0"/>
            </a:endParaRPr>
          </a:p>
          <a:p>
            <a:pPr marL="1485900" lvl="2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God loves cheerful givers (cf. Ps. 41:1-3; Is. 58:10-11)</a:t>
            </a:r>
          </a:p>
          <a:p>
            <a:pPr marL="1485900" lvl="2" indent="-571500">
              <a:buFontTx/>
              <a:buChar char="-"/>
            </a:pPr>
            <a:r>
              <a:rPr lang="en-US" sz="3600" dirty="0">
                <a:latin typeface="Arial Narrow" panose="020B0606020202030204" pitchFamily="34" charset="0"/>
              </a:rPr>
              <a:t>Joy will be present in our giving when we consider the spiritual impact our giving can have on others </a:t>
            </a:r>
          </a:p>
          <a:p>
            <a:pPr marL="1485900" lvl="2" indent="-571500">
              <a:buFontTx/>
              <a:buChar char="-"/>
            </a:pPr>
            <a:endParaRPr lang="en-US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415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9</cp:revision>
  <dcterms:created xsi:type="dcterms:W3CDTF">2022-01-08T22:14:28Z</dcterms:created>
  <dcterms:modified xsi:type="dcterms:W3CDTF">2022-01-09T14:18:01Z</dcterms:modified>
</cp:coreProperties>
</file>