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71" r:id="rId4"/>
    <p:sldId id="258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AB7"/>
    <a:srgbClr val="92C4BB"/>
    <a:srgbClr val="F4F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0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4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7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3CEB-7976-407F-BC15-1956AEE28CF9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77022-1B91-41EA-8764-7DE80C42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B932D-B41E-49D2-8B8E-33C21625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0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46803-0404-4942-9FB0-DBFAB762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1CE6F5-B6B4-4782-91BA-BAF0611610A2}"/>
              </a:ext>
            </a:extLst>
          </p:cNvPr>
          <p:cNvSpPr txBox="1"/>
          <p:nvPr/>
        </p:nvSpPr>
        <p:spPr>
          <a:xfrm>
            <a:off x="505326" y="2551836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4F9D6"/>
                </a:solidFill>
                <a:latin typeface="Arial Narrow" panose="020B0606020202030204" pitchFamily="34" charset="0"/>
              </a:rPr>
              <a:t>A shepherd is a man who’s </a:t>
            </a:r>
            <a:r>
              <a:rPr lang="en-US" sz="3600" b="1" i="1" dirty="0">
                <a:solidFill>
                  <a:srgbClr val="F4F9D6"/>
                </a:solidFill>
                <a:latin typeface="Arial Narrow" panose="020B0606020202030204" pitchFamily="34" charset="0"/>
              </a:rPr>
              <a:t>spiritually mature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, </a:t>
            </a:r>
            <a:r>
              <a:rPr lang="en-US" sz="3600" dirty="0">
                <a:solidFill>
                  <a:srgbClr val="F4F9D6"/>
                </a:solidFill>
                <a:latin typeface="Arial Narrow" panose="020B0606020202030204" pitchFamily="34" charset="0"/>
              </a:rPr>
              <a:t>of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 </a:t>
            </a:r>
            <a:r>
              <a:rPr lang="en-US" sz="3600" b="1" i="1" dirty="0">
                <a:solidFill>
                  <a:srgbClr val="F4F9D6"/>
                </a:solidFill>
                <a:latin typeface="Arial Narrow" panose="020B0606020202030204" pitchFamily="34" charset="0"/>
              </a:rPr>
              <a:t>good repute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, </a:t>
            </a:r>
            <a:r>
              <a:rPr lang="en-US" sz="3600" dirty="0">
                <a:solidFill>
                  <a:srgbClr val="F4F9D6"/>
                </a:solidFill>
                <a:latin typeface="Arial Narrow" panose="020B0606020202030204" pitchFamily="34" charset="0"/>
              </a:rPr>
              <a:t>and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 </a:t>
            </a:r>
            <a:r>
              <a:rPr lang="en-US" sz="3600" b="1" i="1" dirty="0">
                <a:solidFill>
                  <a:srgbClr val="F4F9D6"/>
                </a:solidFill>
                <a:latin typeface="Arial Narrow" panose="020B0606020202030204" pitchFamily="34" charset="0"/>
              </a:rPr>
              <a:t>loves God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                    </a:t>
            </a:r>
            <a:r>
              <a:rPr lang="en-US" sz="3600" dirty="0">
                <a:solidFill>
                  <a:srgbClr val="F4F9D6"/>
                </a:solidFill>
                <a:latin typeface="Arial Narrow" panose="020B0606020202030204" pitchFamily="34" charset="0"/>
              </a:rPr>
              <a:t>and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 </a:t>
            </a:r>
            <a:r>
              <a:rPr lang="en-US" sz="3600" b="1" i="1" dirty="0">
                <a:solidFill>
                  <a:srgbClr val="F4F9D6"/>
                </a:solidFill>
                <a:latin typeface="Arial Narrow" panose="020B0606020202030204" pitchFamily="34" charset="0"/>
              </a:rPr>
              <a:t>loves others</a:t>
            </a:r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. </a:t>
            </a:r>
            <a:endParaRPr lang="en-US" sz="3600" dirty="0">
              <a:solidFill>
                <a:srgbClr val="F4F9D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46803-0404-4942-9FB0-DBFAB762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1CE6F5-B6B4-4782-91BA-BAF0611610A2}"/>
              </a:ext>
            </a:extLst>
          </p:cNvPr>
          <p:cNvSpPr txBox="1"/>
          <p:nvPr/>
        </p:nvSpPr>
        <p:spPr>
          <a:xfrm>
            <a:off x="505326" y="255183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1 Timothy 3:1-7</a:t>
            </a:r>
          </a:p>
          <a:p>
            <a:pPr algn="ctr"/>
            <a:r>
              <a:rPr lang="en-US" sz="3600">
                <a:solidFill>
                  <a:srgbClr val="F4F9D6"/>
                </a:solidFill>
                <a:latin typeface="Arial Narrow" panose="020B0606020202030204" pitchFamily="34" charset="0"/>
              </a:rPr>
              <a:t>Page 992 </a:t>
            </a:r>
            <a:r>
              <a:rPr lang="en-US" sz="3600" dirty="0">
                <a:solidFill>
                  <a:srgbClr val="F4F9D6"/>
                </a:solidFill>
                <a:latin typeface="Arial Narrow" panose="020B0606020202030204" pitchFamily="34" charset="0"/>
              </a:rPr>
              <a:t>in the pew Bible</a:t>
            </a:r>
          </a:p>
        </p:txBody>
      </p:sp>
    </p:spTree>
    <p:extLst>
      <p:ext uri="{BB962C8B-B14F-4D97-AF65-F5344CB8AC3E}">
        <p14:creationId xmlns:p14="http://schemas.microsoft.com/office/powerpoint/2010/main" val="38195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46803-0404-4942-9FB0-DBFAB762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1CE6F5-B6B4-4782-91BA-BAF0611610A2}"/>
              </a:ext>
            </a:extLst>
          </p:cNvPr>
          <p:cNvSpPr txBox="1"/>
          <p:nvPr/>
        </p:nvSpPr>
        <p:spPr>
          <a:xfrm>
            <a:off x="531446" y="519352"/>
            <a:ext cx="80544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A Shepherd…</a:t>
            </a:r>
          </a:p>
          <a:p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F4F9D6"/>
                </a:solidFill>
                <a:latin typeface="Arial Narrow" panose="020B0606020202030204" pitchFamily="34" charset="0"/>
              </a:rPr>
              <a:t>Is Spiritually Mature (v. 6)</a:t>
            </a:r>
          </a:p>
          <a:p>
            <a:pPr marL="571500" indent="-571500">
              <a:buFont typeface="+mj-lt"/>
              <a:buAutoNum type="romanUcPeriod"/>
            </a:pPr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Firmly rooted in the teachings of Christ; able to spot counterfeit doctrines (Acts 30:29-30)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Developed a greater understanding of a shepherds role (not about self, but service)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Consider the critique of shepherds in Ezek. 34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7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46803-0404-4942-9FB0-DBFAB762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1CE6F5-B6B4-4782-91BA-BAF0611610A2}"/>
              </a:ext>
            </a:extLst>
          </p:cNvPr>
          <p:cNvSpPr txBox="1"/>
          <p:nvPr/>
        </p:nvSpPr>
        <p:spPr>
          <a:xfrm>
            <a:off x="531446" y="519352"/>
            <a:ext cx="805441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A Shepherd…</a:t>
            </a:r>
          </a:p>
          <a:p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F9D6"/>
                </a:solidFill>
                <a:latin typeface="Arial Narrow" panose="020B0606020202030204" pitchFamily="34" charset="0"/>
              </a:rPr>
              <a:t>II.    Is of Good Repute (v. 2, 7)</a:t>
            </a:r>
          </a:p>
          <a:p>
            <a:pPr marL="571500" indent="-571500">
              <a:buFont typeface="+mj-lt"/>
              <a:buAutoNum type="romanUcPeriod"/>
            </a:pPr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Well thought of by those inside </a:t>
            </a:r>
            <a:r>
              <a:rPr lang="en-US" sz="3200" i="1" dirty="0">
                <a:solidFill>
                  <a:srgbClr val="F4F9D6"/>
                </a:solidFill>
                <a:latin typeface="Arial Narrow" panose="020B0606020202030204" pitchFamily="34" charset="0"/>
              </a:rPr>
              <a:t>and</a:t>
            </a: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 outside the church. NOT hypocritical!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Doesn’t mean flawless (cf. 1 Jn. 1:8). When shortcomings are revealed, he will respond humbly.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Should be seen as an example of Christian living (1 Pet. 5:3)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3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46803-0404-4942-9FB0-DBFAB762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1CE6F5-B6B4-4782-91BA-BAF0611610A2}"/>
              </a:ext>
            </a:extLst>
          </p:cNvPr>
          <p:cNvSpPr txBox="1"/>
          <p:nvPr/>
        </p:nvSpPr>
        <p:spPr>
          <a:xfrm>
            <a:off x="531446" y="519352"/>
            <a:ext cx="812566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A Shepherd…</a:t>
            </a:r>
          </a:p>
          <a:p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3"/>
            </a:pPr>
            <a:r>
              <a:rPr lang="en-US" sz="2800" b="1" dirty="0">
                <a:solidFill>
                  <a:srgbClr val="F4F9D6"/>
                </a:solidFill>
                <a:latin typeface="Arial Narrow" panose="020B0606020202030204" pitchFamily="34" charset="0"/>
              </a:rPr>
              <a:t>Loves God </a:t>
            </a:r>
            <a:r>
              <a:rPr lang="en-US" sz="2800" dirty="0">
                <a:solidFill>
                  <a:srgbClr val="F4F9D6"/>
                </a:solidFill>
                <a:latin typeface="Arial Narrow" panose="020B0606020202030204" pitchFamily="34" charset="0"/>
              </a:rPr>
              <a:t>– lives in a way that seeks to glorify Him   (cf. 2 Cor. 5:9)</a:t>
            </a:r>
          </a:p>
          <a:p>
            <a:pPr marL="285750" indent="-285750">
              <a:buAutoNum type="romanUcPeriod" startAt="2"/>
            </a:pPr>
            <a:endParaRPr lang="en-US" sz="7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F4F9D6"/>
                </a:solidFill>
                <a:latin typeface="Arial Narrow" panose="020B0606020202030204" pitchFamily="34" charset="0"/>
              </a:rPr>
              <a:t>Husband of one wife (respects God’s created order)</a:t>
            </a:r>
          </a:p>
          <a:p>
            <a:pPr marL="914400" lvl="1" indent="-457200">
              <a:buFontTx/>
              <a:buChar char="-"/>
            </a:pPr>
            <a:endParaRPr lang="en-US" sz="7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F4F9D6"/>
                </a:solidFill>
                <a:latin typeface="Arial Narrow" panose="020B0606020202030204" pitchFamily="34" charset="0"/>
              </a:rPr>
              <a:t>Sober-Minded (thinks clearly and spiritually)</a:t>
            </a:r>
          </a:p>
          <a:p>
            <a:pPr marL="914400" lvl="1" indent="-457200">
              <a:buFontTx/>
              <a:buChar char="-"/>
            </a:pPr>
            <a:endParaRPr lang="en-US" sz="7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F4F9D6"/>
                </a:solidFill>
                <a:latin typeface="Arial Narrow" panose="020B0606020202030204" pitchFamily="34" charset="0"/>
              </a:rPr>
              <a:t>Self-Controlled (strives to be patient as God is patient; cf. Ex. 34:6; 2 Pet. 3:9)</a:t>
            </a:r>
          </a:p>
          <a:p>
            <a:pPr marL="914400" lvl="1" indent="-457200">
              <a:buFontTx/>
              <a:buChar char="-"/>
            </a:pPr>
            <a:endParaRPr lang="en-US" sz="7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F4F9D6"/>
                </a:solidFill>
                <a:latin typeface="Arial Narrow" panose="020B0606020202030204" pitchFamily="34" charset="0"/>
              </a:rPr>
              <a:t>Not a drunkard (seeks to fill himself with the ways of God; cf. Eph. 5:18)</a:t>
            </a:r>
          </a:p>
          <a:p>
            <a:pPr marL="914400" lvl="1" indent="-457200">
              <a:buFontTx/>
              <a:buChar char="-"/>
            </a:pPr>
            <a:endParaRPr lang="en-US" sz="7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F4F9D6"/>
                </a:solidFill>
                <a:latin typeface="Arial Narrow" panose="020B0606020202030204" pitchFamily="34" charset="0"/>
              </a:rPr>
              <a:t>Not a lover of money (stores up his treasure in heaven; cf. Matt. 6:19-20)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4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46803-0404-4942-9FB0-DBFAB7626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1CE6F5-B6B4-4782-91BA-BAF0611610A2}"/>
              </a:ext>
            </a:extLst>
          </p:cNvPr>
          <p:cNvSpPr txBox="1"/>
          <p:nvPr/>
        </p:nvSpPr>
        <p:spPr>
          <a:xfrm>
            <a:off x="531446" y="519352"/>
            <a:ext cx="810722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F9D6"/>
                </a:solidFill>
                <a:latin typeface="Arial Narrow" panose="020B0606020202030204" pitchFamily="34" charset="0"/>
              </a:rPr>
              <a:t>A Shepherd…</a:t>
            </a:r>
          </a:p>
          <a:p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F9D6"/>
                </a:solidFill>
                <a:latin typeface="Arial Narrow" panose="020B0606020202030204" pitchFamily="34" charset="0"/>
              </a:rPr>
              <a:t>IV.   Loves Others</a:t>
            </a:r>
          </a:p>
          <a:p>
            <a:pPr marL="571500" indent="-571500">
              <a:buFont typeface="+mj-lt"/>
              <a:buAutoNum type="romanUcPeriod"/>
            </a:pPr>
            <a:endParaRPr lang="en-US" sz="8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Hospitable (friendly, welcoming, and generous)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Able to teach (desires for all to be equipped, built up and unified, cf. Eph. 4:11-13)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Not violent but gentle; not quarrelsome (listens carefully, humble)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Manages his household well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F4F9D6"/>
                </a:solidFill>
                <a:latin typeface="Arial Narrow" panose="020B0606020202030204" pitchFamily="34" charset="0"/>
              </a:rPr>
              <a:t>Leadership in the family translates into effective leadership of the church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F4F9D6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4F9D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B932D-B41E-49D2-8B8E-33C21625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2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315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2021-12-09T16:45:28Z</dcterms:created>
  <dcterms:modified xsi:type="dcterms:W3CDTF">2021-12-12T14:26:43Z</dcterms:modified>
</cp:coreProperties>
</file>