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5120640"/>
            <a:ext cx="9071280" cy="103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i="1" strike="noStrike" spc="-1">
                <a:solidFill>
                  <a:srgbClr val="FFFF99"/>
                </a:solidFill>
                <a:latin typeface="Georgia"/>
              </a:rPr>
              <a:t>Christianity is Gospel Centered</a:t>
            </a:r>
            <a:endParaRPr lang="en-US" sz="4000" b="0" strike="noStrike" spc="-1">
              <a:latin typeface="Arial"/>
            </a:endParaRPr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1920240" y="91440"/>
            <a:ext cx="6583320" cy="4937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74320"/>
            <a:ext cx="10079640" cy="1279800"/>
          </a:xfrm>
          <a:prstGeom prst="rect">
            <a:avLst/>
          </a:prstGeom>
          <a:solidFill>
            <a:srgbClr val="CAA9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latin typeface="Georgia"/>
              </a:rPr>
              <a:t>The Philippian Church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504000" y="1769040"/>
            <a:ext cx="9071280" cy="545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7000"/>
          </a:bodyPr>
          <a:lstStyle/>
          <a:p>
            <a:pPr marL="216000" indent="-215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</a:rPr>
              <a:t>Paul, the apostle who had first taught in Philippi was in prison facing possible death. (1:12-13, 21ff)</a:t>
            </a:r>
            <a:endParaRPr lang="en-US" sz="32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</a:rPr>
              <a:t>The church at Philippi is facing persecution. (1:28-30)</a:t>
            </a:r>
            <a:endParaRPr lang="en-US" sz="32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</a:rPr>
              <a:t>Epaphroditus, their messenger, nearly died trying to take their gift to Paul. (2:25-27)</a:t>
            </a:r>
            <a:endParaRPr lang="en-US" sz="32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</a:rPr>
              <a:t>They are plagued by false teachers. (3:2, 18-19)</a:t>
            </a:r>
            <a:endParaRPr lang="en-US" sz="32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spcBef>
                <a:spcPts val="1134"/>
              </a:spcBef>
              <a:spcAft>
                <a:spcPts val="142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</a:rPr>
              <a:t>There is strife in the congregation. (4:2-3)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274320"/>
            <a:ext cx="10079640" cy="1279800"/>
          </a:xfrm>
          <a:prstGeom prst="rect">
            <a:avLst/>
          </a:prstGeom>
          <a:solidFill>
            <a:srgbClr val="CAA9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latin typeface="Georgia"/>
              </a:rPr>
              <a:t>Our Relationships are </a:t>
            </a:r>
            <a:br/>
            <a:r>
              <a:rPr lang="en-US" sz="4000" b="1" strike="noStrike" spc="-1">
                <a:latin typeface="Georgia"/>
              </a:rPr>
              <a:t>Gospel Centered!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504000" y="1920240"/>
            <a:ext cx="9071280" cy="530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Bef>
                <a:spcPts val="4535"/>
              </a:spcBef>
              <a:spcAft>
                <a:spcPts val="48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Paul’s relationship with the Philippians was a direct result of their </a:t>
            </a:r>
            <a:r>
              <a:rPr lang="en-US" sz="3200" b="1" strike="noStrike" spc="-1">
                <a:solidFill>
                  <a:srgbClr val="071136"/>
                </a:solidFill>
                <a:latin typeface="Georgia"/>
                <a:ea typeface="Droid Sans Fallback"/>
              </a:rPr>
              <a:t>joint participation in the Gospel</a:t>
            </a: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. (Philippians 1:3-8)</a:t>
            </a:r>
            <a:endParaRPr lang="en-US" sz="3200" b="0" strike="noStrike" spc="-1">
              <a:latin typeface="Arial"/>
            </a:endParaRPr>
          </a:p>
          <a:p>
            <a:pPr marL="432000" indent="-323640" algn="just">
              <a:lnSpc>
                <a:spcPct val="100000"/>
              </a:lnSpc>
              <a:spcBef>
                <a:spcPts val="4535"/>
              </a:spcBef>
              <a:spcAft>
                <a:spcPts val="482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The purpose of this relationship was to </a:t>
            </a:r>
            <a:r>
              <a:rPr lang="en-US" sz="3200" b="1" strike="noStrike" spc="-1">
                <a:solidFill>
                  <a:srgbClr val="071136"/>
                </a:solidFill>
                <a:latin typeface="Georgia"/>
                <a:ea typeface="Droid Sans Fallback"/>
              </a:rPr>
              <a:t>realize the gospel</a:t>
            </a: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 in the lives of the Philippian brethren. (Philippians 1:9-11)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274320"/>
            <a:ext cx="10079640" cy="1279800"/>
          </a:xfrm>
          <a:prstGeom prst="rect">
            <a:avLst/>
          </a:prstGeom>
          <a:solidFill>
            <a:srgbClr val="CAA9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latin typeface="Georgia"/>
              </a:rPr>
              <a:t>Our Goals are Gospel Centered!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04000" y="1920240"/>
            <a:ext cx="9071280" cy="530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Georgia"/>
              </a:rPr>
              <a:t>Paul’s Circumstances:</a:t>
            </a:r>
            <a:endParaRPr lang="en-US" sz="3200" b="0" strike="noStrike" spc="-1">
              <a:latin typeface="Arial"/>
            </a:endParaRPr>
          </a:p>
          <a:p>
            <a:pPr marL="432000" lvl="1" indent="-216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Georgia"/>
              <a:buChar char="―"/>
            </a:pPr>
            <a:r>
              <a:rPr lang="en-US" sz="2800" b="0" strike="noStrike" spc="-1">
                <a:latin typeface="Georgia"/>
              </a:rPr>
              <a:t>He was in prison...</a:t>
            </a:r>
            <a:endParaRPr lang="en-US" sz="2800" b="0" strike="noStrike" spc="-1">
              <a:latin typeface="Arial"/>
            </a:endParaRPr>
          </a:p>
          <a:p>
            <a:pPr marL="432000" lvl="1" indent="-216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Georgia"/>
              <a:buChar char="―"/>
            </a:pPr>
            <a:r>
              <a:rPr lang="en-US" sz="2800" b="0" strike="noStrike" spc="-1">
                <a:latin typeface="Georgia"/>
              </a:rPr>
              <a:t>The Jews in Rome had largely rejected his message.</a:t>
            </a:r>
            <a:endParaRPr lang="en-US" sz="2800" b="0" strike="noStrike" spc="-1">
              <a:latin typeface="Arial"/>
            </a:endParaRPr>
          </a:p>
          <a:p>
            <a:pPr marL="432000" lvl="1" indent="-216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Georgia"/>
              <a:buChar char="―"/>
            </a:pPr>
            <a:r>
              <a:rPr lang="en-US" sz="2800" b="0" strike="noStrike" spc="-1">
                <a:latin typeface="Georgia"/>
              </a:rPr>
              <a:t>Some of the brethren were trying to take advantage of his circumstances.</a:t>
            </a:r>
            <a:endParaRPr lang="en-US" sz="28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Georgia"/>
              </a:rPr>
              <a:t>Paul’s only concern was the </a:t>
            </a:r>
            <a:r>
              <a:rPr lang="en-US" sz="3200" b="1" strike="noStrike" spc="-1">
                <a:latin typeface="Georgia"/>
              </a:rPr>
              <a:t>furtherance of the gospel</a:t>
            </a:r>
            <a:r>
              <a:rPr lang="en-US" sz="3200" b="0" strike="noStrike" spc="-1">
                <a:latin typeface="Georgia"/>
              </a:rPr>
              <a:t>! (Philippians 1:12-18)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274320"/>
            <a:ext cx="10079640" cy="1279800"/>
          </a:xfrm>
          <a:prstGeom prst="rect">
            <a:avLst/>
          </a:prstGeom>
          <a:solidFill>
            <a:srgbClr val="CAA9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latin typeface="Georgia"/>
              </a:rPr>
              <a:t>Our Hope is Gospel Centered!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504000" y="1920240"/>
            <a:ext cx="9071280" cy="530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6000" algn="just">
              <a:lnSpc>
                <a:spcPct val="100000"/>
              </a:lnSpc>
              <a:spcAft>
                <a:spcPts val="2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Paul is confident that he will not be put to shame. (Philippians 1:19-20)</a:t>
            </a:r>
            <a:endParaRPr lang="en-US" sz="3200" b="0" strike="noStrike" spc="-1">
              <a:latin typeface="Arial"/>
            </a:endParaRPr>
          </a:p>
          <a:p>
            <a:pPr marL="432000" lvl="1" indent="-216000" algn="just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Georgia"/>
              <a:buChar char="―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Christ will be exalted in his body!</a:t>
            </a:r>
            <a:endParaRPr lang="en-US" sz="3200" b="0" strike="noStrike" spc="-1">
              <a:latin typeface="Arial"/>
            </a:endParaRPr>
          </a:p>
          <a:p>
            <a:pPr marL="432000" lvl="1" indent="-216000" algn="just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Georgia"/>
              <a:buChar char="―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The physical outcome is uncertain. The spiritual outcome is not.</a:t>
            </a:r>
            <a:endParaRPr lang="en-US" sz="3200" b="0" strike="noStrike" spc="-1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“For to me, to live is Christ and to die</a:t>
            </a:r>
            <a:r>
              <a:rPr lang="en-US" sz="28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 </a:t>
            </a:r>
            <a:r>
              <a:rPr lang="en-US" sz="3200" b="0" strike="noStrike" spc="-1">
                <a:solidFill>
                  <a:srgbClr val="071136"/>
                </a:solidFill>
                <a:latin typeface="Georgia"/>
                <a:ea typeface="Droid Sans Fallback"/>
              </a:rPr>
              <a:t>is gain.”  (Philippians 1:21)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242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Georgia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EECoC</dc:creator>
  <dc:description/>
  <cp:lastModifiedBy>East End</cp:lastModifiedBy>
  <cp:revision>5</cp:revision>
  <dcterms:created xsi:type="dcterms:W3CDTF">2016-10-28T09:03:10Z</dcterms:created>
  <dcterms:modified xsi:type="dcterms:W3CDTF">2021-09-12T14:32:07Z</dcterms:modified>
  <dc:language>en-US</dc:language>
</cp:coreProperties>
</file>