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5870" spc="-1" strike="noStrike">
                <a:latin typeface="Arial"/>
              </a:rPr>
              <a:t>Click to edit the title text format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70" spc="-1" strike="noStrike">
                <a:latin typeface="Arial"/>
              </a:rPr>
              <a:t>Click to edit the outline text format</a:t>
            </a:r>
            <a:endParaRPr b="0" lang="en-US" sz="427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730" spc="-1" strike="noStrike">
                <a:latin typeface="Arial"/>
              </a:rPr>
              <a:t>Second Outline Level</a:t>
            </a:r>
            <a:endParaRPr b="0" lang="en-US" sz="3730" spc="-1" strike="noStrike">
              <a:latin typeface="Arial"/>
            </a:endParaRPr>
          </a:p>
          <a:p>
            <a:pPr lvl="2" marL="1296000" indent="-288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Third Outline Level</a:t>
            </a:r>
            <a:endParaRPr b="0" lang="en-US" sz="3200" spc="-1" strike="noStrike">
              <a:latin typeface="Arial"/>
            </a:endParaRPr>
          </a:p>
          <a:p>
            <a:pPr lvl="3" marL="1728000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70" spc="-1" strike="noStrike">
                <a:latin typeface="Arial"/>
              </a:rPr>
              <a:t>Fourth Outline Level</a:t>
            </a:r>
            <a:endParaRPr b="0" lang="en-US" sz="2670" spc="-1" strike="noStrike">
              <a:latin typeface="Arial"/>
            </a:endParaRPr>
          </a:p>
          <a:p>
            <a:pPr lvl="4" marL="2160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70" spc="-1" strike="noStrike">
                <a:latin typeface="Arial"/>
              </a:rPr>
              <a:t>Fifth Outline Level</a:t>
            </a:r>
            <a:endParaRPr b="0" lang="en-US" sz="2670" spc="-1" strike="noStrike"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70" spc="-1" strike="noStrike">
                <a:latin typeface="Arial"/>
              </a:rPr>
              <a:t>Sixth Outline Level</a:t>
            </a:r>
            <a:endParaRPr b="0" lang="en-US" sz="2670" spc="-1" strike="noStrike">
              <a:latin typeface="Arial"/>
            </a:endParaRPr>
          </a:p>
          <a:p>
            <a:pPr lvl="6" marL="3024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70" spc="-1" strike="noStrike">
                <a:latin typeface="Arial"/>
              </a:rPr>
              <a:t>Seventh Outline Level</a:t>
            </a:r>
            <a:endParaRPr b="0" lang="en-US" sz="267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0920"/>
          </a:xfrm>
          <a:prstGeom prst="rect">
            <a:avLst/>
          </a:prstGeom>
        </p:spPr>
        <p:txBody>
          <a:bodyPr lIns="0" rIns="0" tIns="0" bIns="0"/>
          <a:p>
            <a:pPr algn="r"/>
            <a:fld id="{E4E18684-114F-432E-B4FB-70C8B1AC22A5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rcRect l="2076" t="2422" r="22041" b="32661"/>
          <a:stretch/>
        </p:blipFill>
        <p:spPr>
          <a:xfrm>
            <a:off x="-101160" y="0"/>
            <a:ext cx="10181160" cy="756000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621000" y="5740560"/>
            <a:ext cx="9071640" cy="166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5870" spc="-1" strike="noStrike">
                <a:solidFill>
                  <a:srgbClr val="071136"/>
                </a:solidFill>
                <a:latin typeface="Arial"/>
              </a:rPr>
              <a:t>Paul’s Letter to the</a:t>
            </a:r>
            <a:br/>
            <a:r>
              <a:rPr b="1" lang="en-US" sz="5870" spc="-1" strike="noStrike">
                <a:solidFill>
                  <a:srgbClr val="071136"/>
                </a:solidFill>
                <a:latin typeface="Arial"/>
              </a:rPr>
              <a:t>PHILIPPIANS</a:t>
            </a:r>
            <a:endParaRPr b="1" lang="en-US" sz="5870" spc="-1" strike="noStrike">
              <a:solidFill>
                <a:srgbClr val="071136"/>
              </a:solid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en-US" sz="5870" spc="-1" strike="noStrike">
                <a:latin typeface="Arial"/>
              </a:rPr>
              <a:t>The City of Philippi:</a:t>
            </a:r>
            <a:endParaRPr b="1" i="1" lang="en-US" sz="5870" spc="-1" strike="noStrike"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504000" y="1768680"/>
            <a:ext cx="9071640" cy="5180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18360" algn="just">
              <a:spcBef>
                <a:spcPts val="1585"/>
              </a:spcBef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Philippi is named after Philip of Macedon who captured the city in 360 BC.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18360" algn="just">
              <a:spcBef>
                <a:spcPts val="1585"/>
              </a:spcBef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Philippi was annexed by the Romans in 168 BC.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18360" algn="just">
              <a:spcBef>
                <a:spcPts val="1585"/>
              </a:spcBef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After the battle of Actium in 31 BC, Philippi received a settlement of Italian colonists and was declared a Roman colony.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18360" algn="just">
              <a:spcBef>
                <a:spcPts val="1585"/>
              </a:spcBef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In this light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, consider Philippians 1:27; 3:20!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en-US" sz="4800" spc="-1" strike="noStrike">
                <a:latin typeface="Arial"/>
              </a:rPr>
              <a:t>Paul and the Philippians:</a:t>
            </a:r>
            <a:endParaRPr b="1" i="1" lang="en-US" sz="4800" spc="-1" strike="noStrike"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504000" y="1768680"/>
            <a:ext cx="9071640" cy="5455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216000" indent="-216000" algn="just">
              <a:spcBef>
                <a:spcPts val="1585"/>
              </a:spcBef>
              <a:spcAft>
                <a:spcPts val="57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  <a:ea typeface="Eras Light ITC"/>
              </a:rPr>
              <a:t>The church was founded on Paul’s second journey. (Acts 16:11-40) About 50 AD.</a:t>
            </a:r>
            <a:endParaRPr b="0" lang="en-US" sz="2800" spc="-1" strike="noStrike">
              <a:latin typeface="Arial"/>
              <a:ea typeface="Eras Light ITC"/>
            </a:endParaRPr>
          </a:p>
          <a:p>
            <a:pPr marL="216000" indent="-216000" algn="just">
              <a:spcBef>
                <a:spcPts val="1585"/>
              </a:spcBef>
              <a:spcAft>
                <a:spcPts val="57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  <a:ea typeface="Eras Light ITC"/>
              </a:rPr>
              <a:t>The church at Philippi was one of the Macedonian churches that contributed to the saints in Judea. (2 Corinthians 8:1-5) About 57 AD.</a:t>
            </a:r>
            <a:endParaRPr b="0" lang="en-US" sz="2800" spc="-1" strike="noStrike">
              <a:latin typeface="Arial"/>
              <a:ea typeface="Eras Light ITC"/>
            </a:endParaRPr>
          </a:p>
          <a:p>
            <a:pPr marL="216000" indent="-216000" algn="just">
              <a:spcBef>
                <a:spcPts val="1585"/>
              </a:spcBef>
              <a:spcAft>
                <a:spcPts val="57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  <a:ea typeface="Eras Light ITC"/>
              </a:rPr>
              <a:t>Philippi had supported Paul in the past and recently had renewed that support. (Philippians 4:10-17) About 61 or 62 AD.</a:t>
            </a:r>
            <a:endParaRPr b="0" lang="en-US" sz="2800" spc="-1" strike="noStrike">
              <a:latin typeface="Arial"/>
              <a:ea typeface="Eras Light ITC"/>
            </a:endParaRPr>
          </a:p>
          <a:p>
            <a:pPr marL="216000" indent="-216000" algn="just">
              <a:spcBef>
                <a:spcPts val="1585"/>
              </a:spcBef>
              <a:spcAft>
                <a:spcPts val="57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  <a:ea typeface="Eras Light ITC"/>
              </a:rPr>
              <a:t>The letter to the Philippians was written during Paul’s imprisonment in Rome.  (62 AD.)</a:t>
            </a:r>
            <a:endParaRPr b="0" lang="en-US" sz="2800" spc="-1" strike="noStrike">
              <a:latin typeface="Arial"/>
              <a:ea typeface="Eras Light ITC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en-US" sz="4800" spc="-1" strike="noStrike">
                <a:latin typeface="Arial"/>
              </a:rPr>
              <a:t>The Issues at Philippi</a:t>
            </a:r>
            <a:endParaRPr b="1" i="1" lang="en-US" sz="4800" spc="-1" strike="noStrike"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504000" y="1768680"/>
            <a:ext cx="9071640" cy="536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Paul is in prison. (Philippians 1:12-13, 21ff)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Noto Sans CJK SC"/>
              </a:rPr>
              <a:t>The church is facing persecution, </a:t>
            </a:r>
            <a:r>
              <a:rPr b="0" lang="en-US" sz="3200" spc="-1" strike="noStrike">
                <a:latin typeface="Arial"/>
              </a:rPr>
              <a:t>(Philippians </a:t>
            </a:r>
            <a:r>
              <a:rPr b="0" lang="en-US" sz="3200" spc="-1" strike="noStrike">
                <a:latin typeface="Arial"/>
              </a:rPr>
              <a:t>1:28-30)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Noto Sans CJK SC"/>
              </a:rPr>
              <a:t>Epaphroditus nearly died. </a:t>
            </a:r>
            <a:r>
              <a:rPr b="0" lang="en-US" sz="3200" spc="-1" strike="noStrike">
                <a:latin typeface="Arial"/>
              </a:rPr>
              <a:t>(Philippians 2:25-27)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Noto Sans CJK SC"/>
              </a:rPr>
              <a:t>They are plagued by false teachers. </a:t>
            </a:r>
            <a:r>
              <a:rPr b="0" lang="en-US" sz="3200" spc="-1" strike="noStrike">
                <a:latin typeface="Arial"/>
              </a:rPr>
              <a:t>(Philippians 3:2, 18-19)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Noto Sans CJK SC"/>
              </a:rPr>
              <a:t>There is strife in the congregation. </a:t>
            </a:r>
            <a:r>
              <a:rPr b="0" lang="en-US" sz="3200" spc="-1" strike="noStrike">
                <a:latin typeface="Arial"/>
              </a:rPr>
              <a:t>(Philippians </a:t>
            </a:r>
            <a:r>
              <a:rPr b="0" lang="en-US" sz="3200" spc="-1" strike="noStrike">
                <a:latin typeface="Arial"/>
              </a:rPr>
              <a:t>4:2-3)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2021-09-05T05:50:49Z</dcterms:created>
  <dc:creator/>
  <dc:description/>
  <dc:language>en-US</dc:language>
  <cp:lastModifiedBy/>
  <dcterms:modified xsi:type="dcterms:W3CDTF">2021-09-05T06:18:42Z</dcterms:modified>
  <cp:revision>2</cp:revision>
  <dc:subject/>
  <dc:title/>
</cp:coreProperties>
</file>