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40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7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248842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85971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306020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334076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87733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164590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246982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44805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369718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105156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137D6-D453-4C44-9DA5-A5CC5C838DE4}" type="datetimeFigureOut">
              <a:rPr lang="en-US" smtClean="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32B83F-2815-460B-A411-369A405EA4F7}" type="slidenum">
              <a:rPr lang="en-US" smtClean="0"/>
              <a:t>‹#›</a:t>
            </a:fld>
            <a:endParaRPr lang="en-US" dirty="0"/>
          </a:p>
        </p:txBody>
      </p:sp>
    </p:spTree>
    <p:extLst>
      <p:ext uri="{BB962C8B-B14F-4D97-AF65-F5344CB8AC3E}">
        <p14:creationId xmlns:p14="http://schemas.microsoft.com/office/powerpoint/2010/main" val="90100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137D6-D453-4C44-9DA5-A5CC5C838DE4}" type="datetimeFigureOut">
              <a:rPr lang="en-US" smtClean="0"/>
              <a:t>9/5/2021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2B83F-2815-460B-A411-369A405EA4F7}" type="slidenum">
              <a:rPr lang="en-US" smtClean="0"/>
              <a:t>‹#›</a:t>
            </a:fld>
            <a:endParaRPr lang="en-US" dirty="0"/>
          </a:p>
        </p:txBody>
      </p:sp>
    </p:spTree>
    <p:extLst>
      <p:ext uri="{BB962C8B-B14F-4D97-AF65-F5344CB8AC3E}">
        <p14:creationId xmlns:p14="http://schemas.microsoft.com/office/powerpoint/2010/main" val="1564835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31DEB5-405F-4069-9DC4-AF495617D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6162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109154"/>
            <a:ext cx="8542421" cy="4893647"/>
          </a:xfrm>
          <a:prstGeom prst="rect">
            <a:avLst/>
          </a:prstGeom>
          <a:noFill/>
        </p:spPr>
        <p:txBody>
          <a:bodyPr wrap="square">
            <a:spAutoFit/>
          </a:bodyPr>
          <a:lstStyle/>
          <a:p>
            <a:r>
              <a:rPr lang="en-US" sz="3600" b="1" dirty="0">
                <a:effectLst/>
                <a:latin typeface="Arial Narrow" panose="020B0606020202030204" pitchFamily="34" charset="0"/>
                <a:ea typeface="Calibri" panose="020F0502020204030204" pitchFamily="34" charset="0"/>
                <a:cs typeface="Times New Roman" panose="02020603050405020304" pitchFamily="18" charset="0"/>
              </a:rPr>
              <a:t>The Lord’s </a:t>
            </a:r>
            <a:r>
              <a:rPr lang="en-US" sz="3600" b="1" dirty="0">
                <a:latin typeface="Arial Narrow" panose="020B0606020202030204" pitchFamily="34" charset="0"/>
                <a:ea typeface="Calibri" panose="020F0502020204030204" pitchFamily="34" charset="0"/>
                <a:cs typeface="Times New Roman" panose="02020603050405020304" pitchFamily="18" charset="0"/>
              </a:rPr>
              <a:t>Promise</a:t>
            </a:r>
            <a:endParaRPr lang="en-US" sz="3600" b="1"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1600" b="1"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800" b="1" dirty="0">
                <a:latin typeface="Arial Narrow" panose="020B0606020202030204" pitchFamily="34" charset="0"/>
                <a:ea typeface="Calibri" panose="020F0502020204030204" pitchFamily="34" charset="0"/>
                <a:cs typeface="Times New Roman" panose="02020603050405020304" pitchFamily="18" charset="0"/>
              </a:rPr>
              <a:t>2 Samuel 7:9b-11</a:t>
            </a: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8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latin typeface="Arial Narrow" panose="020B0606020202030204" pitchFamily="34" charset="0"/>
                <a:ea typeface="Calibri" panose="020F0502020204030204" pitchFamily="34" charset="0"/>
                <a:cs typeface="Times New Roman" panose="02020603050405020304" pitchFamily="18" charset="0"/>
              </a:rPr>
              <a:t>9b</a:t>
            </a:r>
            <a:r>
              <a:rPr lang="en-US" sz="2800" dirty="0">
                <a:latin typeface="Arial Narrow" panose="020B0606020202030204" pitchFamily="34" charset="0"/>
                <a:ea typeface="Calibri" panose="020F0502020204030204" pitchFamily="34" charset="0"/>
                <a:cs typeface="Times New Roman" panose="02020603050405020304" pitchFamily="18" charset="0"/>
              </a:rPr>
              <a:t> And I will make for you a great name, like the name of the great ones of the earth.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10</a:t>
            </a:r>
            <a:r>
              <a:rPr lang="en-US" sz="2800" dirty="0">
                <a:latin typeface="Arial Narrow" panose="020B0606020202030204" pitchFamily="34" charset="0"/>
                <a:ea typeface="Calibri" panose="020F0502020204030204" pitchFamily="34" charset="0"/>
                <a:cs typeface="Times New Roman" panose="02020603050405020304" pitchFamily="18" charset="0"/>
              </a:rPr>
              <a:t> And I will appoint a place for my people Israel and will plant them, so that they may dwell in their own place and be disturbed no more. And violent men shall afflict them no more, as formerly,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11</a:t>
            </a:r>
            <a:r>
              <a:rPr lang="en-US" sz="2800" dirty="0">
                <a:latin typeface="Arial Narrow" panose="020B0606020202030204" pitchFamily="34" charset="0"/>
                <a:ea typeface="Calibri" panose="020F0502020204030204" pitchFamily="34" charset="0"/>
                <a:cs typeface="Times New Roman" panose="02020603050405020304" pitchFamily="18" charset="0"/>
              </a:rPr>
              <a:t> from the time that I appointed judges over my people Israel. And I will give you rest from all your enemies. Moreover, the Lord declares to you that the Lord will make you a house. </a:t>
            </a:r>
            <a:endParaRPr lang="en-US" sz="3200" dirty="0">
              <a:latin typeface="Arial Narrow" panose="020B0606020202030204" pitchFamily="34" charset="0"/>
            </a:endParaRPr>
          </a:p>
        </p:txBody>
      </p:sp>
    </p:spTree>
    <p:extLst>
      <p:ext uri="{BB962C8B-B14F-4D97-AF65-F5344CB8AC3E}">
        <p14:creationId xmlns:p14="http://schemas.microsoft.com/office/powerpoint/2010/main" val="37253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313691"/>
            <a:ext cx="8542421" cy="3847207"/>
          </a:xfrm>
          <a:prstGeom prst="rect">
            <a:avLst/>
          </a:prstGeom>
          <a:noFill/>
        </p:spPr>
        <p:txBody>
          <a:bodyPr wrap="square">
            <a:spAutoFit/>
          </a:bodyPr>
          <a:lstStyle/>
          <a:p>
            <a:r>
              <a:rPr lang="en-US" sz="3600" b="1" dirty="0">
                <a:latin typeface="Arial Narrow" panose="020B0606020202030204" pitchFamily="34" charset="0"/>
                <a:cs typeface="Times New Roman" panose="02020603050405020304" pitchFamily="18" charset="0"/>
              </a:rPr>
              <a:t>Elements of The Promise</a:t>
            </a:r>
          </a:p>
          <a:p>
            <a:endParaRPr lang="en-US" sz="800" b="1" dirty="0">
              <a:latin typeface="Arial Narrow" panose="020B0606020202030204" pitchFamily="34" charset="0"/>
              <a:cs typeface="Times New Roman" panose="02020603050405020304" pitchFamily="18" charset="0"/>
            </a:endParaRPr>
          </a:p>
          <a:p>
            <a:pPr marL="457200" indent="-4572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A great name (v. 9; cf. Gen. 12:2)</a:t>
            </a:r>
          </a:p>
          <a:p>
            <a:pPr marL="457200" indent="-457200">
              <a:buFont typeface="Arial" panose="020B0604020202020204" pitchFamily="34" charset="0"/>
              <a:buChar char="•"/>
            </a:pPr>
            <a:endParaRPr lang="en-US" sz="800" dirty="0">
              <a:latin typeface="Arial Narrow" panose="020B0606020202030204" pitchFamily="34" charset="0"/>
              <a:cs typeface="Times New Roman" panose="02020603050405020304" pitchFamily="18" charset="0"/>
            </a:endParaRPr>
          </a:p>
          <a:p>
            <a:pPr marL="457200" indent="-4572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A place of peace for God’s People (vv. 10-11)</a:t>
            </a:r>
          </a:p>
          <a:p>
            <a:pPr marL="457200" indent="-457200">
              <a:buFont typeface="Arial" panose="020B0604020202020204" pitchFamily="34" charset="0"/>
              <a:buChar char="•"/>
            </a:pPr>
            <a:endParaRPr lang="en-US" sz="800" dirty="0">
              <a:latin typeface="Arial Narrow" panose="020B0606020202030204" pitchFamily="34" charset="0"/>
              <a:cs typeface="Times New Roman" panose="02020603050405020304" pitchFamily="18" charset="0"/>
            </a:endParaRPr>
          </a:p>
          <a:p>
            <a:pPr marL="457200" indent="-4572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Rest from his enemies (v. 11b)</a:t>
            </a:r>
          </a:p>
          <a:p>
            <a:pPr marL="457200" indent="-457200">
              <a:buFont typeface="Arial" panose="020B0604020202020204" pitchFamily="34" charset="0"/>
              <a:buChar char="•"/>
            </a:pPr>
            <a:endParaRPr lang="en-US" sz="800" dirty="0">
              <a:latin typeface="Arial Narrow" panose="020B0606020202030204" pitchFamily="34" charset="0"/>
              <a:cs typeface="Times New Roman" panose="02020603050405020304" pitchFamily="18" charset="0"/>
            </a:endParaRPr>
          </a:p>
          <a:p>
            <a:pPr marL="457200" indent="-4572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A house (v. 11c; </a:t>
            </a:r>
            <a:r>
              <a:rPr lang="en-US" sz="3600" i="1" dirty="0">
                <a:latin typeface="Arial Narrow" panose="020B0606020202030204" pitchFamily="34" charset="0"/>
                <a:cs typeface="Times New Roman" panose="02020603050405020304" pitchFamily="18" charset="0"/>
              </a:rPr>
              <a:t>i.e. a dynasty</a:t>
            </a:r>
            <a:r>
              <a:rPr lang="en-US" sz="3600" dirty="0">
                <a:latin typeface="Arial Narrow" panose="020B0606020202030204" pitchFamily="34" charset="0"/>
                <a:cs typeface="Times New Roman" panose="02020603050405020304" pitchFamily="18" charset="0"/>
              </a:rPr>
              <a:t>)</a:t>
            </a:r>
          </a:p>
          <a:p>
            <a:pPr marL="457200" indent="-457200">
              <a:buFont typeface="Arial" panose="020B0604020202020204" pitchFamily="34" charset="0"/>
              <a:buChar char="•"/>
            </a:pPr>
            <a:endParaRPr lang="en-US" sz="3200" dirty="0">
              <a:latin typeface="Arial Narrow" panose="020B0606020202030204" pitchFamily="34" charset="0"/>
            </a:endParaRPr>
          </a:p>
        </p:txBody>
      </p:sp>
    </p:spTree>
    <p:extLst>
      <p:ext uri="{BB962C8B-B14F-4D97-AF65-F5344CB8AC3E}">
        <p14:creationId xmlns:p14="http://schemas.microsoft.com/office/powerpoint/2010/main" val="154600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09074" y="-1"/>
            <a:ext cx="9865894" cy="7399421"/>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229474"/>
            <a:ext cx="8542421" cy="5386090"/>
          </a:xfrm>
          <a:prstGeom prst="rect">
            <a:avLst/>
          </a:prstGeom>
          <a:noFill/>
        </p:spPr>
        <p:txBody>
          <a:bodyPr wrap="square">
            <a:spAutoFit/>
          </a:bodyPr>
          <a:lstStyle/>
          <a:p>
            <a:r>
              <a:rPr lang="en-US" sz="2800" b="1" dirty="0">
                <a:latin typeface="Arial Narrow" panose="020B0606020202030204" pitchFamily="34" charset="0"/>
                <a:ea typeface="Calibri" panose="020F0502020204030204" pitchFamily="34" charset="0"/>
                <a:cs typeface="Times New Roman" panose="02020603050405020304" pitchFamily="18" charset="0"/>
              </a:rPr>
              <a:t>2 Samuel 7:12-16</a:t>
            </a: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8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latin typeface="Arial Narrow" panose="020B0606020202030204" pitchFamily="34" charset="0"/>
                <a:ea typeface="Calibri" panose="020F0502020204030204" pitchFamily="34" charset="0"/>
                <a:cs typeface="Times New Roman" panose="02020603050405020304" pitchFamily="18" charset="0"/>
              </a:rPr>
              <a:t>12</a:t>
            </a:r>
            <a:r>
              <a:rPr lang="en-US" sz="2800" dirty="0">
                <a:latin typeface="Arial Narrow" panose="020B0606020202030204" pitchFamily="34" charset="0"/>
                <a:ea typeface="Calibri" panose="020F0502020204030204" pitchFamily="34" charset="0"/>
                <a:cs typeface="Times New Roman" panose="02020603050405020304" pitchFamily="18" charset="0"/>
              </a:rPr>
              <a:t> When your days are fulfilled and you lie down with your fathers, I will raise up your offspring after you, who shall come from your body, and I will establish his kingdom.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13</a:t>
            </a:r>
            <a:r>
              <a:rPr lang="en-US" sz="2800" dirty="0">
                <a:latin typeface="Arial Narrow" panose="020B0606020202030204" pitchFamily="34" charset="0"/>
                <a:ea typeface="Calibri" panose="020F0502020204030204" pitchFamily="34" charset="0"/>
                <a:cs typeface="Times New Roman" panose="02020603050405020304" pitchFamily="18" charset="0"/>
              </a:rPr>
              <a:t> He shall build a house for my name, and I will establish the throne of his kingdom forever.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14 </a:t>
            </a:r>
            <a:r>
              <a:rPr lang="en-US" sz="2800" dirty="0">
                <a:latin typeface="Arial Narrow" panose="020B0606020202030204" pitchFamily="34" charset="0"/>
                <a:ea typeface="Calibri" panose="020F0502020204030204" pitchFamily="34" charset="0"/>
                <a:cs typeface="Times New Roman" panose="02020603050405020304" pitchFamily="18" charset="0"/>
              </a:rPr>
              <a:t>I will be to him a father, and he shall be to me a son. When he commits iniquity, I will discipline him with the rod of men, with the stripes of the sons of men,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15 </a:t>
            </a:r>
            <a:r>
              <a:rPr lang="en-US" sz="2800" dirty="0">
                <a:latin typeface="Arial Narrow" panose="020B0606020202030204" pitchFamily="34" charset="0"/>
                <a:ea typeface="Calibri" panose="020F0502020204030204" pitchFamily="34" charset="0"/>
                <a:cs typeface="Times New Roman" panose="02020603050405020304" pitchFamily="18" charset="0"/>
              </a:rPr>
              <a:t>but my steadfast love will not depart from him, as I took it from Saul, whom I put away from before you.</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 16 </a:t>
            </a:r>
            <a:r>
              <a:rPr lang="en-US" sz="2800" dirty="0">
                <a:latin typeface="Arial Narrow" panose="020B0606020202030204" pitchFamily="34" charset="0"/>
                <a:ea typeface="Calibri" panose="020F0502020204030204" pitchFamily="34" charset="0"/>
                <a:cs typeface="Times New Roman" panose="02020603050405020304" pitchFamily="18" charset="0"/>
              </a:rPr>
              <a:t>And your house and your kingdom shall be made sure forever before me. Your throne shall be established forever.’” </a:t>
            </a:r>
            <a:endParaRPr lang="en-US" sz="3200" dirty="0">
              <a:latin typeface="Arial Narrow" panose="020B0606020202030204" pitchFamily="34" charset="0"/>
            </a:endParaRPr>
          </a:p>
        </p:txBody>
      </p:sp>
    </p:spTree>
    <p:extLst>
      <p:ext uri="{BB962C8B-B14F-4D97-AF65-F5344CB8AC3E}">
        <p14:creationId xmlns:p14="http://schemas.microsoft.com/office/powerpoint/2010/main" val="110852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81002" y="0"/>
            <a:ext cx="9641305" cy="7230979"/>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313691"/>
            <a:ext cx="8542421" cy="5247590"/>
          </a:xfrm>
          <a:prstGeom prst="rect">
            <a:avLst/>
          </a:prstGeom>
          <a:noFill/>
        </p:spPr>
        <p:txBody>
          <a:bodyPr wrap="square">
            <a:spAutoFit/>
          </a:bodyPr>
          <a:lstStyle/>
          <a:p>
            <a:r>
              <a:rPr lang="en-US" sz="3600" b="1" dirty="0">
                <a:latin typeface="Arial Narrow" panose="020B0606020202030204" pitchFamily="34" charset="0"/>
                <a:cs typeface="Times New Roman" panose="02020603050405020304" pitchFamily="18" charset="0"/>
              </a:rPr>
              <a:t>Ultimate Fulfillment of The Covenant is Found in Jesus!</a:t>
            </a:r>
          </a:p>
          <a:p>
            <a:endParaRPr lang="en-US" sz="700" b="1" dirty="0">
              <a:latin typeface="Arial Narrow" panose="020B0606020202030204" pitchFamily="34" charset="0"/>
              <a:cs typeface="Times New Roman" panose="02020603050405020304" pitchFamily="18" charset="0"/>
            </a:endParaRPr>
          </a:p>
          <a:p>
            <a:pPr marL="457200" indent="-457200">
              <a:buFont typeface="Arial" panose="020B0604020202020204" pitchFamily="34" charset="0"/>
              <a:buChar char="•"/>
            </a:pPr>
            <a:r>
              <a:rPr lang="en-US" sz="3200" dirty="0">
                <a:latin typeface="Arial Narrow" panose="020B0606020202030204" pitchFamily="34" charset="0"/>
                <a:cs typeface="Times New Roman" panose="02020603050405020304" pitchFamily="18" charset="0"/>
              </a:rPr>
              <a:t>Covenant is eternal in nature (v. 13, 16)</a:t>
            </a:r>
          </a:p>
          <a:p>
            <a:pPr marL="457200" indent="-457200">
              <a:buFont typeface="Arial" panose="020B0604020202020204" pitchFamily="34" charset="0"/>
              <a:buChar char="•"/>
            </a:pPr>
            <a:r>
              <a:rPr lang="en-US" sz="3200" dirty="0">
                <a:latin typeface="Arial Narrow" panose="020B0606020202030204" pitchFamily="34" charset="0"/>
                <a:cs typeface="Times New Roman" panose="02020603050405020304" pitchFamily="18" charset="0"/>
              </a:rPr>
              <a:t>Jesus came from David (Matt. 1:1)</a:t>
            </a:r>
          </a:p>
          <a:p>
            <a:pPr marL="457200" indent="-457200">
              <a:buFont typeface="Arial" panose="020B0604020202020204" pitchFamily="34" charset="0"/>
              <a:buChar char="•"/>
            </a:pPr>
            <a:r>
              <a:rPr lang="en-US" sz="3200" dirty="0">
                <a:latin typeface="Arial Narrow" panose="020B0606020202030204" pitchFamily="34" charset="0"/>
                <a:cs typeface="Times New Roman" panose="02020603050405020304" pitchFamily="18" charset="0"/>
              </a:rPr>
              <a:t>Jesus rules over an eternal kingdom (Lk. 3:31-33)</a:t>
            </a:r>
          </a:p>
          <a:p>
            <a:pPr marL="457200" indent="-457200">
              <a:buFont typeface="Arial" panose="020B0604020202020204" pitchFamily="34" charset="0"/>
              <a:buChar char="•"/>
            </a:pPr>
            <a:r>
              <a:rPr lang="en-US" sz="3200" dirty="0">
                <a:latin typeface="Arial Narrow" panose="020B0606020202030204" pitchFamily="34" charset="0"/>
                <a:cs typeface="Times New Roman" panose="02020603050405020304" pitchFamily="18" charset="0"/>
              </a:rPr>
              <a:t>Jesus was raised and exalted (Acts 2:32-33)</a:t>
            </a:r>
          </a:p>
          <a:p>
            <a:pPr marL="457200" indent="-457200">
              <a:buFont typeface="Arial" panose="020B0604020202020204" pitchFamily="34" charset="0"/>
              <a:buChar char="•"/>
            </a:pPr>
            <a:r>
              <a:rPr lang="en-US" sz="3200" dirty="0">
                <a:latin typeface="Arial Narrow" panose="020B0606020202030204" pitchFamily="34" charset="0"/>
                <a:cs typeface="Times New Roman" panose="02020603050405020304" pitchFamily="18" charset="0"/>
              </a:rPr>
              <a:t>Jesus is a Son to the Father (Matt. 3:17; Mk. 9:7)</a:t>
            </a:r>
          </a:p>
          <a:p>
            <a:pPr marL="457200" indent="-457200">
              <a:buFont typeface="Arial" panose="020B0604020202020204" pitchFamily="34" charset="0"/>
              <a:buChar char="•"/>
            </a:pPr>
            <a:r>
              <a:rPr lang="en-US" sz="3200" dirty="0">
                <a:latin typeface="Arial Narrow" panose="020B0606020202030204" pitchFamily="34" charset="0"/>
                <a:cs typeface="Times New Roman" panose="02020603050405020304" pitchFamily="18" charset="0"/>
              </a:rPr>
              <a:t>Jesus succeeded when all other kings failed           (Is. 53:9)</a:t>
            </a:r>
          </a:p>
          <a:p>
            <a:pPr marL="457200" indent="-457200">
              <a:buFont typeface="Arial" panose="020B0604020202020204" pitchFamily="34" charset="0"/>
              <a:buChar char="•"/>
            </a:pPr>
            <a:endParaRPr lang="en-US" sz="3200" dirty="0">
              <a:latin typeface="Arial Narrow" panose="020B0606020202030204" pitchFamily="34" charset="0"/>
            </a:endParaRPr>
          </a:p>
        </p:txBody>
      </p:sp>
    </p:spTree>
    <p:extLst>
      <p:ext uri="{BB962C8B-B14F-4D97-AF65-F5344CB8AC3E}">
        <p14:creationId xmlns:p14="http://schemas.microsoft.com/office/powerpoint/2010/main" val="61758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85010" y="1709355"/>
            <a:ext cx="8542421" cy="3154710"/>
          </a:xfrm>
          <a:prstGeom prst="rect">
            <a:avLst/>
          </a:prstGeom>
          <a:noFill/>
        </p:spPr>
        <p:txBody>
          <a:bodyPr wrap="square">
            <a:spAutoFit/>
          </a:bodyPr>
          <a:lstStyle/>
          <a:p>
            <a:pPr algn="ctr"/>
            <a:r>
              <a:rPr lang="en-US" sz="3600" b="1" dirty="0">
                <a:latin typeface="Arial Narrow" panose="020B0606020202030204" pitchFamily="34" charset="0"/>
                <a:cs typeface="Times New Roman" panose="02020603050405020304" pitchFamily="18" charset="0"/>
              </a:rPr>
              <a:t>Jesus is building a spiritual house.</a:t>
            </a:r>
          </a:p>
          <a:p>
            <a:pPr algn="ctr"/>
            <a:r>
              <a:rPr lang="en-US" sz="3600" b="1" i="1" dirty="0">
                <a:latin typeface="Arial Narrow" panose="020B0606020202030204" pitchFamily="34" charset="0"/>
                <a:cs typeface="Times New Roman" panose="02020603050405020304" pitchFamily="18" charset="0"/>
              </a:rPr>
              <a:t>We </a:t>
            </a:r>
            <a:r>
              <a:rPr lang="en-US" sz="3600" b="1" dirty="0">
                <a:latin typeface="Arial Narrow" panose="020B0606020202030204" pitchFamily="34" charset="0"/>
                <a:cs typeface="Times New Roman" panose="02020603050405020304" pitchFamily="18" charset="0"/>
              </a:rPr>
              <a:t>are that house!</a:t>
            </a:r>
          </a:p>
          <a:p>
            <a:pPr algn="ctr"/>
            <a:endParaRPr lang="en-US" sz="800" b="1" dirty="0">
              <a:latin typeface="Arial Narrow" panose="020B0606020202030204" pitchFamily="34" charset="0"/>
              <a:cs typeface="Times New Roman" panose="02020603050405020304" pitchFamily="18" charset="0"/>
            </a:endParaRPr>
          </a:p>
          <a:p>
            <a:pPr algn="ctr"/>
            <a:r>
              <a:rPr lang="en-US" sz="3600" dirty="0">
                <a:latin typeface="Arial Narrow" panose="020B0606020202030204" pitchFamily="34" charset="0"/>
                <a:cs typeface="Times New Roman" panose="02020603050405020304" pitchFamily="18" charset="0"/>
              </a:rPr>
              <a:t>1 Pet. 2:4; 1 Cor. 3:16; 6:19;                                 2 Cor. 6:16-18; Heb. 3:5</a:t>
            </a:r>
          </a:p>
          <a:p>
            <a:endParaRPr lang="en-US" sz="800" b="1" dirty="0">
              <a:latin typeface="Arial Narrow" panose="020B0606020202030204" pitchFamily="34" charset="0"/>
              <a:cs typeface="Times New Roman" panose="02020603050405020304" pitchFamily="18" charset="0"/>
            </a:endParaRPr>
          </a:p>
          <a:p>
            <a:endParaRPr lang="en-US" sz="700" b="1" dirty="0">
              <a:latin typeface="Arial Narrow" panose="020B0606020202030204" pitchFamily="34" charset="0"/>
              <a:cs typeface="Times New Roman" panose="02020603050405020304" pitchFamily="18" charset="0"/>
            </a:endParaRPr>
          </a:p>
          <a:p>
            <a:endParaRPr lang="en-US" sz="3200" dirty="0">
              <a:latin typeface="Arial Narrow" panose="020B0606020202030204" pitchFamily="34" charset="0"/>
            </a:endParaRPr>
          </a:p>
        </p:txBody>
      </p:sp>
    </p:spTree>
    <p:extLst>
      <p:ext uri="{BB962C8B-B14F-4D97-AF65-F5344CB8AC3E}">
        <p14:creationId xmlns:p14="http://schemas.microsoft.com/office/powerpoint/2010/main" val="366194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373849"/>
            <a:ext cx="8542421" cy="3954929"/>
          </a:xfrm>
          <a:prstGeom prst="rect">
            <a:avLst/>
          </a:prstGeom>
          <a:noFill/>
        </p:spPr>
        <p:txBody>
          <a:bodyPr wrap="square">
            <a:spAutoFit/>
          </a:bodyPr>
          <a:lstStyle/>
          <a:p>
            <a:r>
              <a:rPr lang="en-US" sz="3600" b="1" dirty="0">
                <a:latin typeface="Arial Narrow" panose="020B0606020202030204" pitchFamily="34" charset="0"/>
                <a:cs typeface="Times New Roman" panose="02020603050405020304" pitchFamily="18" charset="0"/>
              </a:rPr>
              <a:t>As the spiritual house, we share in the blessings of the Davidic Covenant</a:t>
            </a:r>
          </a:p>
          <a:p>
            <a:endParaRPr lang="en-US" sz="800" b="1" dirty="0">
              <a:latin typeface="Arial Narrow" panose="020B0606020202030204" pitchFamily="34" charset="0"/>
              <a:cs typeface="Times New Roman" panose="02020603050405020304" pitchFamily="18" charset="0"/>
            </a:endParaRPr>
          </a:p>
          <a:p>
            <a:pPr marL="571500" indent="-5715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Considered Sons (Eph. 1:5)</a:t>
            </a:r>
          </a:p>
          <a:p>
            <a:pPr marL="571500" indent="-571500">
              <a:buFont typeface="Arial" panose="020B0604020202020204" pitchFamily="34" charset="0"/>
              <a:buChar char="•"/>
            </a:pPr>
            <a:endParaRPr lang="en-US" sz="800" dirty="0">
              <a:latin typeface="Arial Narrow" panose="020B0606020202030204" pitchFamily="34" charset="0"/>
              <a:cs typeface="Times New Roman" panose="02020603050405020304" pitchFamily="18" charset="0"/>
            </a:endParaRPr>
          </a:p>
          <a:p>
            <a:pPr marL="571500" indent="-5715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We’ve been exalted (Eph. 2:6)</a:t>
            </a:r>
          </a:p>
          <a:p>
            <a:pPr marL="571500" indent="-571500">
              <a:buFont typeface="Arial" panose="020B0604020202020204" pitchFamily="34" charset="0"/>
              <a:buChar char="•"/>
            </a:pPr>
            <a:endParaRPr lang="en-US" sz="800" dirty="0">
              <a:latin typeface="Arial Narrow" panose="020B0606020202030204" pitchFamily="34" charset="0"/>
              <a:cs typeface="Times New Roman" panose="02020603050405020304" pitchFamily="18" charset="0"/>
            </a:endParaRPr>
          </a:p>
          <a:p>
            <a:pPr marL="571500" indent="-571500">
              <a:buFont typeface="Arial" panose="020B0604020202020204" pitchFamily="34" charset="0"/>
              <a:buChar char="•"/>
            </a:pPr>
            <a:r>
              <a:rPr lang="en-US" sz="3600" dirty="0">
                <a:latin typeface="Arial Narrow" panose="020B0606020202030204" pitchFamily="34" charset="0"/>
                <a:cs typeface="Times New Roman" panose="02020603050405020304" pitchFamily="18" charset="0"/>
              </a:rPr>
              <a:t>Dwell in peace and security (Rom. 8:38-39)</a:t>
            </a:r>
          </a:p>
          <a:p>
            <a:endParaRPr lang="en-US" sz="800" b="1" dirty="0">
              <a:latin typeface="Arial Narrow" panose="020B0606020202030204" pitchFamily="34" charset="0"/>
              <a:cs typeface="Times New Roman" panose="02020603050405020304" pitchFamily="18" charset="0"/>
            </a:endParaRPr>
          </a:p>
          <a:p>
            <a:endParaRPr lang="en-US" sz="700" b="1" dirty="0">
              <a:latin typeface="Arial Narrow" panose="020B0606020202030204" pitchFamily="34" charset="0"/>
              <a:cs typeface="Times New Roman" panose="02020603050405020304" pitchFamily="18" charset="0"/>
            </a:endParaRPr>
          </a:p>
          <a:p>
            <a:endParaRPr lang="en-US" sz="3200" dirty="0">
              <a:latin typeface="Arial Narrow" panose="020B0606020202030204" pitchFamily="34" charset="0"/>
            </a:endParaRPr>
          </a:p>
        </p:txBody>
      </p:sp>
    </p:spTree>
    <p:extLst>
      <p:ext uri="{BB962C8B-B14F-4D97-AF65-F5344CB8AC3E}">
        <p14:creationId xmlns:p14="http://schemas.microsoft.com/office/powerpoint/2010/main" val="251239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2467198"/>
            <a:ext cx="8542421" cy="1923604"/>
          </a:xfrm>
          <a:prstGeom prst="rect">
            <a:avLst/>
          </a:prstGeom>
          <a:noFill/>
        </p:spPr>
        <p:txBody>
          <a:bodyPr wrap="square">
            <a:spAutoFit/>
          </a:bodyPr>
          <a:lstStyle/>
          <a:p>
            <a:pPr algn="ctr"/>
            <a:r>
              <a:rPr lang="en-US" sz="3600" b="1" dirty="0">
                <a:latin typeface="Arial Narrow" panose="020B0606020202030204" pitchFamily="34" charset="0"/>
                <a:cs typeface="Times New Roman" panose="02020603050405020304" pitchFamily="18" charset="0"/>
              </a:rPr>
              <a:t>You too can share in the blessings found in Jesus Christ. </a:t>
            </a:r>
            <a:endParaRPr lang="en-US" sz="3600" dirty="0">
              <a:latin typeface="Arial Narrow" panose="020B0606020202030204" pitchFamily="34" charset="0"/>
              <a:cs typeface="Times New Roman" panose="02020603050405020304" pitchFamily="18" charset="0"/>
            </a:endParaRPr>
          </a:p>
          <a:p>
            <a:endParaRPr lang="en-US" sz="800" b="1" dirty="0">
              <a:latin typeface="Arial Narrow" panose="020B0606020202030204" pitchFamily="34" charset="0"/>
              <a:cs typeface="Times New Roman" panose="02020603050405020304" pitchFamily="18" charset="0"/>
            </a:endParaRPr>
          </a:p>
          <a:p>
            <a:endParaRPr lang="en-US" sz="700" b="1" dirty="0">
              <a:latin typeface="Arial Narrow" panose="020B0606020202030204" pitchFamily="34" charset="0"/>
              <a:cs typeface="Times New Roman" panose="02020603050405020304" pitchFamily="18" charset="0"/>
            </a:endParaRPr>
          </a:p>
          <a:p>
            <a:endParaRPr lang="en-US" sz="3200" dirty="0">
              <a:latin typeface="Arial Narrow" panose="020B0606020202030204" pitchFamily="34" charset="0"/>
            </a:endParaRPr>
          </a:p>
        </p:txBody>
      </p:sp>
    </p:spTree>
    <p:extLst>
      <p:ext uri="{BB962C8B-B14F-4D97-AF65-F5344CB8AC3E}">
        <p14:creationId xmlns:p14="http://schemas.microsoft.com/office/powerpoint/2010/main" val="3959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31DEB5-405F-4069-9DC4-AF495617D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5341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18836" y="434006"/>
            <a:ext cx="8506327" cy="4170372"/>
          </a:xfrm>
          <a:prstGeom prst="rect">
            <a:avLst/>
          </a:prstGeom>
          <a:noFill/>
        </p:spPr>
        <p:txBody>
          <a:bodyPr wrap="square">
            <a:spAutoFit/>
          </a:bodyPr>
          <a:lstStyle/>
          <a:p>
            <a:r>
              <a:rPr lang="en-US" sz="3200" b="1" dirty="0">
                <a:effectLst/>
                <a:latin typeface="Arial Narrow" panose="020B0606020202030204" pitchFamily="34" charset="0"/>
                <a:ea typeface="Calibri" panose="020F0502020204030204" pitchFamily="34" charset="0"/>
                <a:cs typeface="Times New Roman" panose="02020603050405020304" pitchFamily="18" charset="0"/>
              </a:rPr>
              <a:t>2 Samuel 5:10-12</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 </a:t>
            </a:r>
          </a:p>
          <a:p>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effectLst/>
                <a:latin typeface="Arial Narrow" panose="020B0606020202030204" pitchFamily="34" charset="0"/>
                <a:ea typeface="Calibri" panose="020F0502020204030204" pitchFamily="34" charset="0"/>
                <a:cs typeface="Times New Roman" panose="02020603050405020304" pitchFamily="18" charset="0"/>
              </a:rPr>
              <a:t>10 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And David became greater and greater, for the Lord, the God of hosts, was with him. </a:t>
            </a:r>
            <a:r>
              <a:rPr lang="en-US" sz="3200" b="1" baseline="30000" dirty="0">
                <a:effectLst/>
                <a:latin typeface="Arial Narrow" panose="020B0606020202030204" pitchFamily="34" charset="0"/>
                <a:ea typeface="Calibri" panose="020F0502020204030204" pitchFamily="34" charset="0"/>
                <a:cs typeface="Times New Roman" panose="02020603050405020304" pitchFamily="18" charset="0"/>
              </a:rPr>
              <a:t>11 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And Hiram king of Tyre sent messengers to David, and cedar trees, also carpenters and masons who built David a house. </a:t>
            </a:r>
            <a:r>
              <a:rPr lang="en-US" sz="3200" b="1" baseline="30000" dirty="0">
                <a:effectLst/>
                <a:latin typeface="Arial Narrow" panose="020B0606020202030204" pitchFamily="34" charset="0"/>
                <a:ea typeface="Calibri" panose="020F0502020204030204" pitchFamily="34" charset="0"/>
                <a:cs typeface="Times New Roman" panose="02020603050405020304" pitchFamily="18" charset="0"/>
              </a:rPr>
              <a:t>12 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And David knew that the Lord had established him king over Israel, and that he had exalted his kingdom for the sake of his people Israel.</a:t>
            </a:r>
            <a:endParaRPr lang="en-US" sz="3200" dirty="0">
              <a:latin typeface="Arial Narrow" panose="020B0606020202030204" pitchFamily="34" charset="0"/>
            </a:endParaRPr>
          </a:p>
        </p:txBody>
      </p:sp>
    </p:spTree>
    <p:extLst>
      <p:ext uri="{BB962C8B-B14F-4D97-AF65-F5344CB8AC3E}">
        <p14:creationId xmlns:p14="http://schemas.microsoft.com/office/powerpoint/2010/main" val="48394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18836" y="2108355"/>
            <a:ext cx="8506327" cy="1477328"/>
          </a:xfrm>
          <a:prstGeom prst="rect">
            <a:avLst/>
          </a:prstGeom>
          <a:noFill/>
        </p:spPr>
        <p:txBody>
          <a:bodyPr wrap="square">
            <a:spAutoFit/>
          </a:bodyPr>
          <a:lstStyle/>
          <a:p>
            <a:pPr algn="ctr"/>
            <a:r>
              <a:rPr lang="en-US" sz="4000" b="1" dirty="0">
                <a:effectLst/>
                <a:latin typeface="Arial Narrow" panose="020B0606020202030204" pitchFamily="34" charset="0"/>
                <a:ea typeface="Calibri" panose="020F0502020204030204" pitchFamily="34" charset="0"/>
                <a:cs typeface="Times New Roman" panose="02020603050405020304" pitchFamily="18" charset="0"/>
              </a:rPr>
              <a:t>2 Samuel 7:1-17 </a:t>
            </a:r>
          </a:p>
          <a:p>
            <a:pPr algn="ctr"/>
            <a:endParaRPr lang="en-US" sz="10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4000" i="1" dirty="0">
                <a:latin typeface="Arial Narrow" panose="020B0606020202030204" pitchFamily="34" charset="0"/>
                <a:cs typeface="Times New Roman" panose="02020603050405020304" pitchFamily="18" charset="0"/>
              </a:rPr>
              <a:t>Page 259 in pew Bible</a:t>
            </a:r>
            <a:endParaRPr lang="en-US" sz="4000" i="1" dirty="0">
              <a:latin typeface="Arial Narrow" panose="020B0606020202030204" pitchFamily="34" charset="0"/>
            </a:endParaRPr>
          </a:p>
        </p:txBody>
      </p:sp>
    </p:spTree>
    <p:extLst>
      <p:ext uri="{BB962C8B-B14F-4D97-AF65-F5344CB8AC3E}">
        <p14:creationId xmlns:p14="http://schemas.microsoft.com/office/powerpoint/2010/main" val="339166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18836" y="434006"/>
            <a:ext cx="8506327" cy="4478149"/>
          </a:xfrm>
          <a:prstGeom prst="rect">
            <a:avLst/>
          </a:prstGeom>
          <a:noFill/>
        </p:spPr>
        <p:txBody>
          <a:bodyPr wrap="square">
            <a:spAutoFit/>
          </a:bodyPr>
          <a:lstStyle/>
          <a:p>
            <a:r>
              <a:rPr lang="en-US" sz="3600" b="1" dirty="0">
                <a:effectLst/>
                <a:latin typeface="Arial Narrow" panose="020B0606020202030204" pitchFamily="34" charset="0"/>
                <a:ea typeface="Calibri" panose="020F0502020204030204" pitchFamily="34" charset="0"/>
                <a:cs typeface="Times New Roman" panose="02020603050405020304" pitchFamily="18" charset="0"/>
              </a:rPr>
              <a:t>David’s Idea</a:t>
            </a:r>
          </a:p>
          <a:p>
            <a:endParaRPr lang="en-US" sz="1600" b="1"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latin typeface="Arial Narrow" panose="020B0606020202030204" pitchFamily="34" charset="0"/>
                <a:ea typeface="Calibri" panose="020F0502020204030204" pitchFamily="34" charset="0"/>
                <a:cs typeface="Times New Roman" panose="02020603050405020304" pitchFamily="18" charset="0"/>
              </a:rPr>
              <a:t>2 Samuel 7:2-3</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a:t>
            </a:r>
            <a:r>
              <a:rPr lang="en-US" sz="3200" dirty="0">
                <a:latin typeface="Arial Narrow" panose="020B0606020202030204" pitchFamily="34" charset="0"/>
                <a:ea typeface="Calibri" panose="020F0502020204030204" pitchFamily="34" charset="0"/>
                <a:cs typeface="Times New Roman" panose="02020603050405020304" pitchFamily="18" charset="0"/>
              </a:rPr>
              <a:t> the king said to Nathan the prophet, “See now, I dwell in a house of cedar, but the ark of God dwells in a tent.”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3</a:t>
            </a:r>
            <a:r>
              <a:rPr lang="en-US" sz="3200" dirty="0">
                <a:latin typeface="Arial Narrow" panose="020B0606020202030204" pitchFamily="34" charset="0"/>
                <a:ea typeface="Calibri" panose="020F0502020204030204" pitchFamily="34" charset="0"/>
                <a:cs typeface="Times New Roman" panose="02020603050405020304" pitchFamily="18" charset="0"/>
              </a:rPr>
              <a:t> And Nathan said to the king, “Go, do all that is in your heart, for the Lord is with you.”</a:t>
            </a:r>
          </a:p>
          <a:p>
            <a:pPr algn="ctr"/>
            <a:endParaRPr lang="en-US" sz="3200" dirty="0">
              <a:latin typeface="Arial Narrow" panose="020B0606020202030204" pitchFamily="34" charset="0"/>
              <a:cs typeface="Times New Roman" panose="02020603050405020304" pitchFamily="18" charset="0"/>
            </a:endParaRPr>
          </a:p>
          <a:p>
            <a:endParaRPr lang="en-US" sz="3200" dirty="0">
              <a:latin typeface="Arial Narrow" panose="020B0606020202030204" pitchFamily="34" charset="0"/>
            </a:endParaRPr>
          </a:p>
        </p:txBody>
      </p:sp>
    </p:spTree>
    <p:extLst>
      <p:ext uri="{BB962C8B-B14F-4D97-AF65-F5344CB8AC3E}">
        <p14:creationId xmlns:p14="http://schemas.microsoft.com/office/powerpoint/2010/main" val="284275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18836" y="2108355"/>
            <a:ext cx="8506327" cy="1323439"/>
          </a:xfrm>
          <a:prstGeom prst="rect">
            <a:avLst/>
          </a:prstGeom>
          <a:noFill/>
        </p:spPr>
        <p:txBody>
          <a:bodyPr wrap="square">
            <a:spAutoFit/>
          </a:bodyPr>
          <a:lstStyle/>
          <a:p>
            <a:pPr algn="ctr"/>
            <a:r>
              <a:rPr lang="en-US" sz="4000" b="1" dirty="0">
                <a:latin typeface="Arial Narrow" panose="020B0606020202030204" pitchFamily="34" charset="0"/>
                <a:ea typeface="Calibri" panose="020F0502020204030204" pitchFamily="34" charset="0"/>
                <a:cs typeface="Times New Roman" panose="02020603050405020304" pitchFamily="18" charset="0"/>
              </a:rPr>
              <a:t>The messenger of God’s word is not the final authority. </a:t>
            </a:r>
            <a:r>
              <a:rPr lang="en-US" sz="4000" b="1" i="1" dirty="0">
                <a:latin typeface="Arial Narrow" panose="020B0606020202030204" pitchFamily="34" charset="0"/>
                <a:ea typeface="Calibri" panose="020F0502020204030204" pitchFamily="34" charset="0"/>
                <a:cs typeface="Times New Roman" panose="02020603050405020304" pitchFamily="18" charset="0"/>
              </a:rPr>
              <a:t>God is. </a:t>
            </a:r>
            <a:endParaRPr lang="en-US" sz="4000" i="1" dirty="0">
              <a:latin typeface="Arial Narrow" panose="020B0606020202030204" pitchFamily="34" charset="0"/>
            </a:endParaRPr>
          </a:p>
        </p:txBody>
      </p:sp>
    </p:spTree>
    <p:extLst>
      <p:ext uri="{BB962C8B-B14F-4D97-AF65-F5344CB8AC3E}">
        <p14:creationId xmlns:p14="http://schemas.microsoft.com/office/powerpoint/2010/main" val="175307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265564"/>
            <a:ext cx="8542421" cy="5816977"/>
          </a:xfrm>
          <a:prstGeom prst="rect">
            <a:avLst/>
          </a:prstGeom>
          <a:noFill/>
        </p:spPr>
        <p:txBody>
          <a:bodyPr wrap="square">
            <a:spAutoFit/>
          </a:bodyPr>
          <a:lstStyle/>
          <a:p>
            <a:r>
              <a:rPr lang="en-US" sz="3200" b="1" dirty="0">
                <a:effectLst/>
                <a:latin typeface="Arial Narrow" panose="020B0606020202030204" pitchFamily="34" charset="0"/>
                <a:ea typeface="Calibri" panose="020F0502020204030204" pitchFamily="34" charset="0"/>
                <a:cs typeface="Times New Roman" panose="02020603050405020304" pitchFamily="18" charset="0"/>
              </a:rPr>
              <a:t>The Lord’s Response</a:t>
            </a:r>
          </a:p>
          <a:p>
            <a:endParaRPr lang="en-US" sz="1600" b="1"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800" b="1" dirty="0">
                <a:latin typeface="Arial Narrow" panose="020B0606020202030204" pitchFamily="34" charset="0"/>
                <a:ea typeface="Calibri" panose="020F0502020204030204" pitchFamily="34" charset="0"/>
                <a:cs typeface="Times New Roman" panose="02020603050405020304" pitchFamily="18" charset="0"/>
              </a:rPr>
              <a:t>2 Samuel 7:4-7</a:t>
            </a: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8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latin typeface="Arial Narrow" panose="020B0606020202030204" pitchFamily="34" charset="0"/>
                <a:ea typeface="Calibri" panose="020F0502020204030204" pitchFamily="34" charset="0"/>
                <a:cs typeface="Times New Roman" panose="02020603050405020304" pitchFamily="18" charset="0"/>
              </a:rPr>
              <a:t>4</a:t>
            </a:r>
            <a:r>
              <a:rPr lang="en-US" sz="2800" dirty="0">
                <a:latin typeface="Arial Narrow" panose="020B0606020202030204" pitchFamily="34" charset="0"/>
                <a:ea typeface="Calibri" panose="020F0502020204030204" pitchFamily="34" charset="0"/>
                <a:cs typeface="Times New Roman" panose="02020603050405020304" pitchFamily="18" charset="0"/>
              </a:rPr>
              <a:t> But that same night the word of the Lord came to Nathan,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5</a:t>
            </a:r>
            <a:r>
              <a:rPr lang="en-US" sz="2800" dirty="0">
                <a:latin typeface="Arial Narrow" panose="020B0606020202030204" pitchFamily="34" charset="0"/>
                <a:ea typeface="Calibri" panose="020F0502020204030204" pitchFamily="34" charset="0"/>
                <a:cs typeface="Times New Roman" panose="02020603050405020304" pitchFamily="18" charset="0"/>
              </a:rPr>
              <a:t> “Go and tell my servant David, ‘Thus says the Lord: Would you build me a house to dwell in?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6</a:t>
            </a:r>
            <a:r>
              <a:rPr lang="en-US" sz="2800" dirty="0">
                <a:latin typeface="Arial Narrow" panose="020B0606020202030204" pitchFamily="34" charset="0"/>
                <a:ea typeface="Calibri" panose="020F0502020204030204" pitchFamily="34" charset="0"/>
                <a:cs typeface="Times New Roman" panose="02020603050405020304" pitchFamily="18" charset="0"/>
              </a:rPr>
              <a:t> I have not lived in a house since the day I brought up the people of Israel from Egypt to this day, but I have been moving about in a tent for my dwelling. </a:t>
            </a:r>
            <a:r>
              <a:rPr lang="en-US" sz="2800" baseline="30000" dirty="0">
                <a:latin typeface="Arial Narrow" panose="020B0606020202030204" pitchFamily="34" charset="0"/>
                <a:ea typeface="Calibri" panose="020F0502020204030204" pitchFamily="34" charset="0"/>
                <a:cs typeface="Times New Roman" panose="02020603050405020304" pitchFamily="18" charset="0"/>
              </a:rPr>
              <a:t>7</a:t>
            </a:r>
            <a:r>
              <a:rPr lang="en-US" sz="2800" dirty="0">
                <a:latin typeface="Arial Narrow" panose="020B0606020202030204" pitchFamily="34" charset="0"/>
                <a:ea typeface="Calibri" panose="020F0502020204030204" pitchFamily="34" charset="0"/>
                <a:cs typeface="Times New Roman" panose="02020603050405020304" pitchFamily="18" charset="0"/>
              </a:rPr>
              <a:t> In all places where I have moved with all the people of Israel, did I speak a word with any of the judges of Israel, whom I commanded to shepherd my people Israel, saying, “Why have you not built me a house of cedar?”’</a:t>
            </a:r>
            <a:endParaRPr lang="en-US" sz="2800" dirty="0">
              <a:latin typeface="Arial Narrow" panose="020B0606020202030204" pitchFamily="34" charset="0"/>
              <a:cs typeface="Times New Roman" panose="02020603050405020304" pitchFamily="18" charset="0"/>
            </a:endParaRPr>
          </a:p>
          <a:p>
            <a:endParaRPr lang="en-US" sz="3200" dirty="0">
              <a:latin typeface="Arial Narrow" panose="020B0606020202030204" pitchFamily="34" charset="0"/>
            </a:endParaRPr>
          </a:p>
        </p:txBody>
      </p:sp>
    </p:spTree>
    <p:extLst>
      <p:ext uri="{BB962C8B-B14F-4D97-AF65-F5344CB8AC3E}">
        <p14:creationId xmlns:p14="http://schemas.microsoft.com/office/powerpoint/2010/main" val="274001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18836" y="2108355"/>
            <a:ext cx="8506327" cy="1323439"/>
          </a:xfrm>
          <a:prstGeom prst="rect">
            <a:avLst/>
          </a:prstGeom>
          <a:noFill/>
        </p:spPr>
        <p:txBody>
          <a:bodyPr wrap="square">
            <a:spAutoFit/>
          </a:bodyPr>
          <a:lstStyle/>
          <a:p>
            <a:pPr algn="ctr"/>
            <a:r>
              <a:rPr lang="en-US" sz="4000" b="1" dirty="0">
                <a:latin typeface="Arial Narrow" panose="020B0606020202030204" pitchFamily="34" charset="0"/>
                <a:cs typeface="Times New Roman" panose="02020603050405020304" pitchFamily="18" charset="0"/>
              </a:rPr>
              <a:t>Don’t rely on our ideas, but God’s instruction (Pr. 3:5-6) </a:t>
            </a:r>
            <a:endParaRPr lang="en-US" sz="4000" i="1" dirty="0">
              <a:latin typeface="Arial Narrow" panose="020B0606020202030204" pitchFamily="34" charset="0"/>
            </a:endParaRPr>
          </a:p>
        </p:txBody>
      </p:sp>
    </p:spTree>
    <p:extLst>
      <p:ext uri="{BB962C8B-B14F-4D97-AF65-F5344CB8AC3E}">
        <p14:creationId xmlns:p14="http://schemas.microsoft.com/office/powerpoint/2010/main" val="72861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18836" y="2108355"/>
            <a:ext cx="8506327" cy="1323439"/>
          </a:xfrm>
          <a:prstGeom prst="rect">
            <a:avLst/>
          </a:prstGeom>
          <a:noFill/>
        </p:spPr>
        <p:txBody>
          <a:bodyPr wrap="square">
            <a:spAutoFit/>
          </a:bodyPr>
          <a:lstStyle/>
          <a:p>
            <a:pPr algn="ctr"/>
            <a:r>
              <a:rPr lang="en-US" sz="4000" b="1" dirty="0">
                <a:latin typeface="Arial Narrow" panose="020B0606020202030204" pitchFamily="34" charset="0"/>
                <a:cs typeface="Times New Roman" panose="02020603050405020304" pitchFamily="18" charset="0"/>
              </a:rPr>
              <a:t>The Word of God brings clarity and correction </a:t>
            </a:r>
            <a:r>
              <a:rPr lang="en-US" sz="4000" dirty="0">
                <a:latin typeface="Arial Narrow" panose="020B0606020202030204" pitchFamily="34" charset="0"/>
                <a:cs typeface="Times New Roman" panose="02020603050405020304" pitchFamily="18" charset="0"/>
              </a:rPr>
              <a:t>(Ps. 119:24; 2 Tim. 3:16)</a:t>
            </a:r>
            <a:endParaRPr lang="en-US" sz="4000" i="1" dirty="0">
              <a:latin typeface="Arial Narrow" panose="020B0606020202030204" pitchFamily="34" charset="0"/>
            </a:endParaRPr>
          </a:p>
        </p:txBody>
      </p:sp>
    </p:spTree>
    <p:extLst>
      <p:ext uri="{BB962C8B-B14F-4D97-AF65-F5344CB8AC3E}">
        <p14:creationId xmlns:p14="http://schemas.microsoft.com/office/powerpoint/2010/main" val="84468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7E3F-B18E-44AB-A2C9-9FAA8925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DCEC0E42-006D-4572-909B-2CDF79691C02}"/>
              </a:ext>
            </a:extLst>
          </p:cNvPr>
          <p:cNvSpPr txBox="1"/>
          <p:nvPr/>
        </p:nvSpPr>
        <p:spPr>
          <a:xfrm>
            <a:off x="300789" y="265564"/>
            <a:ext cx="8542421" cy="4478149"/>
          </a:xfrm>
          <a:prstGeom prst="rect">
            <a:avLst/>
          </a:prstGeom>
          <a:noFill/>
        </p:spPr>
        <p:txBody>
          <a:bodyPr wrap="square">
            <a:spAutoFit/>
          </a:bodyPr>
          <a:lstStyle/>
          <a:p>
            <a:r>
              <a:rPr lang="en-US" sz="3600" b="1" dirty="0">
                <a:effectLst/>
                <a:latin typeface="Arial Narrow" panose="020B0606020202030204" pitchFamily="34" charset="0"/>
                <a:ea typeface="Calibri" panose="020F0502020204030204" pitchFamily="34" charset="0"/>
                <a:cs typeface="Times New Roman" panose="02020603050405020304" pitchFamily="18" charset="0"/>
              </a:rPr>
              <a:t>The Lord’s </a:t>
            </a:r>
            <a:r>
              <a:rPr lang="en-US" sz="3600" b="1" dirty="0">
                <a:latin typeface="Arial Narrow" panose="020B0606020202030204" pitchFamily="34" charset="0"/>
                <a:ea typeface="Calibri" panose="020F0502020204030204" pitchFamily="34" charset="0"/>
                <a:cs typeface="Times New Roman" panose="02020603050405020304" pitchFamily="18" charset="0"/>
              </a:rPr>
              <a:t>Promise</a:t>
            </a:r>
            <a:endParaRPr lang="en-US" sz="3600" b="1"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1600" b="1"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latin typeface="Arial Narrow" panose="020B0606020202030204" pitchFamily="34" charset="0"/>
                <a:ea typeface="Calibri" panose="020F0502020204030204" pitchFamily="34" charset="0"/>
                <a:cs typeface="Times New Roman" panose="02020603050405020304" pitchFamily="18" charset="0"/>
              </a:rPr>
              <a:t>2 Samuel 7:8-9a</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8</a:t>
            </a:r>
            <a:r>
              <a:rPr lang="en-US" sz="3200" dirty="0">
                <a:latin typeface="Arial Narrow" panose="020B0606020202030204" pitchFamily="34" charset="0"/>
                <a:ea typeface="Calibri" panose="020F0502020204030204" pitchFamily="34" charset="0"/>
                <a:cs typeface="Times New Roman" panose="02020603050405020304" pitchFamily="18" charset="0"/>
              </a:rPr>
              <a:t> Now, therefore, thus you shall say to my servant David, ‘Thus says the Lord of hosts, I took you from the pasture, from following the sheep, that you should be prince over my people Israel.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9</a:t>
            </a:r>
            <a:r>
              <a:rPr lang="en-US" sz="3200" dirty="0">
                <a:latin typeface="Arial Narrow" panose="020B0606020202030204" pitchFamily="34" charset="0"/>
                <a:ea typeface="Calibri" panose="020F0502020204030204" pitchFamily="34" charset="0"/>
                <a:cs typeface="Times New Roman" panose="02020603050405020304" pitchFamily="18" charset="0"/>
              </a:rPr>
              <a:t> And I have been with you wherever you went and have cut off all your enemies from before you.</a:t>
            </a:r>
            <a:endParaRPr lang="en-US" sz="3600" dirty="0">
              <a:latin typeface="Arial Narrow" panose="020B0606020202030204" pitchFamily="34" charset="0"/>
            </a:endParaRPr>
          </a:p>
        </p:txBody>
      </p:sp>
    </p:spTree>
    <p:extLst>
      <p:ext uri="{BB962C8B-B14F-4D97-AF65-F5344CB8AC3E}">
        <p14:creationId xmlns:p14="http://schemas.microsoft.com/office/powerpoint/2010/main" val="1173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10435</TotalTime>
  <Words>875</Words>
  <Application>Microsoft Office PowerPoint</Application>
  <PresentationFormat>On-screen Show (4:3)</PresentationFormat>
  <Paragraphs>64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7</cp:revision>
  <dcterms:created xsi:type="dcterms:W3CDTF">2021-08-25T12:29:49Z</dcterms:created>
  <dcterms:modified xsi:type="dcterms:W3CDTF">2021-09-05T13:12:33Z</dcterms:modified>
</cp:coreProperties>
</file>