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8" r:id="rId3"/>
    <p:sldId id="260" r:id="rId4"/>
    <p:sldId id="261" r:id="rId5"/>
    <p:sldId id="262" r:id="rId6"/>
    <p:sldId id="263" r:id="rId7"/>
    <p:sldId id="264" r:id="rId8"/>
    <p:sldId id="267" r:id="rId9"/>
    <p:sldId id="265" r:id="rId10"/>
    <p:sldId id="266" r:id="rId11"/>
    <p:sldId id="269" r:id="rId12"/>
    <p:sldId id="268" r:id="rId13"/>
    <p:sldId id="256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EB2BD"/>
    <a:srgbClr val="D9482F"/>
    <a:srgbClr val="192026"/>
    <a:srgbClr val="131A20"/>
    <a:srgbClr val="86C75D"/>
    <a:srgbClr val="53BCC0"/>
    <a:srgbClr val="2881C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138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DC517E-2E4F-41BF-BE29-510C0D62010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2B866BC-BF2D-46CE-A437-FAA9417A51C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1554398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454538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2A01F7-AC81-42E0-8D77-2A75EC4B731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A66C3C2-9908-456D-BC33-0A32C62F4B7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E3AA63A-E77C-42D6-A1FA-FE681183219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37111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C26389-FAE1-491D-A0C1-D28BD19745E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F134E4C-E715-449C-AE39-8B6E3FA9F7A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62C5164-E836-43BE-A248-082EFB73B11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C0DC9A79-F1E9-4356-8FB2-B6153FD69378}"/>
              </a:ext>
            </a:extLst>
          </p:cNvPr>
          <p:cNvSpPr txBox="1"/>
          <p:nvPr/>
        </p:nvSpPr>
        <p:spPr>
          <a:xfrm>
            <a:off x="469232" y="248289"/>
            <a:ext cx="8205536" cy="59370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200" b="1" dirty="0">
                <a:solidFill>
                  <a:schemeClr val="bg1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Responding to the Criticism in Our Own Lives</a:t>
            </a:r>
            <a:endParaRPr lang="en-US" sz="3200" b="1" dirty="0">
              <a:solidFill>
                <a:schemeClr val="bg1"/>
              </a:solidFill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 lvl="0" indent="-4572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bg1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Confess and Seek Forgiveness </a:t>
            </a:r>
            <a:r>
              <a:rPr lang="en-US" sz="3200" dirty="0">
                <a:solidFill>
                  <a:schemeClr val="bg1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(v. 11; 1 Jn. 1:9)</a:t>
            </a:r>
          </a:p>
          <a:p>
            <a:pPr marL="457200" marR="0" lvl="0" indent="-4572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bg1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Determine when we are tempted to criticize </a:t>
            </a:r>
            <a:r>
              <a:rPr lang="en-US" sz="3200" dirty="0">
                <a:solidFill>
                  <a:schemeClr val="bg1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(Eph. 4:27)</a:t>
            </a:r>
          </a:p>
          <a:p>
            <a:pPr marL="914400" lvl="1" indent="-457200">
              <a:lnSpc>
                <a:spcPct val="107000"/>
              </a:lnSpc>
              <a:spcAft>
                <a:spcPts val="800"/>
              </a:spcAft>
              <a:buFontTx/>
              <a:buChar char="-"/>
            </a:pPr>
            <a:r>
              <a:rPr lang="en-US" sz="3200" dirty="0">
                <a:solidFill>
                  <a:schemeClr val="bg1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Knowing when we are most vulnerable to criticize will help us prevent it</a:t>
            </a:r>
          </a:p>
          <a:p>
            <a:pPr marL="457200" marR="0" lvl="0" indent="-4572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bg1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Determine why we are being critical                   </a:t>
            </a:r>
            <a:r>
              <a:rPr lang="en-US" sz="3200" dirty="0">
                <a:solidFill>
                  <a:schemeClr val="bg1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(1 Cor. 11:31)</a:t>
            </a:r>
            <a:endParaRPr lang="en-US" sz="3200" b="1" dirty="0">
              <a:solidFill>
                <a:schemeClr val="bg1"/>
              </a:solidFill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14400" lvl="1" indent="-457200">
              <a:lnSpc>
                <a:spcPct val="107000"/>
              </a:lnSpc>
              <a:spcAft>
                <a:spcPts val="800"/>
              </a:spcAft>
              <a:buFontTx/>
              <a:buChar char="-"/>
            </a:pPr>
            <a:r>
              <a:rPr lang="en-US" sz="3200" dirty="0">
                <a:solidFill>
                  <a:schemeClr val="bg1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Pride? Unresolved guilt? Envy?</a:t>
            </a:r>
          </a:p>
          <a:p>
            <a:pPr marL="914400" lvl="1" indent="-457200">
              <a:lnSpc>
                <a:spcPct val="107000"/>
              </a:lnSpc>
              <a:spcAft>
                <a:spcPts val="800"/>
              </a:spcAft>
              <a:buFontTx/>
              <a:buChar char="-"/>
            </a:pPr>
            <a:r>
              <a:rPr lang="en-US" sz="3200" dirty="0">
                <a:solidFill>
                  <a:schemeClr val="bg1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Determine and repent!</a:t>
            </a:r>
          </a:p>
        </p:txBody>
      </p:sp>
    </p:spTree>
    <p:extLst>
      <p:ext uri="{BB962C8B-B14F-4D97-AF65-F5344CB8AC3E}">
        <p14:creationId xmlns:p14="http://schemas.microsoft.com/office/powerpoint/2010/main" val="443922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C26389-FAE1-491D-A0C1-D28BD19745E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F134E4C-E715-449C-AE39-8B6E3FA9F7A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62C5164-E836-43BE-A248-082EFB73B11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C0DC9A79-F1E9-4356-8FB2-B6153FD69378}"/>
              </a:ext>
            </a:extLst>
          </p:cNvPr>
          <p:cNvSpPr txBox="1"/>
          <p:nvPr/>
        </p:nvSpPr>
        <p:spPr>
          <a:xfrm>
            <a:off x="469232" y="248289"/>
            <a:ext cx="8205536" cy="35215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200" b="1" dirty="0">
                <a:solidFill>
                  <a:schemeClr val="bg1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Responding to the Criticism in Our Own Lives</a:t>
            </a:r>
            <a:endParaRPr lang="en-US" sz="3200" b="1" dirty="0">
              <a:solidFill>
                <a:schemeClr val="bg1"/>
              </a:solidFill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 lvl="0" indent="-4572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bg1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Replace critical words with uplifting words (</a:t>
            </a:r>
            <a:r>
              <a:rPr lang="en-US" sz="3200" dirty="0">
                <a:solidFill>
                  <a:schemeClr val="bg1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Eph. 4:29, 31-32)</a:t>
            </a:r>
          </a:p>
          <a:p>
            <a:pPr marL="914400" lvl="1" indent="-457200">
              <a:lnSpc>
                <a:spcPct val="107000"/>
              </a:lnSpc>
              <a:spcAft>
                <a:spcPts val="800"/>
              </a:spcAft>
              <a:buFontTx/>
              <a:buChar char="-"/>
            </a:pPr>
            <a:r>
              <a:rPr lang="en-US" sz="3200" dirty="0">
                <a:solidFill>
                  <a:schemeClr val="bg1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Remember our goal: to build each other up to be more like Jesus. </a:t>
            </a:r>
          </a:p>
          <a:p>
            <a:pPr marL="914400" lvl="1" indent="-457200">
              <a:lnSpc>
                <a:spcPct val="107000"/>
              </a:lnSpc>
              <a:spcAft>
                <a:spcPts val="800"/>
              </a:spcAft>
              <a:buFontTx/>
              <a:buChar char="-"/>
            </a:pPr>
            <a:endParaRPr lang="en-US" sz="3200" dirty="0">
              <a:solidFill>
                <a:schemeClr val="bg1"/>
              </a:solidFill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918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2A01F7-AC81-42E0-8D77-2A75EC4B731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A66C3C2-9908-456D-BC33-0A32C62F4B7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E3AA63A-E77C-42D6-A1FA-FE681183219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99164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3CC0E9-6FB0-4A9E-B66E-E8BB623D94B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7B029DB-6481-48B9-83F5-00E7857359C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DBD8593-75E5-4F69-87D6-EC05E06A071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7C3E4880-ACBA-48FE-891A-5B6294E30EC0}"/>
              </a:ext>
            </a:extLst>
          </p:cNvPr>
          <p:cNvSpPr txBox="1"/>
          <p:nvPr/>
        </p:nvSpPr>
        <p:spPr>
          <a:xfrm>
            <a:off x="0" y="2878763"/>
            <a:ext cx="9144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0" dirty="0">
                <a:solidFill>
                  <a:srgbClr val="D9482F"/>
                </a:solidFill>
                <a:effectLst>
                  <a:glow rad="241300">
                    <a:srgbClr val="D9482F">
                      <a:alpha val="25000"/>
                    </a:srgbClr>
                  </a:glow>
                </a:effectLst>
                <a:latin typeface="Doctor Glitch" panose="02000500000000000000" pitchFamily="2" charset="0"/>
              </a:rPr>
              <a:t>Criticism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25D66D0-B90F-40CB-990C-99A2A2506FA0}"/>
              </a:ext>
            </a:extLst>
          </p:cNvPr>
          <p:cNvSpPr txBox="1"/>
          <p:nvPr/>
        </p:nvSpPr>
        <p:spPr>
          <a:xfrm>
            <a:off x="0" y="2355950"/>
            <a:ext cx="9144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solidFill>
                  <a:srgbClr val="AEB2BD"/>
                </a:solidFill>
                <a:effectLst>
                  <a:glow rad="127000">
                    <a:srgbClr val="AEB2BD">
                      <a:alpha val="25000"/>
                    </a:srgbClr>
                  </a:glow>
                </a:effectLst>
                <a:latin typeface="Inversionz Unboxed" panose="00000400000000000000" pitchFamily="2" charset="0"/>
              </a:rPr>
              <a:t>The consequences of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2837F62-A884-41F9-BA04-2755899DDB00}"/>
              </a:ext>
            </a:extLst>
          </p:cNvPr>
          <p:cNvSpPr txBox="1"/>
          <p:nvPr/>
        </p:nvSpPr>
        <p:spPr>
          <a:xfrm>
            <a:off x="0" y="4115734"/>
            <a:ext cx="9144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solidFill>
                  <a:srgbClr val="AEB2BD"/>
                </a:solidFill>
                <a:effectLst>
                  <a:glow rad="127000">
                    <a:srgbClr val="AEB2BD">
                      <a:alpha val="25000"/>
                    </a:srgbClr>
                  </a:glow>
                </a:effectLst>
                <a:latin typeface="Inversionz Unboxed" panose="00000400000000000000" pitchFamily="2" charset="0"/>
              </a:rPr>
              <a:t>Numbers 12</a:t>
            </a:r>
          </a:p>
        </p:txBody>
      </p:sp>
    </p:spTree>
    <p:extLst>
      <p:ext uri="{BB962C8B-B14F-4D97-AF65-F5344CB8AC3E}">
        <p14:creationId xmlns:p14="http://schemas.microsoft.com/office/powerpoint/2010/main" val="3655236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C26389-FAE1-491D-A0C1-D28BD19745E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F134E4C-E715-449C-AE39-8B6E3FA9F7A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62C5164-E836-43BE-A248-082EFB73B11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C0DC9A79-F1E9-4356-8FB2-B6153FD69378}"/>
              </a:ext>
            </a:extLst>
          </p:cNvPr>
          <p:cNvSpPr txBox="1"/>
          <p:nvPr/>
        </p:nvSpPr>
        <p:spPr>
          <a:xfrm>
            <a:off x="469232" y="428094"/>
            <a:ext cx="8205536" cy="53075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200" b="1" dirty="0">
                <a:solidFill>
                  <a:schemeClr val="bg1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Constructive Criticism </a:t>
            </a:r>
          </a:p>
          <a:p>
            <a:pPr marL="457200" marR="0" lvl="0" indent="-4572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Factual; given out of genuine care and concern</a:t>
            </a:r>
          </a:p>
          <a:p>
            <a:pPr marL="457200" marR="0" lvl="0" indent="-4572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May be asked for (e.g. a speaker requesting feedback from the audience)</a:t>
            </a:r>
          </a:p>
          <a:p>
            <a:pPr marL="457200" marR="0" lvl="0" indent="-4572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May be given out of necessity (someone doing something that could negatively impact themselves or others)</a:t>
            </a:r>
          </a:p>
          <a:p>
            <a:pPr marL="914400" lvl="1" indent="-457200">
              <a:lnSpc>
                <a:spcPct val="107000"/>
              </a:lnSpc>
              <a:spcAft>
                <a:spcPts val="800"/>
              </a:spcAft>
              <a:buFontTx/>
              <a:buChar char="-"/>
            </a:pPr>
            <a:r>
              <a:rPr lang="en-US" sz="3200" dirty="0">
                <a:solidFill>
                  <a:schemeClr val="bg1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Acts 2:23</a:t>
            </a:r>
          </a:p>
          <a:p>
            <a:pPr marL="914400" lvl="1" indent="-457200">
              <a:lnSpc>
                <a:spcPct val="107000"/>
              </a:lnSpc>
              <a:spcAft>
                <a:spcPts val="800"/>
              </a:spcAft>
              <a:buFontTx/>
              <a:buChar char="-"/>
            </a:pPr>
            <a:r>
              <a:rPr lang="en-US" sz="3200" dirty="0">
                <a:solidFill>
                  <a:schemeClr val="bg1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Acts 7:71</a:t>
            </a:r>
          </a:p>
        </p:txBody>
      </p:sp>
    </p:spTree>
    <p:extLst>
      <p:ext uri="{BB962C8B-B14F-4D97-AF65-F5344CB8AC3E}">
        <p14:creationId xmlns:p14="http://schemas.microsoft.com/office/powerpoint/2010/main" val="2537246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C26389-FAE1-491D-A0C1-D28BD19745E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F134E4C-E715-449C-AE39-8B6E3FA9F7A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62C5164-E836-43BE-A248-082EFB73B11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C0DC9A79-F1E9-4356-8FB2-B6153FD69378}"/>
              </a:ext>
            </a:extLst>
          </p:cNvPr>
          <p:cNvSpPr txBox="1"/>
          <p:nvPr/>
        </p:nvSpPr>
        <p:spPr>
          <a:xfrm>
            <a:off x="469232" y="428094"/>
            <a:ext cx="8205536" cy="40484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200" b="1" dirty="0">
                <a:solidFill>
                  <a:schemeClr val="bg1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Des</a:t>
            </a:r>
            <a:r>
              <a:rPr lang="en-US" sz="3200" b="1" dirty="0">
                <a:solidFill>
                  <a:schemeClr val="bg1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tructive Criticism </a:t>
            </a:r>
          </a:p>
          <a:p>
            <a:pPr marL="457200" marR="0" lvl="0" indent="-4572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“the expression of disapproval of someone or something based on perceived faults or mistakes.” - Oxford’s definition of </a:t>
            </a:r>
            <a:r>
              <a:rPr lang="en-US" sz="3200" i="1" dirty="0">
                <a:solidFill>
                  <a:schemeClr val="bg1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criticism</a:t>
            </a:r>
            <a:endParaRPr lang="en-US" sz="3200" dirty="0">
              <a:solidFill>
                <a:schemeClr val="bg1"/>
              </a:solidFill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 lvl="0" indent="-4572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Not solicited </a:t>
            </a:r>
          </a:p>
          <a:p>
            <a:pPr marL="457200" marR="0" lvl="0" indent="-4572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makes no attempt to help the person overcome that which is being criticized. </a:t>
            </a:r>
          </a:p>
        </p:txBody>
      </p:sp>
    </p:spTree>
    <p:extLst>
      <p:ext uri="{BB962C8B-B14F-4D97-AF65-F5344CB8AC3E}">
        <p14:creationId xmlns:p14="http://schemas.microsoft.com/office/powerpoint/2010/main" val="2974517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C26389-FAE1-491D-A0C1-D28BD19745E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F134E4C-E715-449C-AE39-8B6E3FA9F7A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62C5164-E836-43BE-A248-082EFB73B11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C0DC9A79-F1E9-4356-8FB2-B6153FD69378}"/>
              </a:ext>
            </a:extLst>
          </p:cNvPr>
          <p:cNvSpPr txBox="1"/>
          <p:nvPr/>
        </p:nvSpPr>
        <p:spPr>
          <a:xfrm>
            <a:off x="385011" y="2654429"/>
            <a:ext cx="8205536" cy="154914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 algn="ctr">
              <a:spcBef>
                <a:spcPts val="0"/>
              </a:spcBef>
              <a:spcAft>
                <a:spcPts val="800"/>
              </a:spcAft>
            </a:pPr>
            <a:r>
              <a:rPr lang="en-US" sz="4400" b="1" dirty="0">
                <a:solidFill>
                  <a:schemeClr val="bg1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Numbers 12:1-16</a:t>
            </a:r>
          </a:p>
          <a:p>
            <a:pPr marR="0" lvl="0" algn="ctr">
              <a:spcBef>
                <a:spcPts val="0"/>
              </a:spcBef>
              <a:spcAft>
                <a:spcPts val="800"/>
              </a:spcAft>
            </a:pPr>
            <a:r>
              <a:rPr lang="en-US" sz="4400" i="1" dirty="0">
                <a:solidFill>
                  <a:schemeClr val="bg1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Page 120 in pew Bible</a:t>
            </a:r>
          </a:p>
        </p:txBody>
      </p:sp>
    </p:spTree>
    <p:extLst>
      <p:ext uri="{BB962C8B-B14F-4D97-AF65-F5344CB8AC3E}">
        <p14:creationId xmlns:p14="http://schemas.microsoft.com/office/powerpoint/2010/main" val="842322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C26389-FAE1-491D-A0C1-D28BD19745E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F134E4C-E715-449C-AE39-8B6E3FA9F7A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62C5164-E836-43BE-A248-082EFB73B11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C0DC9A79-F1E9-4356-8FB2-B6153FD69378}"/>
              </a:ext>
            </a:extLst>
          </p:cNvPr>
          <p:cNvSpPr txBox="1"/>
          <p:nvPr/>
        </p:nvSpPr>
        <p:spPr>
          <a:xfrm>
            <a:off x="469232" y="248289"/>
            <a:ext cx="8205536" cy="573189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200" b="1" dirty="0">
                <a:solidFill>
                  <a:schemeClr val="bg1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en-US" sz="3200" b="1" dirty="0">
                <a:solidFill>
                  <a:schemeClr val="bg1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Criticism (vv. 1-2)</a:t>
            </a:r>
          </a:p>
          <a:p>
            <a:pPr marL="457200" marR="0" lvl="0" indent="-4572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</a:t>
            </a:r>
            <a:r>
              <a:rPr lang="en-US" sz="3200" i="1" dirty="0">
                <a:solidFill>
                  <a:schemeClr val="bg1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presenting </a:t>
            </a:r>
            <a:r>
              <a:rPr lang="en-US" sz="3200" dirty="0">
                <a:solidFill>
                  <a:schemeClr val="bg1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criticism: Moses married a Cushite woman (v. 1)</a:t>
            </a:r>
          </a:p>
          <a:p>
            <a:pPr marL="914400" lvl="1" indent="-457200">
              <a:lnSpc>
                <a:spcPct val="107000"/>
              </a:lnSpc>
              <a:spcAft>
                <a:spcPts val="800"/>
              </a:spcAft>
              <a:buFontTx/>
              <a:buChar char="-"/>
            </a:pPr>
            <a:r>
              <a:rPr lang="en-US" sz="3200" dirty="0">
                <a:solidFill>
                  <a:schemeClr val="bg1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Often, our presenting criticisms stem from an entirely different issue</a:t>
            </a:r>
          </a:p>
          <a:p>
            <a:pPr marL="457200" marR="0" lvl="0" indent="-4572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</a:t>
            </a:r>
            <a:r>
              <a:rPr lang="en-US" sz="3200" i="1" dirty="0">
                <a:solidFill>
                  <a:schemeClr val="bg1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real </a:t>
            </a:r>
            <a:r>
              <a:rPr lang="en-US" sz="3200" dirty="0">
                <a:solidFill>
                  <a:schemeClr val="bg1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criticism: Moses had been given a level of authority/leadership they didn’t have (cf. Num. 16)</a:t>
            </a:r>
          </a:p>
          <a:p>
            <a:pPr marL="914400" lvl="1" indent="-457200">
              <a:lnSpc>
                <a:spcPct val="107000"/>
              </a:lnSpc>
              <a:spcAft>
                <a:spcPts val="800"/>
              </a:spcAft>
              <a:buFontTx/>
              <a:buChar char="-"/>
            </a:pPr>
            <a:r>
              <a:rPr lang="en-US" sz="3200" dirty="0">
                <a:solidFill>
                  <a:schemeClr val="bg1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Their words were true (cf. Ex. 4:30; 12:1; 15:21), but it seems they came from a heart of pride and jealousy.</a:t>
            </a:r>
          </a:p>
        </p:txBody>
      </p:sp>
    </p:spTree>
    <p:extLst>
      <p:ext uri="{BB962C8B-B14F-4D97-AF65-F5344CB8AC3E}">
        <p14:creationId xmlns:p14="http://schemas.microsoft.com/office/powerpoint/2010/main" val="2941119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C26389-FAE1-491D-A0C1-D28BD19745E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F134E4C-E715-449C-AE39-8B6E3FA9F7A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62C5164-E836-43BE-A248-082EFB73B11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C0DC9A79-F1E9-4356-8FB2-B6153FD69378}"/>
              </a:ext>
            </a:extLst>
          </p:cNvPr>
          <p:cNvSpPr txBox="1"/>
          <p:nvPr/>
        </p:nvSpPr>
        <p:spPr>
          <a:xfrm>
            <a:off x="385011" y="2654429"/>
            <a:ext cx="8205536" cy="154914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 algn="ctr">
              <a:spcBef>
                <a:spcPts val="0"/>
              </a:spcBef>
              <a:spcAft>
                <a:spcPts val="800"/>
              </a:spcAft>
            </a:pPr>
            <a:r>
              <a:rPr lang="en-US" sz="4400" b="1" dirty="0">
                <a:solidFill>
                  <a:schemeClr val="bg1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Numbers 12:1-16</a:t>
            </a:r>
          </a:p>
          <a:p>
            <a:pPr marR="0" lvl="0" algn="ctr">
              <a:spcBef>
                <a:spcPts val="0"/>
              </a:spcBef>
              <a:spcAft>
                <a:spcPts val="800"/>
              </a:spcAft>
            </a:pPr>
            <a:r>
              <a:rPr lang="en-US" sz="4400" i="1">
                <a:solidFill>
                  <a:schemeClr val="bg1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Page 120 in </a:t>
            </a:r>
            <a:r>
              <a:rPr lang="en-US" sz="4400" i="1" dirty="0">
                <a:solidFill>
                  <a:schemeClr val="bg1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pew Bible</a:t>
            </a:r>
          </a:p>
        </p:txBody>
      </p:sp>
    </p:spTree>
    <p:extLst>
      <p:ext uri="{BB962C8B-B14F-4D97-AF65-F5344CB8AC3E}">
        <p14:creationId xmlns:p14="http://schemas.microsoft.com/office/powerpoint/2010/main" val="31525860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C26389-FAE1-491D-A0C1-D28BD19745E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F134E4C-E715-449C-AE39-8B6E3FA9F7A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62C5164-E836-43BE-A248-082EFB73B11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C0DC9A79-F1E9-4356-8FB2-B6153FD69378}"/>
              </a:ext>
            </a:extLst>
          </p:cNvPr>
          <p:cNvSpPr txBox="1"/>
          <p:nvPr/>
        </p:nvSpPr>
        <p:spPr>
          <a:xfrm>
            <a:off x="469232" y="248289"/>
            <a:ext cx="8205536" cy="53075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200" b="1" dirty="0">
                <a:solidFill>
                  <a:schemeClr val="bg1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en-US" sz="3200" b="1" dirty="0">
                <a:solidFill>
                  <a:schemeClr val="bg1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Consequences of Criticism (vv. 1-2)</a:t>
            </a:r>
          </a:p>
          <a:p>
            <a:pPr marL="457200" marR="0" lvl="0" indent="-4572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bg1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Being Blind to God’s Blessings</a:t>
            </a:r>
          </a:p>
          <a:p>
            <a:pPr marL="914400" lvl="1" indent="-457200">
              <a:lnSpc>
                <a:spcPct val="107000"/>
              </a:lnSpc>
              <a:spcAft>
                <a:spcPts val="800"/>
              </a:spcAft>
              <a:buFontTx/>
              <a:buChar char="-"/>
            </a:pPr>
            <a:r>
              <a:rPr lang="en-US" sz="3200" dirty="0">
                <a:solidFill>
                  <a:schemeClr val="bg1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Miriam and Aaron couldn’t focus on what they’d been given because they were focused on what they didn’t have.</a:t>
            </a:r>
            <a:endParaRPr lang="en-US" sz="800" dirty="0">
              <a:solidFill>
                <a:schemeClr val="bg1"/>
              </a:solidFill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 lvl="0" indent="-4572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bg1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Damaged Relationships</a:t>
            </a:r>
          </a:p>
          <a:p>
            <a:pPr marL="914400" lvl="1" indent="-457200">
              <a:lnSpc>
                <a:spcPct val="107000"/>
              </a:lnSpc>
              <a:spcAft>
                <a:spcPts val="800"/>
              </a:spcAft>
              <a:buFontTx/>
              <a:buChar char="-"/>
            </a:pPr>
            <a:r>
              <a:rPr lang="en-US" sz="3200" dirty="0">
                <a:solidFill>
                  <a:schemeClr val="bg1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With God (Is. 59:2)</a:t>
            </a:r>
          </a:p>
          <a:p>
            <a:pPr marL="914400" lvl="1" indent="-457200">
              <a:lnSpc>
                <a:spcPct val="107000"/>
              </a:lnSpc>
              <a:spcAft>
                <a:spcPts val="800"/>
              </a:spcAft>
              <a:buFontTx/>
              <a:buChar char="-"/>
            </a:pPr>
            <a:r>
              <a:rPr lang="en-US" sz="3200" dirty="0">
                <a:solidFill>
                  <a:schemeClr val="bg1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With family (physical and/or spiritual;                 1 Jn. 4:20-21)</a:t>
            </a:r>
          </a:p>
        </p:txBody>
      </p:sp>
    </p:spTree>
    <p:extLst>
      <p:ext uri="{BB962C8B-B14F-4D97-AF65-F5344CB8AC3E}">
        <p14:creationId xmlns:p14="http://schemas.microsoft.com/office/powerpoint/2010/main" val="39820755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C26389-FAE1-491D-A0C1-D28BD19745E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F134E4C-E715-449C-AE39-8B6E3FA9F7A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62C5164-E836-43BE-A248-082EFB73B11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C0DC9A79-F1E9-4356-8FB2-B6153FD69378}"/>
              </a:ext>
            </a:extLst>
          </p:cNvPr>
          <p:cNvSpPr txBox="1"/>
          <p:nvPr/>
        </p:nvSpPr>
        <p:spPr>
          <a:xfrm>
            <a:off x="469232" y="248289"/>
            <a:ext cx="8205536" cy="656660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200" b="1" dirty="0">
                <a:solidFill>
                  <a:schemeClr val="bg1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en-US" sz="3200" b="1" dirty="0">
                <a:solidFill>
                  <a:schemeClr val="bg1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Consequences of Criticism (vv. 1-2)</a:t>
            </a:r>
          </a:p>
          <a:p>
            <a:pPr marL="457200" marR="0" lvl="0" indent="-4572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bg1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Self-Inflicted Wounds</a:t>
            </a:r>
          </a:p>
          <a:p>
            <a:pPr marL="914400" lvl="1" indent="-457200">
              <a:lnSpc>
                <a:spcPct val="107000"/>
              </a:lnSpc>
              <a:spcAft>
                <a:spcPts val="800"/>
              </a:spcAft>
              <a:buFontTx/>
              <a:buChar char="-"/>
            </a:pPr>
            <a:r>
              <a:rPr lang="en-US" sz="3200" dirty="0">
                <a:solidFill>
                  <a:schemeClr val="bg1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Miriam’s leprosy could have been avoided</a:t>
            </a:r>
          </a:p>
          <a:p>
            <a:pPr marL="914400" lvl="1" indent="-457200">
              <a:lnSpc>
                <a:spcPct val="107000"/>
              </a:lnSpc>
              <a:spcAft>
                <a:spcPts val="800"/>
              </a:spcAft>
              <a:buFontTx/>
              <a:buChar char="-"/>
            </a:pPr>
            <a:r>
              <a:rPr lang="en-US" sz="3200" dirty="0">
                <a:solidFill>
                  <a:schemeClr val="bg1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Criticism can cause us to be known as “toxic,” give us a poor reputation, etc…</a:t>
            </a:r>
          </a:p>
          <a:p>
            <a:pPr marL="457200" marR="0" lvl="0" indent="-4572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bg1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Impeding Progress in Others</a:t>
            </a:r>
          </a:p>
          <a:p>
            <a:pPr marL="914400" lvl="1" indent="-457200">
              <a:lnSpc>
                <a:spcPct val="107000"/>
              </a:lnSpc>
              <a:spcAft>
                <a:spcPts val="800"/>
              </a:spcAft>
              <a:buFontTx/>
              <a:buChar char="-"/>
            </a:pPr>
            <a:r>
              <a:rPr lang="en-US" sz="3200" dirty="0">
                <a:solidFill>
                  <a:schemeClr val="bg1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Entire camp was at a standstill for seven days </a:t>
            </a:r>
          </a:p>
          <a:p>
            <a:pPr marL="914400" lvl="1" indent="-457200">
              <a:lnSpc>
                <a:spcPct val="107000"/>
              </a:lnSpc>
              <a:spcAft>
                <a:spcPts val="800"/>
              </a:spcAft>
              <a:buFontTx/>
              <a:buChar char="-"/>
            </a:pPr>
            <a:r>
              <a:rPr lang="en-US" sz="3200" dirty="0">
                <a:solidFill>
                  <a:schemeClr val="bg1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Criticism can prevent churches, couples, families, friendships, businesses, etc… from growing (cf. Rom. 14:13)</a:t>
            </a:r>
          </a:p>
          <a:p>
            <a:pPr marL="914400" lvl="1" indent="-457200">
              <a:lnSpc>
                <a:spcPct val="107000"/>
              </a:lnSpc>
              <a:spcAft>
                <a:spcPts val="800"/>
              </a:spcAft>
              <a:buFontTx/>
              <a:buChar char="-"/>
            </a:pPr>
            <a:r>
              <a:rPr lang="en-US" sz="3200" dirty="0">
                <a:solidFill>
                  <a:schemeClr val="bg1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Criticism is contagious</a:t>
            </a:r>
          </a:p>
        </p:txBody>
      </p:sp>
    </p:spTree>
    <p:extLst>
      <p:ext uri="{BB962C8B-B14F-4D97-AF65-F5344CB8AC3E}">
        <p14:creationId xmlns:p14="http://schemas.microsoft.com/office/powerpoint/2010/main" val="1141841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C26389-FAE1-491D-A0C1-D28BD19745E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F134E4C-E715-449C-AE39-8B6E3FA9F7A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62C5164-E836-43BE-A248-082EFB73B11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C0DC9A79-F1E9-4356-8FB2-B6153FD69378}"/>
              </a:ext>
            </a:extLst>
          </p:cNvPr>
          <p:cNvSpPr txBox="1"/>
          <p:nvPr/>
        </p:nvSpPr>
        <p:spPr>
          <a:xfrm>
            <a:off x="469232" y="248289"/>
            <a:ext cx="8205536" cy="59370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200" b="1" dirty="0">
                <a:solidFill>
                  <a:schemeClr val="bg1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Responding to the Criticism of Others</a:t>
            </a:r>
            <a:endParaRPr lang="en-US" sz="3200" b="1" dirty="0">
              <a:solidFill>
                <a:schemeClr val="bg1"/>
              </a:solidFill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 lvl="0" indent="-4572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bg1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Respond with Kindness </a:t>
            </a:r>
            <a:r>
              <a:rPr lang="en-US" sz="3200" dirty="0">
                <a:solidFill>
                  <a:schemeClr val="bg1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(Matt. 5:43-44; Rom. 12:14-21)</a:t>
            </a:r>
          </a:p>
          <a:p>
            <a:pPr lvl="1">
              <a:lnSpc>
                <a:spcPct val="107000"/>
              </a:lnSpc>
              <a:spcAft>
                <a:spcPts val="800"/>
              </a:spcAft>
            </a:pPr>
            <a:r>
              <a:rPr lang="en-US" sz="3200" dirty="0">
                <a:solidFill>
                  <a:schemeClr val="bg1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Is someone being critical? Love them!</a:t>
            </a:r>
          </a:p>
          <a:p>
            <a:pPr marL="457200" marR="0" lvl="0" indent="-4572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bg1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Correct with Gentleness </a:t>
            </a:r>
            <a:r>
              <a:rPr lang="en-US" sz="3200" dirty="0">
                <a:solidFill>
                  <a:schemeClr val="bg1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(Gal. 5:22-23; 2 Tim. 2:24-26)</a:t>
            </a:r>
          </a:p>
          <a:p>
            <a:pPr marL="914400" lvl="1" indent="-457200">
              <a:lnSpc>
                <a:spcPct val="107000"/>
              </a:lnSpc>
              <a:spcAft>
                <a:spcPts val="800"/>
              </a:spcAft>
              <a:buFontTx/>
              <a:buChar char="-"/>
            </a:pPr>
            <a:r>
              <a:rPr lang="en-US" sz="3200" dirty="0">
                <a:solidFill>
                  <a:schemeClr val="bg1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motive of correction is to help the critic be right with God.</a:t>
            </a:r>
          </a:p>
          <a:p>
            <a:pPr marL="457200" marR="0" lvl="0" indent="-4572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bg1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Pray for healing </a:t>
            </a:r>
            <a:r>
              <a:rPr lang="en-US" sz="3200" dirty="0">
                <a:solidFill>
                  <a:schemeClr val="bg1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(v. 13; Luke 23:34; Acts 7:60)</a:t>
            </a:r>
          </a:p>
          <a:p>
            <a:pPr marL="914400" lvl="1" indent="-4572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en-US" sz="3200" dirty="0">
              <a:solidFill>
                <a:schemeClr val="bg1"/>
              </a:solidFill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006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1576</TotalTime>
  <Words>500</Words>
  <Application>Microsoft Office PowerPoint</Application>
  <PresentationFormat>On-screen Show (4:3)</PresentationFormat>
  <Paragraphs>52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</vt:lpstr>
      <vt:lpstr>Arial Narrow</vt:lpstr>
      <vt:lpstr>Calibri</vt:lpstr>
      <vt:lpstr>Calibri Light</vt:lpstr>
      <vt:lpstr>Doctor Glitch</vt:lpstr>
      <vt:lpstr>Inversionz Unboxed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Landon Rutter</dc:creator>
  <cp:lastModifiedBy>Landon Rutter</cp:lastModifiedBy>
  <cp:revision>11</cp:revision>
  <dcterms:created xsi:type="dcterms:W3CDTF">2021-09-16T17:43:50Z</dcterms:created>
  <dcterms:modified xsi:type="dcterms:W3CDTF">2021-09-19T13:10:09Z</dcterms:modified>
</cp:coreProperties>
</file>