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9" r:id="rId2"/>
    <p:sldId id="258" r:id="rId3"/>
    <p:sldId id="259" r:id="rId4"/>
    <p:sldId id="261" r:id="rId5"/>
    <p:sldId id="263" r:id="rId6"/>
    <p:sldId id="264" r:id="rId7"/>
    <p:sldId id="265" r:id="rId8"/>
    <p:sldId id="268" r:id="rId9"/>
    <p:sldId id="271" r:id="rId10"/>
    <p:sldId id="270"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09796"/>
    <a:srgbClr val="665F4D"/>
    <a:srgbClr val="827F6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9" d="100"/>
          <a:sy n="19" d="100"/>
        </p:scale>
        <p:origin x="572" y="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5A50B68-0C6F-48E2-B95D-2E67FCEBABB5}" type="datetimeFigureOut">
              <a:rPr lang="en-US" smtClean="0"/>
              <a:t>8/15/2021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D2C6EF-2F8A-468A-8841-A3AA0D3175B0}" type="slidenum">
              <a:rPr lang="en-US" smtClean="0"/>
              <a:t>‹#›</a:t>
            </a:fld>
            <a:endParaRPr lang="en-US"/>
          </a:p>
        </p:txBody>
      </p:sp>
    </p:spTree>
    <p:extLst>
      <p:ext uri="{BB962C8B-B14F-4D97-AF65-F5344CB8AC3E}">
        <p14:creationId xmlns:p14="http://schemas.microsoft.com/office/powerpoint/2010/main" val="1017683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A50B68-0C6F-48E2-B95D-2E67FCEBABB5}" type="datetimeFigureOut">
              <a:rPr lang="en-US" smtClean="0"/>
              <a:t>8/15/2021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D2C6EF-2F8A-468A-8841-A3AA0D3175B0}" type="slidenum">
              <a:rPr lang="en-US" smtClean="0"/>
              <a:t>‹#›</a:t>
            </a:fld>
            <a:endParaRPr lang="en-US"/>
          </a:p>
        </p:txBody>
      </p:sp>
    </p:spTree>
    <p:extLst>
      <p:ext uri="{BB962C8B-B14F-4D97-AF65-F5344CB8AC3E}">
        <p14:creationId xmlns:p14="http://schemas.microsoft.com/office/powerpoint/2010/main" val="27332023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A50B68-0C6F-48E2-B95D-2E67FCEBABB5}" type="datetimeFigureOut">
              <a:rPr lang="en-US" smtClean="0"/>
              <a:t>8/15/2021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D2C6EF-2F8A-468A-8841-A3AA0D3175B0}" type="slidenum">
              <a:rPr lang="en-US" smtClean="0"/>
              <a:t>‹#›</a:t>
            </a:fld>
            <a:endParaRPr lang="en-US"/>
          </a:p>
        </p:txBody>
      </p:sp>
    </p:spTree>
    <p:extLst>
      <p:ext uri="{BB962C8B-B14F-4D97-AF65-F5344CB8AC3E}">
        <p14:creationId xmlns:p14="http://schemas.microsoft.com/office/powerpoint/2010/main" val="1677471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A50B68-0C6F-48E2-B95D-2E67FCEBABB5}" type="datetimeFigureOut">
              <a:rPr lang="en-US" smtClean="0"/>
              <a:t>8/15/2021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D2C6EF-2F8A-468A-8841-A3AA0D3175B0}" type="slidenum">
              <a:rPr lang="en-US" smtClean="0"/>
              <a:t>‹#›</a:t>
            </a:fld>
            <a:endParaRPr lang="en-US"/>
          </a:p>
        </p:txBody>
      </p:sp>
    </p:spTree>
    <p:extLst>
      <p:ext uri="{BB962C8B-B14F-4D97-AF65-F5344CB8AC3E}">
        <p14:creationId xmlns:p14="http://schemas.microsoft.com/office/powerpoint/2010/main" val="8777789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5A50B68-0C6F-48E2-B95D-2E67FCEBABB5}" type="datetimeFigureOut">
              <a:rPr lang="en-US" smtClean="0"/>
              <a:t>8/15/2021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D2C6EF-2F8A-468A-8841-A3AA0D3175B0}" type="slidenum">
              <a:rPr lang="en-US" smtClean="0"/>
              <a:t>‹#›</a:t>
            </a:fld>
            <a:endParaRPr lang="en-US"/>
          </a:p>
        </p:txBody>
      </p:sp>
    </p:spTree>
    <p:extLst>
      <p:ext uri="{BB962C8B-B14F-4D97-AF65-F5344CB8AC3E}">
        <p14:creationId xmlns:p14="http://schemas.microsoft.com/office/powerpoint/2010/main" val="1441539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5A50B68-0C6F-48E2-B95D-2E67FCEBABB5}" type="datetimeFigureOut">
              <a:rPr lang="en-US" smtClean="0"/>
              <a:t>8/15/2021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D2C6EF-2F8A-468A-8841-A3AA0D3175B0}" type="slidenum">
              <a:rPr lang="en-US" smtClean="0"/>
              <a:t>‹#›</a:t>
            </a:fld>
            <a:endParaRPr lang="en-US"/>
          </a:p>
        </p:txBody>
      </p:sp>
    </p:spTree>
    <p:extLst>
      <p:ext uri="{BB962C8B-B14F-4D97-AF65-F5344CB8AC3E}">
        <p14:creationId xmlns:p14="http://schemas.microsoft.com/office/powerpoint/2010/main" val="3391712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5A50B68-0C6F-48E2-B95D-2E67FCEBABB5}" type="datetimeFigureOut">
              <a:rPr lang="en-US" smtClean="0"/>
              <a:t>8/15/2021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D2C6EF-2F8A-468A-8841-A3AA0D3175B0}" type="slidenum">
              <a:rPr lang="en-US" smtClean="0"/>
              <a:t>‹#›</a:t>
            </a:fld>
            <a:endParaRPr lang="en-US"/>
          </a:p>
        </p:txBody>
      </p:sp>
    </p:spTree>
    <p:extLst>
      <p:ext uri="{BB962C8B-B14F-4D97-AF65-F5344CB8AC3E}">
        <p14:creationId xmlns:p14="http://schemas.microsoft.com/office/powerpoint/2010/main" val="6954003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5A50B68-0C6F-48E2-B95D-2E67FCEBABB5}" type="datetimeFigureOut">
              <a:rPr lang="en-US" smtClean="0"/>
              <a:t>8/15/2021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D2C6EF-2F8A-468A-8841-A3AA0D3175B0}" type="slidenum">
              <a:rPr lang="en-US" smtClean="0"/>
              <a:t>‹#›</a:t>
            </a:fld>
            <a:endParaRPr lang="en-US"/>
          </a:p>
        </p:txBody>
      </p:sp>
    </p:spTree>
    <p:extLst>
      <p:ext uri="{BB962C8B-B14F-4D97-AF65-F5344CB8AC3E}">
        <p14:creationId xmlns:p14="http://schemas.microsoft.com/office/powerpoint/2010/main" val="920689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A50B68-0C6F-48E2-B95D-2E67FCEBABB5}" type="datetimeFigureOut">
              <a:rPr lang="en-US" smtClean="0"/>
              <a:t>8/15/2021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D2C6EF-2F8A-468A-8841-A3AA0D3175B0}" type="slidenum">
              <a:rPr lang="en-US" smtClean="0"/>
              <a:t>‹#›</a:t>
            </a:fld>
            <a:endParaRPr lang="en-US"/>
          </a:p>
        </p:txBody>
      </p:sp>
    </p:spTree>
    <p:extLst>
      <p:ext uri="{BB962C8B-B14F-4D97-AF65-F5344CB8AC3E}">
        <p14:creationId xmlns:p14="http://schemas.microsoft.com/office/powerpoint/2010/main" val="1098646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5A50B68-0C6F-48E2-B95D-2E67FCEBABB5}" type="datetimeFigureOut">
              <a:rPr lang="en-US" smtClean="0"/>
              <a:t>8/15/2021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D2C6EF-2F8A-468A-8841-A3AA0D3175B0}" type="slidenum">
              <a:rPr lang="en-US" smtClean="0"/>
              <a:t>‹#›</a:t>
            </a:fld>
            <a:endParaRPr lang="en-US"/>
          </a:p>
        </p:txBody>
      </p:sp>
    </p:spTree>
    <p:extLst>
      <p:ext uri="{BB962C8B-B14F-4D97-AF65-F5344CB8AC3E}">
        <p14:creationId xmlns:p14="http://schemas.microsoft.com/office/powerpoint/2010/main" val="3604809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5A50B68-0C6F-48E2-B95D-2E67FCEBABB5}" type="datetimeFigureOut">
              <a:rPr lang="en-US" smtClean="0"/>
              <a:t>8/15/2021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D2C6EF-2F8A-468A-8841-A3AA0D3175B0}" type="slidenum">
              <a:rPr lang="en-US" smtClean="0"/>
              <a:t>‹#›</a:t>
            </a:fld>
            <a:endParaRPr lang="en-US"/>
          </a:p>
        </p:txBody>
      </p:sp>
    </p:spTree>
    <p:extLst>
      <p:ext uri="{BB962C8B-B14F-4D97-AF65-F5344CB8AC3E}">
        <p14:creationId xmlns:p14="http://schemas.microsoft.com/office/powerpoint/2010/main" val="35418119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A50B68-0C6F-48E2-B95D-2E67FCEBABB5}" type="datetimeFigureOut">
              <a:rPr lang="en-US" smtClean="0"/>
              <a:t>8/15/2021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D2C6EF-2F8A-468A-8841-A3AA0D3175B0}" type="slidenum">
              <a:rPr lang="en-US" smtClean="0"/>
              <a:t>‹#›</a:t>
            </a:fld>
            <a:endParaRPr lang="en-US"/>
          </a:p>
        </p:txBody>
      </p:sp>
    </p:spTree>
    <p:extLst>
      <p:ext uri="{BB962C8B-B14F-4D97-AF65-F5344CB8AC3E}">
        <p14:creationId xmlns:p14="http://schemas.microsoft.com/office/powerpoint/2010/main" val="31542879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5CC1165-A362-4859-A25B-E65FE6AEB48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40102771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5CC1165-A362-4859-A25B-E65FE6AEB48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121048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BB10939-6D3C-4F17-9C17-8BF5448DD59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extBox 1">
            <a:extLst>
              <a:ext uri="{FF2B5EF4-FFF2-40B4-BE49-F238E27FC236}">
                <a16:creationId xmlns:a16="http://schemas.microsoft.com/office/drawing/2014/main" id="{444F0465-5CAD-47E9-9914-08DCD8D85A65}"/>
              </a:ext>
            </a:extLst>
          </p:cNvPr>
          <p:cNvSpPr txBox="1"/>
          <p:nvPr/>
        </p:nvSpPr>
        <p:spPr>
          <a:xfrm>
            <a:off x="371473" y="323850"/>
            <a:ext cx="8471738" cy="7109639"/>
          </a:xfrm>
          <a:prstGeom prst="rect">
            <a:avLst/>
          </a:prstGeom>
          <a:noFill/>
        </p:spPr>
        <p:txBody>
          <a:bodyPr wrap="square" rtlCol="0">
            <a:spAutoFit/>
          </a:bodyPr>
          <a:lstStyle/>
          <a:p>
            <a:r>
              <a:rPr lang="en-US" sz="4000" b="1" dirty="0">
                <a:solidFill>
                  <a:srgbClr val="665F4D"/>
                </a:solidFill>
                <a:latin typeface="Arial Narrow" panose="020B0606020202030204" pitchFamily="34" charset="0"/>
              </a:rPr>
              <a:t>Revelation 21 and New Jerusalem</a:t>
            </a:r>
          </a:p>
          <a:p>
            <a:endParaRPr lang="en-US" sz="800" b="1" dirty="0">
              <a:solidFill>
                <a:srgbClr val="665F4D"/>
              </a:solidFill>
              <a:latin typeface="Arial Narrow" panose="020B0606020202030204" pitchFamily="34" charset="0"/>
            </a:endParaRPr>
          </a:p>
          <a:p>
            <a:pPr marL="571500" indent="-571500">
              <a:buFont typeface="Arial" panose="020B0604020202020204" pitchFamily="34" charset="0"/>
              <a:buChar char="•"/>
            </a:pPr>
            <a:r>
              <a:rPr lang="en-US" sz="3200" b="1" dirty="0">
                <a:solidFill>
                  <a:srgbClr val="665F4D"/>
                </a:solidFill>
                <a:latin typeface="Arial Narrow" panose="020B0606020202030204" pitchFamily="34" charset="0"/>
              </a:rPr>
              <a:t>New Jerusalem = God’s people (church)</a:t>
            </a:r>
          </a:p>
          <a:p>
            <a:pPr marL="1028700" lvl="1" indent="-571500">
              <a:buFontTx/>
              <a:buChar char="-"/>
            </a:pPr>
            <a:r>
              <a:rPr lang="en-US" sz="3200" dirty="0">
                <a:solidFill>
                  <a:srgbClr val="665F4D"/>
                </a:solidFill>
                <a:latin typeface="Arial Narrow" panose="020B0606020202030204" pitchFamily="34" charset="0"/>
              </a:rPr>
              <a:t>Prepared as a bride for Christ                            (v. 2, 9; cf. Eph. 5:22-33; 2 Cor. 11:2)</a:t>
            </a:r>
          </a:p>
          <a:p>
            <a:pPr marL="1028700" lvl="1" indent="-571500">
              <a:buFontTx/>
              <a:buChar char="-"/>
            </a:pPr>
            <a:endParaRPr lang="en-US" sz="800" dirty="0">
              <a:solidFill>
                <a:srgbClr val="665F4D"/>
              </a:solidFill>
              <a:latin typeface="Arial Narrow" panose="020B0606020202030204" pitchFamily="34" charset="0"/>
            </a:endParaRPr>
          </a:p>
          <a:p>
            <a:pPr marL="571500" indent="-571500">
              <a:buFont typeface="Arial" panose="020B0604020202020204" pitchFamily="34" charset="0"/>
              <a:buChar char="•"/>
            </a:pPr>
            <a:r>
              <a:rPr lang="en-US" sz="3200" b="1" dirty="0">
                <a:solidFill>
                  <a:srgbClr val="665F4D"/>
                </a:solidFill>
                <a:latin typeface="Arial Narrow" panose="020B0606020202030204" pitchFamily="34" charset="0"/>
              </a:rPr>
              <a:t>A remarkable description</a:t>
            </a:r>
          </a:p>
          <a:p>
            <a:pPr marL="1028700" lvl="1" indent="-571500">
              <a:buFontTx/>
              <a:buChar char="-"/>
            </a:pPr>
            <a:r>
              <a:rPr lang="en-US" sz="3200" dirty="0">
                <a:solidFill>
                  <a:srgbClr val="665F4D"/>
                </a:solidFill>
                <a:latin typeface="Arial Narrow" panose="020B0606020202030204" pitchFamily="34" charset="0"/>
              </a:rPr>
              <a:t>“having the glory of God…” (v. 11)</a:t>
            </a:r>
          </a:p>
          <a:p>
            <a:pPr marL="1028700" lvl="1" indent="-571500">
              <a:buFontTx/>
              <a:buChar char="-"/>
            </a:pPr>
            <a:r>
              <a:rPr lang="en-US" sz="3200" dirty="0">
                <a:solidFill>
                  <a:srgbClr val="665F4D"/>
                </a:solidFill>
                <a:latin typeface="Arial Narrow" panose="020B0606020202030204" pitchFamily="34" charset="0"/>
              </a:rPr>
              <a:t>“The city lies foursquare…”                                (v. 16; cf. 1 Kings 6:20)</a:t>
            </a:r>
          </a:p>
          <a:p>
            <a:pPr marL="1028700" lvl="1" indent="-571500">
              <a:buFontTx/>
              <a:buChar char="-"/>
            </a:pPr>
            <a:endParaRPr lang="en-US" sz="800" dirty="0">
              <a:solidFill>
                <a:srgbClr val="665F4D"/>
              </a:solidFill>
              <a:latin typeface="Arial Narrow" panose="020B0606020202030204" pitchFamily="34" charset="0"/>
            </a:endParaRPr>
          </a:p>
          <a:p>
            <a:pPr marL="571500" indent="-571500">
              <a:buFont typeface="Arial" panose="020B0604020202020204" pitchFamily="34" charset="0"/>
              <a:buChar char="•"/>
            </a:pPr>
            <a:r>
              <a:rPr lang="en-US" sz="3200" b="1" dirty="0">
                <a:solidFill>
                  <a:srgbClr val="665F4D"/>
                </a:solidFill>
                <a:latin typeface="Arial Narrow" panose="020B0606020202030204" pitchFamily="34" charset="0"/>
              </a:rPr>
              <a:t>What does it all mean?</a:t>
            </a:r>
          </a:p>
          <a:p>
            <a:pPr marL="914400" lvl="1" indent="-457200">
              <a:buFontTx/>
              <a:buChar char="-"/>
            </a:pPr>
            <a:r>
              <a:rPr lang="en-US" sz="3200" dirty="0">
                <a:solidFill>
                  <a:srgbClr val="665F4D"/>
                </a:solidFill>
                <a:latin typeface="Arial Narrow" panose="020B0606020202030204" pitchFamily="34" charset="0"/>
              </a:rPr>
              <a:t>“the dwelling place of God is with man.” (v. 3)</a:t>
            </a:r>
          </a:p>
          <a:p>
            <a:pPr marL="914400" lvl="1" indent="-457200">
              <a:buFontTx/>
              <a:buChar char="-"/>
            </a:pPr>
            <a:endParaRPr lang="en-US" sz="3200" dirty="0">
              <a:solidFill>
                <a:srgbClr val="665F4D"/>
              </a:solidFill>
              <a:latin typeface="Arial Narrow" panose="020B0606020202030204" pitchFamily="34" charset="0"/>
            </a:endParaRPr>
          </a:p>
          <a:p>
            <a:pPr marL="1028700" lvl="1" indent="-571500">
              <a:buFontTx/>
              <a:buChar char="-"/>
            </a:pPr>
            <a:endParaRPr lang="en-US" sz="3600" dirty="0">
              <a:solidFill>
                <a:srgbClr val="665F4D"/>
              </a:solidFill>
              <a:latin typeface="Arial Narrow" panose="020B0606020202030204" pitchFamily="34" charset="0"/>
            </a:endParaRPr>
          </a:p>
          <a:p>
            <a:pPr marL="1028700" lvl="1" indent="-571500">
              <a:buFontTx/>
              <a:buChar char="-"/>
            </a:pPr>
            <a:endParaRPr lang="en-US" sz="3600" b="1" dirty="0">
              <a:solidFill>
                <a:srgbClr val="665F4D"/>
              </a:solidFill>
              <a:latin typeface="Arial Narrow" panose="020B0606020202030204" pitchFamily="34" charset="0"/>
            </a:endParaRPr>
          </a:p>
        </p:txBody>
      </p:sp>
    </p:spTree>
    <p:extLst>
      <p:ext uri="{BB962C8B-B14F-4D97-AF65-F5344CB8AC3E}">
        <p14:creationId xmlns:p14="http://schemas.microsoft.com/office/powerpoint/2010/main" val="2753753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7002C0A-CB5A-4782-B437-2EA9C45D2BC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a:extLst>
              <a:ext uri="{FF2B5EF4-FFF2-40B4-BE49-F238E27FC236}">
                <a16:creationId xmlns:a16="http://schemas.microsoft.com/office/drawing/2014/main" id="{81200CED-3137-45E1-833D-96CD67D24D14}"/>
              </a:ext>
            </a:extLst>
          </p:cNvPr>
          <p:cNvSpPr txBox="1"/>
          <p:nvPr/>
        </p:nvSpPr>
        <p:spPr>
          <a:xfrm>
            <a:off x="336131" y="227597"/>
            <a:ext cx="8471738" cy="7817525"/>
          </a:xfrm>
          <a:prstGeom prst="rect">
            <a:avLst/>
          </a:prstGeom>
          <a:noFill/>
        </p:spPr>
        <p:txBody>
          <a:bodyPr wrap="square" rtlCol="0">
            <a:spAutoFit/>
          </a:bodyPr>
          <a:lstStyle/>
          <a:p>
            <a:r>
              <a:rPr lang="en-US" sz="3000" b="1" dirty="0">
                <a:solidFill>
                  <a:srgbClr val="665F4D"/>
                </a:solidFill>
                <a:latin typeface="Arial Narrow" panose="020B0606020202030204" pitchFamily="34" charset="0"/>
              </a:rPr>
              <a:t>Revelation 22:1-5</a:t>
            </a:r>
          </a:p>
          <a:p>
            <a:endParaRPr lang="en-US" sz="800" dirty="0">
              <a:solidFill>
                <a:srgbClr val="665F4D"/>
              </a:solidFill>
              <a:latin typeface="Arial Narrow" panose="020B0606020202030204" pitchFamily="34" charset="0"/>
            </a:endParaRPr>
          </a:p>
          <a:p>
            <a:r>
              <a:rPr lang="en-US" sz="3000" baseline="30000" dirty="0">
                <a:solidFill>
                  <a:srgbClr val="665F4D"/>
                </a:solidFill>
                <a:latin typeface="Arial Narrow" panose="020B0606020202030204" pitchFamily="34" charset="0"/>
              </a:rPr>
              <a:t>1</a:t>
            </a:r>
            <a:r>
              <a:rPr lang="en-US" sz="3000" dirty="0">
                <a:solidFill>
                  <a:srgbClr val="665F4D"/>
                </a:solidFill>
                <a:latin typeface="Arial Narrow" panose="020B0606020202030204" pitchFamily="34" charset="0"/>
              </a:rPr>
              <a:t> Then the angel showed me the river of the water of life, bright as crystal, flowing from the throne of God and of the Lamb </a:t>
            </a:r>
            <a:r>
              <a:rPr lang="en-US" sz="3000" baseline="30000" dirty="0">
                <a:solidFill>
                  <a:srgbClr val="665F4D"/>
                </a:solidFill>
                <a:latin typeface="Arial Narrow" panose="020B0606020202030204" pitchFamily="34" charset="0"/>
              </a:rPr>
              <a:t>2</a:t>
            </a:r>
            <a:r>
              <a:rPr lang="en-US" sz="3000" dirty="0">
                <a:solidFill>
                  <a:srgbClr val="665F4D"/>
                </a:solidFill>
                <a:latin typeface="Arial Narrow" panose="020B0606020202030204" pitchFamily="34" charset="0"/>
              </a:rPr>
              <a:t> through the middle of the street of the city; also, on either side of the river, the tree of life with its twelve kinds of fruit, yielding its fruit each month. The leaves of the tree were for the healing of the nations. </a:t>
            </a:r>
            <a:r>
              <a:rPr lang="en-US" sz="3000" baseline="30000" dirty="0">
                <a:solidFill>
                  <a:srgbClr val="665F4D"/>
                </a:solidFill>
                <a:latin typeface="Arial Narrow" panose="020B0606020202030204" pitchFamily="34" charset="0"/>
              </a:rPr>
              <a:t>3</a:t>
            </a:r>
            <a:r>
              <a:rPr lang="en-US" sz="3000" dirty="0">
                <a:solidFill>
                  <a:srgbClr val="665F4D"/>
                </a:solidFill>
                <a:latin typeface="Arial Narrow" panose="020B0606020202030204" pitchFamily="34" charset="0"/>
              </a:rPr>
              <a:t> No longer will there be anything accursed, but the throne of God and of the Lamb will be in it, and his servants will worship him. </a:t>
            </a:r>
            <a:r>
              <a:rPr lang="en-US" sz="3000" baseline="30000" dirty="0">
                <a:solidFill>
                  <a:srgbClr val="665F4D"/>
                </a:solidFill>
                <a:latin typeface="Arial Narrow" panose="020B0606020202030204" pitchFamily="34" charset="0"/>
              </a:rPr>
              <a:t>4</a:t>
            </a:r>
            <a:r>
              <a:rPr lang="en-US" sz="3000" dirty="0">
                <a:solidFill>
                  <a:srgbClr val="665F4D"/>
                </a:solidFill>
                <a:latin typeface="Arial Narrow" panose="020B0606020202030204" pitchFamily="34" charset="0"/>
              </a:rPr>
              <a:t> They will see his face, and his name will be on their foreheads. </a:t>
            </a:r>
            <a:r>
              <a:rPr lang="en-US" sz="3000" baseline="30000" dirty="0">
                <a:solidFill>
                  <a:srgbClr val="665F4D"/>
                </a:solidFill>
                <a:latin typeface="Arial Narrow" panose="020B0606020202030204" pitchFamily="34" charset="0"/>
              </a:rPr>
              <a:t>5</a:t>
            </a:r>
            <a:r>
              <a:rPr lang="en-US" sz="3000" dirty="0">
                <a:solidFill>
                  <a:srgbClr val="665F4D"/>
                </a:solidFill>
                <a:latin typeface="Arial Narrow" panose="020B0606020202030204" pitchFamily="34" charset="0"/>
              </a:rPr>
              <a:t> And night will be no more. They will need no light of lamp or sun, for the Lord God will be their light, and they will reign forever and ever.</a:t>
            </a:r>
          </a:p>
          <a:p>
            <a:endParaRPr lang="en-US" sz="3200" dirty="0">
              <a:solidFill>
                <a:srgbClr val="665F4D"/>
              </a:solidFill>
              <a:latin typeface="Arial Narrow" panose="020B0606020202030204" pitchFamily="34" charset="0"/>
            </a:endParaRPr>
          </a:p>
          <a:p>
            <a:pPr marL="1028700" lvl="1" indent="-571500">
              <a:buFontTx/>
              <a:buChar char="-"/>
            </a:pPr>
            <a:endParaRPr lang="en-US" sz="3600" dirty="0">
              <a:solidFill>
                <a:srgbClr val="665F4D"/>
              </a:solidFill>
              <a:latin typeface="Arial Narrow" panose="020B0606020202030204" pitchFamily="34" charset="0"/>
            </a:endParaRPr>
          </a:p>
          <a:p>
            <a:pPr marL="1028700" lvl="1" indent="-571500">
              <a:buFontTx/>
              <a:buChar char="-"/>
            </a:pPr>
            <a:endParaRPr lang="en-US" sz="3600" b="1" dirty="0">
              <a:solidFill>
                <a:srgbClr val="665F4D"/>
              </a:solidFill>
              <a:latin typeface="Arial Narrow" panose="020B0606020202030204" pitchFamily="34" charset="0"/>
            </a:endParaRPr>
          </a:p>
        </p:txBody>
      </p:sp>
    </p:spTree>
    <p:extLst>
      <p:ext uri="{BB962C8B-B14F-4D97-AF65-F5344CB8AC3E}">
        <p14:creationId xmlns:p14="http://schemas.microsoft.com/office/powerpoint/2010/main" val="2003954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BB10939-6D3C-4F17-9C17-8BF5448DD59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extBox 1">
            <a:extLst>
              <a:ext uri="{FF2B5EF4-FFF2-40B4-BE49-F238E27FC236}">
                <a16:creationId xmlns:a16="http://schemas.microsoft.com/office/drawing/2014/main" id="{444F0465-5CAD-47E9-9914-08DCD8D85A65}"/>
              </a:ext>
            </a:extLst>
          </p:cNvPr>
          <p:cNvSpPr txBox="1"/>
          <p:nvPr/>
        </p:nvSpPr>
        <p:spPr>
          <a:xfrm>
            <a:off x="371473" y="323850"/>
            <a:ext cx="8471738" cy="7232749"/>
          </a:xfrm>
          <a:prstGeom prst="rect">
            <a:avLst/>
          </a:prstGeom>
          <a:noFill/>
        </p:spPr>
        <p:txBody>
          <a:bodyPr wrap="square" rtlCol="0">
            <a:spAutoFit/>
          </a:bodyPr>
          <a:lstStyle/>
          <a:p>
            <a:r>
              <a:rPr lang="en-US" sz="3600" b="1" dirty="0">
                <a:solidFill>
                  <a:srgbClr val="665F4D"/>
                </a:solidFill>
                <a:latin typeface="Arial Narrow" panose="020B0606020202030204" pitchFamily="34" charset="0"/>
              </a:rPr>
              <a:t>Restoration Imagery of Revelation 22:1-5</a:t>
            </a:r>
          </a:p>
          <a:p>
            <a:endParaRPr lang="en-US" sz="800" b="1" dirty="0">
              <a:solidFill>
                <a:srgbClr val="665F4D"/>
              </a:solidFill>
              <a:latin typeface="Arial Narrow" panose="020B0606020202030204" pitchFamily="34" charset="0"/>
            </a:endParaRPr>
          </a:p>
          <a:p>
            <a:pPr marL="571500" indent="-571500">
              <a:buFont typeface="Arial" panose="020B0604020202020204" pitchFamily="34" charset="0"/>
              <a:buChar char="•"/>
            </a:pPr>
            <a:r>
              <a:rPr lang="en-US" sz="3200" b="1" dirty="0">
                <a:solidFill>
                  <a:srgbClr val="665F4D"/>
                </a:solidFill>
                <a:latin typeface="Arial Narrow" panose="020B0606020202030204" pitchFamily="34" charset="0"/>
              </a:rPr>
              <a:t>River of The Water of Life</a:t>
            </a:r>
          </a:p>
          <a:p>
            <a:pPr marL="571500" indent="-571500">
              <a:buFont typeface="Arial" panose="020B0604020202020204" pitchFamily="34" charset="0"/>
              <a:buChar char="•"/>
            </a:pPr>
            <a:endParaRPr lang="en-US" sz="800" b="1" dirty="0">
              <a:solidFill>
                <a:srgbClr val="665F4D"/>
              </a:solidFill>
              <a:latin typeface="Arial Narrow" panose="020B0606020202030204" pitchFamily="34" charset="0"/>
            </a:endParaRPr>
          </a:p>
          <a:p>
            <a:pPr marL="914400" lvl="1" indent="-457200">
              <a:buFontTx/>
              <a:buChar char="-"/>
            </a:pPr>
            <a:r>
              <a:rPr lang="en-US" sz="3200" dirty="0">
                <a:solidFill>
                  <a:srgbClr val="665F4D"/>
                </a:solidFill>
                <a:latin typeface="Arial Narrow" panose="020B0606020202030204" pitchFamily="34" charset="0"/>
              </a:rPr>
              <a:t>Flowing from God’s throne through the city (i.e. God is with His people!)</a:t>
            </a:r>
          </a:p>
          <a:p>
            <a:pPr marL="914400" lvl="1" indent="-457200">
              <a:buFontTx/>
              <a:buChar char="-"/>
            </a:pPr>
            <a:endParaRPr lang="en-US" sz="800" dirty="0">
              <a:solidFill>
                <a:srgbClr val="665F4D"/>
              </a:solidFill>
              <a:latin typeface="Arial Narrow" panose="020B0606020202030204" pitchFamily="34" charset="0"/>
            </a:endParaRPr>
          </a:p>
          <a:p>
            <a:pPr marL="914400" lvl="1" indent="-457200">
              <a:buFontTx/>
              <a:buChar char="-"/>
            </a:pPr>
            <a:r>
              <a:rPr lang="en-US" sz="3200" dirty="0">
                <a:solidFill>
                  <a:srgbClr val="665F4D"/>
                </a:solidFill>
                <a:latin typeface="Arial Narrow" panose="020B0606020202030204" pitchFamily="34" charset="0"/>
              </a:rPr>
              <a:t>Supplies unending spiritual refreshment/life (cf. Rev. 21:6; Jn. 4:10; 7:38)</a:t>
            </a:r>
          </a:p>
          <a:p>
            <a:pPr marL="1828800" lvl="3" indent="-457200">
              <a:buFontTx/>
              <a:buChar char="-"/>
            </a:pPr>
            <a:r>
              <a:rPr lang="en-US" sz="3200" dirty="0">
                <a:solidFill>
                  <a:srgbClr val="665F4D"/>
                </a:solidFill>
                <a:latin typeface="Arial Narrow" panose="020B0606020202030204" pitchFamily="34" charset="0"/>
              </a:rPr>
              <a:t>We have this </a:t>
            </a:r>
            <a:r>
              <a:rPr lang="en-US" sz="3200" i="1" dirty="0">
                <a:solidFill>
                  <a:srgbClr val="665F4D"/>
                </a:solidFill>
                <a:latin typeface="Arial Narrow" panose="020B0606020202030204" pitchFamily="34" charset="0"/>
              </a:rPr>
              <a:t>now, </a:t>
            </a:r>
            <a:r>
              <a:rPr lang="en-US" sz="3200" dirty="0">
                <a:solidFill>
                  <a:srgbClr val="665F4D"/>
                </a:solidFill>
                <a:latin typeface="Arial Narrow" panose="020B0606020202030204" pitchFamily="34" charset="0"/>
              </a:rPr>
              <a:t>but it will be fully realized later.</a:t>
            </a:r>
          </a:p>
          <a:p>
            <a:pPr marL="1828800" lvl="3" indent="-457200">
              <a:buFontTx/>
              <a:buChar char="-"/>
            </a:pPr>
            <a:endParaRPr lang="en-US" sz="800" dirty="0">
              <a:solidFill>
                <a:srgbClr val="665F4D"/>
              </a:solidFill>
              <a:latin typeface="Arial Narrow" panose="020B0606020202030204" pitchFamily="34" charset="0"/>
            </a:endParaRPr>
          </a:p>
          <a:p>
            <a:pPr marL="914400" lvl="1" indent="-457200">
              <a:buFontTx/>
              <a:buChar char="-"/>
            </a:pPr>
            <a:r>
              <a:rPr lang="en-US" sz="3200" dirty="0">
                <a:solidFill>
                  <a:srgbClr val="665F4D"/>
                </a:solidFill>
                <a:latin typeface="Arial Narrow" panose="020B0606020202030204" pitchFamily="34" charset="0"/>
              </a:rPr>
              <a:t>Possibly an allusion back to Eden (Gen. 2:10)</a:t>
            </a:r>
          </a:p>
          <a:p>
            <a:pPr marL="914400" lvl="1" indent="-457200">
              <a:buFontTx/>
              <a:buChar char="-"/>
            </a:pPr>
            <a:endParaRPr lang="en-US" sz="3200" dirty="0">
              <a:solidFill>
                <a:srgbClr val="665F4D"/>
              </a:solidFill>
              <a:latin typeface="Arial Narrow" panose="020B0606020202030204" pitchFamily="34" charset="0"/>
            </a:endParaRPr>
          </a:p>
          <a:p>
            <a:pPr marL="914400" lvl="1" indent="-457200">
              <a:buFontTx/>
              <a:buChar char="-"/>
            </a:pPr>
            <a:endParaRPr lang="en-US" sz="3200" dirty="0">
              <a:solidFill>
                <a:srgbClr val="665F4D"/>
              </a:solidFill>
              <a:latin typeface="Arial Narrow" panose="020B0606020202030204" pitchFamily="34" charset="0"/>
            </a:endParaRPr>
          </a:p>
          <a:p>
            <a:pPr marL="1028700" lvl="1" indent="-571500">
              <a:buFontTx/>
              <a:buChar char="-"/>
            </a:pPr>
            <a:endParaRPr lang="en-US" sz="3600" dirty="0">
              <a:solidFill>
                <a:srgbClr val="665F4D"/>
              </a:solidFill>
              <a:latin typeface="Arial Narrow" panose="020B0606020202030204" pitchFamily="34" charset="0"/>
            </a:endParaRPr>
          </a:p>
          <a:p>
            <a:pPr marL="1028700" lvl="1" indent="-571500">
              <a:buFontTx/>
              <a:buChar char="-"/>
            </a:pPr>
            <a:endParaRPr lang="en-US" sz="3600" b="1" dirty="0">
              <a:solidFill>
                <a:srgbClr val="665F4D"/>
              </a:solidFill>
              <a:latin typeface="Arial Narrow" panose="020B0606020202030204" pitchFamily="34" charset="0"/>
            </a:endParaRPr>
          </a:p>
        </p:txBody>
      </p:sp>
    </p:spTree>
    <p:extLst>
      <p:ext uri="{BB962C8B-B14F-4D97-AF65-F5344CB8AC3E}">
        <p14:creationId xmlns:p14="http://schemas.microsoft.com/office/powerpoint/2010/main" val="2376447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BB10939-6D3C-4F17-9C17-8BF5448DD59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extBox 1">
            <a:extLst>
              <a:ext uri="{FF2B5EF4-FFF2-40B4-BE49-F238E27FC236}">
                <a16:creationId xmlns:a16="http://schemas.microsoft.com/office/drawing/2014/main" id="{444F0465-5CAD-47E9-9914-08DCD8D85A65}"/>
              </a:ext>
            </a:extLst>
          </p:cNvPr>
          <p:cNvSpPr txBox="1"/>
          <p:nvPr/>
        </p:nvSpPr>
        <p:spPr>
          <a:xfrm>
            <a:off x="371473" y="323850"/>
            <a:ext cx="8471738" cy="7417415"/>
          </a:xfrm>
          <a:prstGeom prst="rect">
            <a:avLst/>
          </a:prstGeom>
          <a:noFill/>
        </p:spPr>
        <p:txBody>
          <a:bodyPr wrap="square" rtlCol="0">
            <a:spAutoFit/>
          </a:bodyPr>
          <a:lstStyle/>
          <a:p>
            <a:r>
              <a:rPr lang="en-US" sz="3600" b="1" dirty="0">
                <a:solidFill>
                  <a:srgbClr val="665F4D"/>
                </a:solidFill>
                <a:latin typeface="Arial Narrow" panose="020B0606020202030204" pitchFamily="34" charset="0"/>
              </a:rPr>
              <a:t>Restoration Imagery of Revelation 22:1-5</a:t>
            </a:r>
          </a:p>
          <a:p>
            <a:endParaRPr lang="en-US" sz="800" b="1" dirty="0">
              <a:solidFill>
                <a:srgbClr val="665F4D"/>
              </a:solidFill>
              <a:latin typeface="Arial Narrow" panose="020B0606020202030204" pitchFamily="34" charset="0"/>
            </a:endParaRPr>
          </a:p>
          <a:p>
            <a:pPr marL="571500" indent="-571500">
              <a:buFont typeface="Arial" panose="020B0604020202020204" pitchFamily="34" charset="0"/>
              <a:buChar char="•"/>
            </a:pPr>
            <a:r>
              <a:rPr lang="en-US" sz="3200" b="1" dirty="0">
                <a:solidFill>
                  <a:srgbClr val="665F4D"/>
                </a:solidFill>
                <a:latin typeface="Arial Narrow" panose="020B0606020202030204" pitchFamily="34" charset="0"/>
              </a:rPr>
              <a:t>Tree of Life</a:t>
            </a:r>
          </a:p>
          <a:p>
            <a:pPr marL="571500" indent="-571500">
              <a:buFont typeface="Arial" panose="020B0604020202020204" pitchFamily="34" charset="0"/>
              <a:buChar char="•"/>
            </a:pPr>
            <a:endParaRPr lang="en-US" sz="800" b="1" dirty="0">
              <a:solidFill>
                <a:srgbClr val="665F4D"/>
              </a:solidFill>
              <a:latin typeface="Arial Narrow" panose="020B0606020202030204" pitchFamily="34" charset="0"/>
            </a:endParaRPr>
          </a:p>
          <a:p>
            <a:pPr marL="914400" lvl="1" indent="-457200">
              <a:buFontTx/>
              <a:buChar char="-"/>
            </a:pPr>
            <a:r>
              <a:rPr lang="en-US" sz="3200" dirty="0">
                <a:solidFill>
                  <a:srgbClr val="665F4D"/>
                </a:solidFill>
                <a:latin typeface="Arial Narrow" panose="020B0606020202030204" pitchFamily="34" charset="0"/>
              </a:rPr>
              <a:t>Unrestricted access to eternal life/God</a:t>
            </a:r>
          </a:p>
          <a:p>
            <a:pPr marL="914400" lvl="1" indent="-457200">
              <a:buFontTx/>
              <a:buChar char="-"/>
            </a:pPr>
            <a:endParaRPr lang="en-US" sz="800" dirty="0">
              <a:solidFill>
                <a:srgbClr val="665F4D"/>
              </a:solidFill>
              <a:latin typeface="Arial Narrow" panose="020B0606020202030204" pitchFamily="34" charset="0"/>
            </a:endParaRPr>
          </a:p>
          <a:p>
            <a:pPr marL="914400" lvl="1" indent="-457200">
              <a:buFontTx/>
              <a:buChar char="-"/>
            </a:pPr>
            <a:r>
              <a:rPr lang="en-US" sz="3200" dirty="0">
                <a:solidFill>
                  <a:srgbClr val="665F4D"/>
                </a:solidFill>
                <a:latin typeface="Arial Narrow" panose="020B0606020202030204" pitchFamily="34" charset="0"/>
              </a:rPr>
              <a:t>An allusion back to Eden (Gen. 2:9)</a:t>
            </a:r>
          </a:p>
          <a:p>
            <a:pPr marL="914400" lvl="1" indent="-457200">
              <a:buFontTx/>
              <a:buChar char="-"/>
            </a:pPr>
            <a:endParaRPr lang="en-US" sz="800" dirty="0">
              <a:solidFill>
                <a:srgbClr val="665F4D"/>
              </a:solidFill>
              <a:latin typeface="Arial Narrow" panose="020B0606020202030204" pitchFamily="34" charset="0"/>
            </a:endParaRPr>
          </a:p>
          <a:p>
            <a:pPr marL="914400" lvl="1" indent="-457200">
              <a:buFontTx/>
              <a:buChar char="-"/>
            </a:pPr>
            <a:r>
              <a:rPr lang="en-US" sz="3200" dirty="0">
                <a:solidFill>
                  <a:srgbClr val="665F4D"/>
                </a:solidFill>
                <a:latin typeface="Arial Narrow" panose="020B0606020202030204" pitchFamily="34" charset="0"/>
              </a:rPr>
              <a:t>Access that had been denied because of sin (Gen. 3:22-24) will be fully repealed.  </a:t>
            </a:r>
            <a:endParaRPr lang="en-US" sz="800" dirty="0">
              <a:solidFill>
                <a:srgbClr val="665F4D"/>
              </a:solidFill>
              <a:latin typeface="Arial Narrow" panose="020B0606020202030204" pitchFamily="34" charset="0"/>
            </a:endParaRPr>
          </a:p>
          <a:p>
            <a:pPr marL="914400" lvl="1" indent="-457200">
              <a:buFontTx/>
              <a:buChar char="-"/>
            </a:pPr>
            <a:endParaRPr lang="en-US" sz="800" dirty="0">
              <a:solidFill>
                <a:srgbClr val="665F4D"/>
              </a:solidFill>
              <a:latin typeface="Arial Narrow" panose="020B0606020202030204" pitchFamily="34" charset="0"/>
            </a:endParaRPr>
          </a:p>
          <a:p>
            <a:endParaRPr lang="en-US" sz="3200" dirty="0">
              <a:solidFill>
                <a:srgbClr val="665F4D"/>
              </a:solidFill>
              <a:latin typeface="Arial Narrow" panose="020B0606020202030204" pitchFamily="34" charset="0"/>
            </a:endParaRPr>
          </a:p>
          <a:p>
            <a:endParaRPr lang="en-US" sz="3200" dirty="0">
              <a:solidFill>
                <a:srgbClr val="665F4D"/>
              </a:solidFill>
              <a:latin typeface="Arial Narrow" panose="020B0606020202030204" pitchFamily="34" charset="0"/>
            </a:endParaRPr>
          </a:p>
          <a:p>
            <a:pPr algn="ctr"/>
            <a:r>
              <a:rPr lang="en-US" sz="3600" b="1" dirty="0">
                <a:solidFill>
                  <a:srgbClr val="665F4D"/>
                </a:solidFill>
                <a:latin typeface="Arial Narrow" panose="020B0606020202030204" pitchFamily="34" charset="0"/>
              </a:rPr>
              <a:t>Heaven is a complete, spiritual restoration of what was lost in the garden.</a:t>
            </a:r>
          </a:p>
          <a:p>
            <a:pPr marL="914400" lvl="1" indent="-457200">
              <a:buFontTx/>
              <a:buChar char="-"/>
            </a:pPr>
            <a:endParaRPr lang="en-US" sz="3200" dirty="0">
              <a:solidFill>
                <a:srgbClr val="665F4D"/>
              </a:solidFill>
              <a:latin typeface="Arial Narrow" panose="020B0606020202030204" pitchFamily="34" charset="0"/>
            </a:endParaRPr>
          </a:p>
          <a:p>
            <a:pPr marL="1028700" lvl="1" indent="-571500">
              <a:buFontTx/>
              <a:buChar char="-"/>
            </a:pPr>
            <a:endParaRPr lang="en-US" sz="3600" dirty="0">
              <a:solidFill>
                <a:srgbClr val="665F4D"/>
              </a:solidFill>
              <a:latin typeface="Arial Narrow" panose="020B0606020202030204" pitchFamily="34" charset="0"/>
            </a:endParaRPr>
          </a:p>
          <a:p>
            <a:pPr marL="1028700" lvl="1" indent="-571500">
              <a:buFontTx/>
              <a:buChar char="-"/>
            </a:pPr>
            <a:endParaRPr lang="en-US" sz="3600" b="1" dirty="0">
              <a:solidFill>
                <a:srgbClr val="665F4D"/>
              </a:solidFill>
              <a:latin typeface="Arial Narrow" panose="020B0606020202030204" pitchFamily="34" charset="0"/>
            </a:endParaRPr>
          </a:p>
        </p:txBody>
      </p:sp>
    </p:spTree>
    <p:extLst>
      <p:ext uri="{BB962C8B-B14F-4D97-AF65-F5344CB8AC3E}">
        <p14:creationId xmlns:p14="http://schemas.microsoft.com/office/powerpoint/2010/main" val="1511437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BB10939-6D3C-4F17-9C17-8BF5448DD59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extBox 1">
            <a:extLst>
              <a:ext uri="{FF2B5EF4-FFF2-40B4-BE49-F238E27FC236}">
                <a16:creationId xmlns:a16="http://schemas.microsoft.com/office/drawing/2014/main" id="{444F0465-5CAD-47E9-9914-08DCD8D85A65}"/>
              </a:ext>
            </a:extLst>
          </p:cNvPr>
          <p:cNvSpPr txBox="1"/>
          <p:nvPr/>
        </p:nvSpPr>
        <p:spPr>
          <a:xfrm>
            <a:off x="371473" y="323850"/>
            <a:ext cx="8471738" cy="5570756"/>
          </a:xfrm>
          <a:prstGeom prst="rect">
            <a:avLst/>
          </a:prstGeom>
          <a:noFill/>
        </p:spPr>
        <p:txBody>
          <a:bodyPr wrap="square" rtlCol="0">
            <a:spAutoFit/>
          </a:bodyPr>
          <a:lstStyle/>
          <a:p>
            <a:r>
              <a:rPr lang="en-US" sz="3600" b="1" dirty="0">
                <a:solidFill>
                  <a:srgbClr val="665F4D"/>
                </a:solidFill>
                <a:latin typeface="Arial Narrow" panose="020B0606020202030204" pitchFamily="34" charset="0"/>
              </a:rPr>
              <a:t>The Result of A Fully Realized Restoration</a:t>
            </a:r>
          </a:p>
          <a:p>
            <a:endParaRPr lang="en-US" sz="800" b="1" dirty="0">
              <a:solidFill>
                <a:srgbClr val="665F4D"/>
              </a:solidFill>
              <a:latin typeface="Arial Narrow" panose="020B0606020202030204" pitchFamily="34" charset="0"/>
            </a:endParaRPr>
          </a:p>
          <a:p>
            <a:pPr marL="571500" indent="-571500">
              <a:buFont typeface="Arial" panose="020B0604020202020204" pitchFamily="34" charset="0"/>
              <a:buChar char="•"/>
            </a:pPr>
            <a:r>
              <a:rPr lang="en-US" sz="3200" b="1" dirty="0">
                <a:solidFill>
                  <a:srgbClr val="665F4D"/>
                </a:solidFill>
                <a:latin typeface="Arial Narrow" panose="020B0606020202030204" pitchFamily="34" charset="0"/>
              </a:rPr>
              <a:t>Nothing Accursed</a:t>
            </a:r>
          </a:p>
          <a:p>
            <a:pPr marL="571500" indent="-571500">
              <a:buFont typeface="Arial" panose="020B0604020202020204" pitchFamily="34" charset="0"/>
              <a:buChar char="•"/>
            </a:pPr>
            <a:endParaRPr lang="en-US" sz="800" b="1" dirty="0">
              <a:solidFill>
                <a:srgbClr val="665F4D"/>
              </a:solidFill>
              <a:latin typeface="Arial Narrow" panose="020B0606020202030204" pitchFamily="34" charset="0"/>
            </a:endParaRPr>
          </a:p>
          <a:p>
            <a:pPr marL="914400" lvl="1" indent="-457200">
              <a:buFontTx/>
              <a:buChar char="-"/>
            </a:pPr>
            <a:r>
              <a:rPr lang="en-US" sz="3200" dirty="0">
                <a:solidFill>
                  <a:srgbClr val="665F4D"/>
                </a:solidFill>
                <a:latin typeface="Arial Narrow" panose="020B0606020202030204" pitchFamily="34" charset="0"/>
              </a:rPr>
              <a:t>No presence of sin (Rev. 21:8; 22:15)</a:t>
            </a:r>
          </a:p>
          <a:p>
            <a:pPr marL="914400" lvl="1" indent="-457200">
              <a:buFontTx/>
              <a:buChar char="-"/>
            </a:pPr>
            <a:r>
              <a:rPr lang="en-US" sz="3200" dirty="0">
                <a:solidFill>
                  <a:srgbClr val="665F4D"/>
                </a:solidFill>
                <a:latin typeface="Arial Narrow" panose="020B0606020202030204" pitchFamily="34" charset="0"/>
              </a:rPr>
              <a:t>No evidence of a world fallen by sin (the curses of Gen. 3 will be no more)</a:t>
            </a:r>
          </a:p>
          <a:p>
            <a:pPr marL="914400" lvl="1" indent="-457200">
              <a:buFontTx/>
              <a:buChar char="-"/>
            </a:pPr>
            <a:endParaRPr lang="en-US" sz="800" dirty="0">
              <a:solidFill>
                <a:srgbClr val="665F4D"/>
              </a:solidFill>
              <a:latin typeface="Arial Narrow" panose="020B0606020202030204" pitchFamily="34" charset="0"/>
            </a:endParaRPr>
          </a:p>
          <a:p>
            <a:pPr marL="457200" indent="-457200">
              <a:buFont typeface="Arial" panose="020B0604020202020204" pitchFamily="34" charset="0"/>
              <a:buChar char="•"/>
            </a:pPr>
            <a:r>
              <a:rPr lang="en-US" sz="3200" b="1" dirty="0">
                <a:solidFill>
                  <a:srgbClr val="665F4D"/>
                </a:solidFill>
                <a:latin typeface="Arial Narrow" panose="020B0606020202030204" pitchFamily="34" charset="0"/>
              </a:rPr>
              <a:t>God Will Be With His People </a:t>
            </a:r>
          </a:p>
          <a:p>
            <a:pPr marL="914400" lvl="1" indent="-457200">
              <a:buFontTx/>
              <a:buChar char="-"/>
            </a:pPr>
            <a:r>
              <a:rPr lang="en-US" sz="3200" dirty="0">
                <a:solidFill>
                  <a:srgbClr val="665F4D"/>
                </a:solidFill>
                <a:latin typeface="Arial Narrow" panose="020B0606020202030204" pitchFamily="34" charset="0"/>
              </a:rPr>
              <a:t>As He was in the garden (Gen. 3:8)</a:t>
            </a:r>
          </a:p>
          <a:p>
            <a:pPr marL="914400" lvl="1" indent="-457200">
              <a:buFontTx/>
              <a:buChar char="-"/>
            </a:pPr>
            <a:r>
              <a:rPr lang="en-US" sz="3200" dirty="0">
                <a:solidFill>
                  <a:srgbClr val="665F4D"/>
                </a:solidFill>
                <a:latin typeface="Arial Narrow" panose="020B0606020202030204" pitchFamily="34" charset="0"/>
              </a:rPr>
              <a:t>We will see His face! (v. 4a)</a:t>
            </a:r>
          </a:p>
          <a:p>
            <a:pPr marL="914400" lvl="1" indent="-457200">
              <a:buFontTx/>
              <a:buChar char="-"/>
            </a:pPr>
            <a:r>
              <a:rPr lang="en-US" sz="3200" dirty="0">
                <a:solidFill>
                  <a:srgbClr val="665F4D"/>
                </a:solidFill>
                <a:latin typeface="Arial Narrow" panose="020B0606020202030204" pitchFamily="34" charset="0"/>
              </a:rPr>
              <a:t>We will be identified as His (v. 4b)</a:t>
            </a:r>
          </a:p>
          <a:p>
            <a:pPr marL="914400" lvl="1" indent="-457200">
              <a:buFontTx/>
              <a:buChar char="-"/>
            </a:pPr>
            <a:r>
              <a:rPr lang="en-US" sz="3200" dirty="0">
                <a:solidFill>
                  <a:srgbClr val="665F4D"/>
                </a:solidFill>
                <a:latin typeface="Arial Narrow" panose="020B0606020202030204" pitchFamily="34" charset="0"/>
              </a:rPr>
              <a:t>He will be our constant source of light (v. 5)</a:t>
            </a:r>
          </a:p>
          <a:p>
            <a:pPr marL="914400" lvl="1" indent="-457200">
              <a:buFontTx/>
              <a:buChar char="-"/>
            </a:pPr>
            <a:endParaRPr lang="en-US" sz="800" dirty="0">
              <a:solidFill>
                <a:srgbClr val="665F4D"/>
              </a:solidFill>
              <a:latin typeface="Arial Narrow" panose="020B0606020202030204" pitchFamily="34" charset="0"/>
            </a:endParaRPr>
          </a:p>
        </p:txBody>
      </p:sp>
    </p:spTree>
    <p:extLst>
      <p:ext uri="{BB962C8B-B14F-4D97-AF65-F5344CB8AC3E}">
        <p14:creationId xmlns:p14="http://schemas.microsoft.com/office/powerpoint/2010/main" val="1746590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BB10939-6D3C-4F17-9C17-8BF5448DD59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extBox 1">
            <a:extLst>
              <a:ext uri="{FF2B5EF4-FFF2-40B4-BE49-F238E27FC236}">
                <a16:creationId xmlns:a16="http://schemas.microsoft.com/office/drawing/2014/main" id="{444F0465-5CAD-47E9-9914-08DCD8D85A65}"/>
              </a:ext>
            </a:extLst>
          </p:cNvPr>
          <p:cNvSpPr txBox="1"/>
          <p:nvPr/>
        </p:nvSpPr>
        <p:spPr>
          <a:xfrm>
            <a:off x="371473" y="323850"/>
            <a:ext cx="8471738" cy="6832640"/>
          </a:xfrm>
          <a:prstGeom prst="rect">
            <a:avLst/>
          </a:prstGeom>
          <a:noFill/>
        </p:spPr>
        <p:txBody>
          <a:bodyPr wrap="square" rtlCol="0">
            <a:spAutoFit/>
          </a:bodyPr>
          <a:lstStyle/>
          <a:p>
            <a:r>
              <a:rPr lang="en-US" sz="3600" b="1" dirty="0">
                <a:solidFill>
                  <a:srgbClr val="665F4D"/>
                </a:solidFill>
                <a:latin typeface="Arial Narrow" panose="020B0606020202030204" pitchFamily="34" charset="0"/>
              </a:rPr>
              <a:t>When Will This Restoration Occur?</a:t>
            </a:r>
            <a:endParaRPr lang="en-US" sz="800" b="1" dirty="0">
              <a:solidFill>
                <a:srgbClr val="665F4D"/>
              </a:solidFill>
              <a:latin typeface="Arial Narrow" panose="020B0606020202030204" pitchFamily="34" charset="0"/>
            </a:endParaRPr>
          </a:p>
          <a:p>
            <a:endParaRPr lang="en-US" sz="1600" b="1" dirty="0">
              <a:solidFill>
                <a:srgbClr val="665F4D"/>
              </a:solidFill>
              <a:latin typeface="Arial Narrow" panose="020B0606020202030204" pitchFamily="34" charset="0"/>
            </a:endParaRPr>
          </a:p>
          <a:p>
            <a:pPr algn="ctr"/>
            <a:r>
              <a:rPr lang="en-US" sz="3200" b="1" dirty="0">
                <a:solidFill>
                  <a:srgbClr val="665F4D"/>
                </a:solidFill>
                <a:latin typeface="Arial Narrow" panose="020B0606020202030204" pitchFamily="34" charset="0"/>
              </a:rPr>
              <a:t>Revelation 22:7  </a:t>
            </a:r>
          </a:p>
          <a:p>
            <a:pPr algn="ctr"/>
            <a:r>
              <a:rPr lang="en-US" sz="3200" dirty="0">
                <a:solidFill>
                  <a:srgbClr val="665F4D"/>
                </a:solidFill>
                <a:latin typeface="Arial Narrow" panose="020B0606020202030204" pitchFamily="34" charset="0"/>
              </a:rPr>
              <a:t>And behold, </a:t>
            </a:r>
            <a:r>
              <a:rPr lang="en-US" sz="3200" i="1" dirty="0">
                <a:solidFill>
                  <a:srgbClr val="665F4D"/>
                </a:solidFill>
                <a:latin typeface="Arial Narrow" panose="020B0606020202030204" pitchFamily="34" charset="0"/>
              </a:rPr>
              <a:t>I am coming soon. </a:t>
            </a:r>
          </a:p>
          <a:p>
            <a:pPr algn="ctr"/>
            <a:endParaRPr lang="en-US" sz="1600" i="1" dirty="0">
              <a:solidFill>
                <a:srgbClr val="665F4D"/>
              </a:solidFill>
              <a:latin typeface="Arial Narrow" panose="020B0606020202030204" pitchFamily="34" charset="0"/>
            </a:endParaRPr>
          </a:p>
          <a:p>
            <a:pPr algn="ctr"/>
            <a:r>
              <a:rPr lang="en-US" sz="3200" b="1" dirty="0">
                <a:solidFill>
                  <a:srgbClr val="665F4D"/>
                </a:solidFill>
                <a:latin typeface="Arial Narrow" panose="020B0606020202030204" pitchFamily="34" charset="0"/>
              </a:rPr>
              <a:t>Revelation 22:12 </a:t>
            </a:r>
          </a:p>
          <a:p>
            <a:pPr algn="ctr"/>
            <a:r>
              <a:rPr lang="en-US" sz="3200" dirty="0">
                <a:solidFill>
                  <a:srgbClr val="665F4D"/>
                </a:solidFill>
                <a:latin typeface="Arial Narrow" panose="020B0606020202030204" pitchFamily="34" charset="0"/>
              </a:rPr>
              <a:t>“Behold, </a:t>
            </a:r>
            <a:r>
              <a:rPr lang="en-US" sz="3200" i="1" dirty="0">
                <a:solidFill>
                  <a:srgbClr val="665F4D"/>
                </a:solidFill>
                <a:latin typeface="Arial Narrow" panose="020B0606020202030204" pitchFamily="34" charset="0"/>
              </a:rPr>
              <a:t>I am coming soon, </a:t>
            </a:r>
            <a:r>
              <a:rPr lang="en-US" sz="3200" dirty="0">
                <a:solidFill>
                  <a:srgbClr val="665F4D"/>
                </a:solidFill>
                <a:latin typeface="Arial Narrow" panose="020B0606020202030204" pitchFamily="34" charset="0"/>
              </a:rPr>
              <a:t>bringing my recompense with me, to repay each one for what he has done. </a:t>
            </a:r>
          </a:p>
          <a:p>
            <a:pPr algn="ctr"/>
            <a:endParaRPr lang="en-US" sz="1600" dirty="0">
              <a:solidFill>
                <a:srgbClr val="665F4D"/>
              </a:solidFill>
              <a:latin typeface="Arial Narrow" panose="020B0606020202030204" pitchFamily="34" charset="0"/>
            </a:endParaRPr>
          </a:p>
          <a:p>
            <a:pPr algn="ctr"/>
            <a:r>
              <a:rPr lang="en-US" sz="3200" b="1" dirty="0">
                <a:solidFill>
                  <a:srgbClr val="665F4D"/>
                </a:solidFill>
                <a:latin typeface="Arial Narrow" panose="020B0606020202030204" pitchFamily="34" charset="0"/>
              </a:rPr>
              <a:t>Revelation 22:20 </a:t>
            </a:r>
            <a:endParaRPr lang="en-US" sz="3200" dirty="0">
              <a:solidFill>
                <a:srgbClr val="665F4D"/>
              </a:solidFill>
              <a:latin typeface="Arial Narrow" panose="020B0606020202030204" pitchFamily="34" charset="0"/>
            </a:endParaRPr>
          </a:p>
          <a:p>
            <a:pPr algn="ctr"/>
            <a:r>
              <a:rPr lang="en-US" sz="3200" dirty="0">
                <a:solidFill>
                  <a:srgbClr val="665F4D"/>
                </a:solidFill>
                <a:latin typeface="Arial Narrow" panose="020B0606020202030204" pitchFamily="34" charset="0"/>
              </a:rPr>
              <a:t>He who testifies to these things says, “Surely </a:t>
            </a:r>
            <a:r>
              <a:rPr lang="en-US" sz="3200" i="1" dirty="0">
                <a:solidFill>
                  <a:srgbClr val="665F4D"/>
                </a:solidFill>
                <a:latin typeface="Arial Narrow" panose="020B0606020202030204" pitchFamily="34" charset="0"/>
              </a:rPr>
              <a:t>I am coming soon.” </a:t>
            </a:r>
          </a:p>
          <a:p>
            <a:pPr algn="ctr"/>
            <a:endParaRPr lang="en-US" sz="1400" i="1" dirty="0">
              <a:solidFill>
                <a:srgbClr val="665F4D"/>
              </a:solidFill>
              <a:latin typeface="Arial Narrow" panose="020B0606020202030204" pitchFamily="34" charset="0"/>
            </a:endParaRPr>
          </a:p>
          <a:p>
            <a:pPr algn="ctr"/>
            <a:r>
              <a:rPr lang="en-US" sz="2400" i="1" dirty="0">
                <a:solidFill>
                  <a:srgbClr val="665F4D"/>
                </a:solidFill>
                <a:latin typeface="Arial Narrow" panose="020B0606020202030204" pitchFamily="34" charset="0"/>
              </a:rPr>
              <a:t>*Contextually, these verses deal with the historical judgement and deliverance promised throughout Revelation (see also 1:3; 22:6)</a:t>
            </a:r>
          </a:p>
          <a:p>
            <a:endParaRPr lang="en-US" sz="3600" b="1" dirty="0">
              <a:solidFill>
                <a:srgbClr val="665F4D"/>
              </a:solidFill>
              <a:latin typeface="Arial Narrow" panose="020B0606020202030204" pitchFamily="34" charset="0"/>
            </a:endParaRPr>
          </a:p>
        </p:txBody>
      </p:sp>
    </p:spTree>
    <p:extLst>
      <p:ext uri="{BB962C8B-B14F-4D97-AF65-F5344CB8AC3E}">
        <p14:creationId xmlns:p14="http://schemas.microsoft.com/office/powerpoint/2010/main" val="1447943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BB10939-6D3C-4F17-9C17-8BF5448DD59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extBox 1">
            <a:extLst>
              <a:ext uri="{FF2B5EF4-FFF2-40B4-BE49-F238E27FC236}">
                <a16:creationId xmlns:a16="http://schemas.microsoft.com/office/drawing/2014/main" id="{444F0465-5CAD-47E9-9914-08DCD8D85A65}"/>
              </a:ext>
            </a:extLst>
          </p:cNvPr>
          <p:cNvSpPr txBox="1"/>
          <p:nvPr/>
        </p:nvSpPr>
        <p:spPr>
          <a:xfrm>
            <a:off x="371473" y="323850"/>
            <a:ext cx="8471738" cy="6555641"/>
          </a:xfrm>
          <a:prstGeom prst="rect">
            <a:avLst/>
          </a:prstGeom>
          <a:noFill/>
        </p:spPr>
        <p:txBody>
          <a:bodyPr wrap="square" rtlCol="0">
            <a:spAutoFit/>
          </a:bodyPr>
          <a:lstStyle/>
          <a:p>
            <a:r>
              <a:rPr lang="en-US" sz="3600" b="1" dirty="0">
                <a:solidFill>
                  <a:srgbClr val="665F4D"/>
                </a:solidFill>
                <a:latin typeface="Arial Narrow" panose="020B0606020202030204" pitchFamily="34" charset="0"/>
              </a:rPr>
              <a:t>How Can You be A Part of This Spiritual Restoration? </a:t>
            </a:r>
          </a:p>
          <a:p>
            <a:endParaRPr lang="en-US" sz="1600" b="1" i="1" dirty="0">
              <a:solidFill>
                <a:srgbClr val="665F4D"/>
              </a:solidFill>
              <a:latin typeface="Arial Narrow" panose="020B0606020202030204" pitchFamily="34" charset="0"/>
            </a:endParaRPr>
          </a:p>
          <a:p>
            <a:pPr algn="ctr"/>
            <a:r>
              <a:rPr lang="en-US" sz="3200" b="1" dirty="0">
                <a:solidFill>
                  <a:srgbClr val="665F4D"/>
                </a:solidFill>
                <a:latin typeface="Arial Narrow" panose="020B0606020202030204" pitchFamily="34" charset="0"/>
              </a:rPr>
              <a:t>Revelation 22:14</a:t>
            </a:r>
          </a:p>
          <a:p>
            <a:pPr algn="ctr"/>
            <a:endParaRPr lang="en-US" sz="800" dirty="0">
              <a:solidFill>
                <a:srgbClr val="665F4D"/>
              </a:solidFill>
              <a:latin typeface="Arial Narrow" panose="020B0606020202030204" pitchFamily="34" charset="0"/>
            </a:endParaRPr>
          </a:p>
          <a:p>
            <a:pPr algn="ctr"/>
            <a:r>
              <a:rPr lang="en-US" sz="3200" dirty="0">
                <a:solidFill>
                  <a:srgbClr val="665F4D"/>
                </a:solidFill>
                <a:latin typeface="Arial Narrow" panose="020B0606020202030204" pitchFamily="34" charset="0"/>
              </a:rPr>
              <a:t>Blessed are those who wash their robes, so that they may have the right to the tree of life and that they may enter the city by the gates. </a:t>
            </a:r>
          </a:p>
          <a:p>
            <a:pPr algn="ctr"/>
            <a:endParaRPr lang="en-US" sz="800" dirty="0">
              <a:solidFill>
                <a:srgbClr val="665F4D"/>
              </a:solidFill>
              <a:latin typeface="Arial Narrow" panose="020B0606020202030204" pitchFamily="34" charset="0"/>
            </a:endParaRPr>
          </a:p>
          <a:p>
            <a:pPr algn="ctr"/>
            <a:r>
              <a:rPr lang="en-US" sz="3200" i="1" dirty="0">
                <a:solidFill>
                  <a:srgbClr val="665F4D"/>
                </a:solidFill>
                <a:latin typeface="Arial Narrow" panose="020B0606020202030204" pitchFamily="34" charset="0"/>
              </a:rPr>
              <a:t>Cf .Rev. 7:9-10, 13-14</a:t>
            </a:r>
          </a:p>
          <a:p>
            <a:pPr algn="ctr"/>
            <a:endParaRPr lang="en-US" sz="3200" i="1" dirty="0">
              <a:solidFill>
                <a:srgbClr val="665F4D"/>
              </a:solidFill>
              <a:latin typeface="Arial Narrow" panose="020B0606020202030204" pitchFamily="34" charset="0"/>
            </a:endParaRPr>
          </a:p>
          <a:p>
            <a:pPr algn="ctr"/>
            <a:r>
              <a:rPr lang="en-US" sz="3200" b="1" dirty="0">
                <a:solidFill>
                  <a:srgbClr val="665F4D"/>
                </a:solidFill>
                <a:latin typeface="Arial Narrow" panose="020B0606020202030204" pitchFamily="34" charset="0"/>
              </a:rPr>
              <a:t>Are you washed in the blood of the Lamb?                   </a:t>
            </a:r>
            <a:r>
              <a:rPr lang="en-US" sz="3200" dirty="0">
                <a:solidFill>
                  <a:srgbClr val="665F4D"/>
                </a:solidFill>
                <a:latin typeface="Arial Narrow" panose="020B0606020202030204" pitchFamily="34" charset="0"/>
              </a:rPr>
              <a:t>(1 Jn. 1:7; Eph. 1:7; 1 Pet. 1:18-19; Acts 20:28)</a:t>
            </a:r>
          </a:p>
          <a:p>
            <a:endParaRPr lang="en-US" sz="2400" i="1" dirty="0">
              <a:solidFill>
                <a:srgbClr val="665F4D"/>
              </a:solidFill>
              <a:latin typeface="Arial Narrow" panose="020B0606020202030204" pitchFamily="34" charset="0"/>
            </a:endParaRPr>
          </a:p>
          <a:p>
            <a:endParaRPr lang="en-US" sz="3600" b="1" dirty="0">
              <a:solidFill>
                <a:srgbClr val="665F4D"/>
              </a:solidFill>
              <a:latin typeface="Arial Narrow" panose="020B0606020202030204" pitchFamily="34" charset="0"/>
            </a:endParaRPr>
          </a:p>
        </p:txBody>
      </p:sp>
    </p:spTree>
    <p:extLst>
      <p:ext uri="{BB962C8B-B14F-4D97-AF65-F5344CB8AC3E}">
        <p14:creationId xmlns:p14="http://schemas.microsoft.com/office/powerpoint/2010/main" val="695741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BB10939-6D3C-4F17-9C17-8BF5448DD59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extBox 1">
            <a:extLst>
              <a:ext uri="{FF2B5EF4-FFF2-40B4-BE49-F238E27FC236}">
                <a16:creationId xmlns:a16="http://schemas.microsoft.com/office/drawing/2014/main" id="{444F0465-5CAD-47E9-9914-08DCD8D85A65}"/>
              </a:ext>
            </a:extLst>
          </p:cNvPr>
          <p:cNvSpPr txBox="1"/>
          <p:nvPr/>
        </p:nvSpPr>
        <p:spPr>
          <a:xfrm>
            <a:off x="336131" y="1996239"/>
            <a:ext cx="8471738" cy="3908762"/>
          </a:xfrm>
          <a:prstGeom prst="rect">
            <a:avLst/>
          </a:prstGeom>
          <a:noFill/>
        </p:spPr>
        <p:txBody>
          <a:bodyPr wrap="square" rtlCol="0">
            <a:spAutoFit/>
          </a:bodyPr>
          <a:lstStyle/>
          <a:p>
            <a:pPr algn="ctr"/>
            <a:r>
              <a:rPr lang="en-US" sz="3600" b="1" dirty="0">
                <a:solidFill>
                  <a:srgbClr val="665F4D"/>
                </a:solidFill>
                <a:latin typeface="Arial Narrow" panose="020B0606020202030204" pitchFamily="34" charset="0"/>
              </a:rPr>
              <a:t>Revelation 22:17</a:t>
            </a:r>
          </a:p>
          <a:p>
            <a:pPr algn="ctr"/>
            <a:endParaRPr lang="en-US" sz="800" b="1" dirty="0">
              <a:solidFill>
                <a:srgbClr val="665F4D"/>
              </a:solidFill>
              <a:latin typeface="Arial Narrow" panose="020B0606020202030204" pitchFamily="34" charset="0"/>
            </a:endParaRPr>
          </a:p>
          <a:p>
            <a:pPr algn="ctr"/>
            <a:r>
              <a:rPr lang="en-US" sz="3600" dirty="0">
                <a:solidFill>
                  <a:srgbClr val="665F4D"/>
                </a:solidFill>
                <a:latin typeface="Arial Narrow" panose="020B0606020202030204" pitchFamily="34" charset="0"/>
              </a:rPr>
              <a:t>The Spirit and the Bride say, “Come.” And let the one who hears say, “Come.” And let the one who is thirsty come; let the one who desires take the water of life without price.</a:t>
            </a:r>
          </a:p>
          <a:p>
            <a:endParaRPr lang="en-US" sz="2400" i="1" dirty="0">
              <a:solidFill>
                <a:srgbClr val="665F4D"/>
              </a:solidFill>
              <a:latin typeface="Arial Narrow" panose="020B0606020202030204" pitchFamily="34" charset="0"/>
            </a:endParaRPr>
          </a:p>
          <a:p>
            <a:endParaRPr lang="en-US" sz="3600" b="1" dirty="0">
              <a:solidFill>
                <a:srgbClr val="665F4D"/>
              </a:solidFill>
              <a:latin typeface="Arial Narrow" panose="020B0606020202030204" pitchFamily="34" charset="0"/>
            </a:endParaRPr>
          </a:p>
        </p:txBody>
      </p:sp>
    </p:spTree>
    <p:extLst>
      <p:ext uri="{BB962C8B-B14F-4D97-AF65-F5344CB8AC3E}">
        <p14:creationId xmlns:p14="http://schemas.microsoft.com/office/powerpoint/2010/main" val="4013200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235</TotalTime>
  <Words>678</Words>
  <Application>Microsoft Office PowerPoint</Application>
  <PresentationFormat>On-screen Show (4:3)</PresentationFormat>
  <Paragraphs>78</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Arial Narrow</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Landon Rutter</dc:creator>
  <cp:lastModifiedBy>Landon Rutter</cp:lastModifiedBy>
  <cp:revision>12</cp:revision>
  <dcterms:created xsi:type="dcterms:W3CDTF">2021-08-12T16:21:46Z</dcterms:created>
  <dcterms:modified xsi:type="dcterms:W3CDTF">2021-08-15T13:01:31Z</dcterms:modified>
</cp:coreProperties>
</file>