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41" d="100"/>
          <a:sy n="41" d="100"/>
        </p:scale>
        <p:origin x="58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8DE8-80C9-42E8-9785-F9F7FCC4760B}" type="datetimeFigureOut">
              <a:rPr lang="en-US" smtClean="0"/>
              <a:t>8/1/2021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43E-45FB-4E0F-8393-F4CD4928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68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8DE8-80C9-42E8-9785-F9F7FCC4760B}" type="datetimeFigureOut">
              <a:rPr lang="en-US" smtClean="0"/>
              <a:t>8/1/2021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43E-45FB-4E0F-8393-F4CD4928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5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8DE8-80C9-42E8-9785-F9F7FCC4760B}" type="datetimeFigureOut">
              <a:rPr lang="en-US" smtClean="0"/>
              <a:t>8/1/2021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43E-45FB-4E0F-8393-F4CD4928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62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8DE8-80C9-42E8-9785-F9F7FCC4760B}" type="datetimeFigureOut">
              <a:rPr lang="en-US" smtClean="0"/>
              <a:t>8/1/2021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43E-45FB-4E0F-8393-F4CD4928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5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8DE8-80C9-42E8-9785-F9F7FCC4760B}" type="datetimeFigureOut">
              <a:rPr lang="en-US" smtClean="0"/>
              <a:t>8/1/2021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43E-45FB-4E0F-8393-F4CD4928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33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8DE8-80C9-42E8-9785-F9F7FCC4760B}" type="datetimeFigureOut">
              <a:rPr lang="en-US" smtClean="0"/>
              <a:t>8/1/2021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43E-45FB-4E0F-8393-F4CD4928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03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8DE8-80C9-42E8-9785-F9F7FCC4760B}" type="datetimeFigureOut">
              <a:rPr lang="en-US" smtClean="0"/>
              <a:t>8/1/2021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43E-45FB-4E0F-8393-F4CD4928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60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8DE8-80C9-42E8-9785-F9F7FCC4760B}" type="datetimeFigureOut">
              <a:rPr lang="en-US" smtClean="0"/>
              <a:t>8/1/2021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43E-45FB-4E0F-8393-F4CD4928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63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8DE8-80C9-42E8-9785-F9F7FCC4760B}" type="datetimeFigureOut">
              <a:rPr lang="en-US" smtClean="0"/>
              <a:t>8/1/2021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43E-45FB-4E0F-8393-F4CD4928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15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8DE8-80C9-42E8-9785-F9F7FCC4760B}" type="datetimeFigureOut">
              <a:rPr lang="en-US" smtClean="0"/>
              <a:t>8/1/2021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43E-45FB-4E0F-8393-F4CD4928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09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08DE8-80C9-42E8-9785-F9F7FCC4760B}" type="datetimeFigureOut">
              <a:rPr lang="en-US" smtClean="0"/>
              <a:t>8/1/2021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6B43E-45FB-4E0F-8393-F4CD4928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57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22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08DE8-80C9-42E8-9785-F9F7FCC4760B}" type="datetimeFigureOut">
              <a:rPr lang="en-US" smtClean="0"/>
              <a:t>8/1/2021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6B43E-45FB-4E0F-8393-F4CD4928C1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8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88639F-6BE9-41DC-8628-0031DE44D6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440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515589-0725-47DC-952B-C76D43EE5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5" y="4667250"/>
            <a:ext cx="3286125" cy="21907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16CB56C-CB9F-4829-B387-1EDD49E8E531}"/>
              </a:ext>
            </a:extLst>
          </p:cNvPr>
          <p:cNvSpPr txBox="1"/>
          <p:nvPr/>
        </p:nvSpPr>
        <p:spPr>
          <a:xfrm>
            <a:off x="409073" y="360947"/>
            <a:ext cx="827772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Overcoming Modern-Day Idolatry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Identify </a:t>
            </a: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what consumes the most of your time/mental energy.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Ask, </a:t>
            </a: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“have these become more important than my service to God?”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See the world </a:t>
            </a: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for what it is</a:t>
            </a:r>
          </a:p>
          <a:p>
            <a:pPr marL="1028700" lvl="1" indent="-571500">
              <a:buFontTx/>
              <a:buChar char="-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Broken and fleeting</a:t>
            </a:r>
          </a:p>
          <a:p>
            <a:pPr marL="1028700" lvl="1" indent="-571500">
              <a:buFontTx/>
              <a:buChar char="-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1 Jn. 2:17; 2 Pet. 3:10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See God </a:t>
            </a: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for who He is</a:t>
            </a:r>
          </a:p>
          <a:p>
            <a:pPr marL="1028700" lvl="1" indent="-571500">
              <a:buFontTx/>
              <a:buChar char="-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Is. 40:18-20</a:t>
            </a:r>
          </a:p>
          <a:p>
            <a:pPr marL="1028700" lvl="1" indent="-571500">
              <a:buFontTx/>
              <a:buChar char="-"/>
            </a:pPr>
            <a:endParaRPr lang="en-US" sz="360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15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88639F-6BE9-41DC-8628-0031DE44D6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04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515589-0725-47DC-952B-C76D43EE5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5" y="4667250"/>
            <a:ext cx="3286125" cy="21907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16CB56C-CB9F-4829-B387-1EDD49E8E531}"/>
              </a:ext>
            </a:extLst>
          </p:cNvPr>
          <p:cNvSpPr txBox="1"/>
          <p:nvPr/>
        </p:nvSpPr>
        <p:spPr>
          <a:xfrm>
            <a:off x="409073" y="360947"/>
            <a:ext cx="827772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Idolatry in The Old Testament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Prevalent among the nations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EX: Dagon (Philistines); Baal (Canaanites); Chemosh (Moabites) 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Strictly Forbidden 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Exodus 20:3-4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Among the Israelites 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In Egypt (Ezek. 20:6-9)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At Sinai (Ex. 32)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Among the kings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	(1 Kgs. 11:5-8; 16:32-33)</a:t>
            </a:r>
          </a:p>
        </p:txBody>
      </p:sp>
    </p:spTree>
    <p:extLst>
      <p:ext uri="{BB962C8B-B14F-4D97-AF65-F5344CB8AC3E}">
        <p14:creationId xmlns:p14="http://schemas.microsoft.com/office/powerpoint/2010/main" val="82527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515589-0725-47DC-952B-C76D43EE5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5" y="4667250"/>
            <a:ext cx="3286125" cy="21907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16CB56C-CB9F-4829-B387-1EDD49E8E531}"/>
              </a:ext>
            </a:extLst>
          </p:cNvPr>
          <p:cNvSpPr txBox="1"/>
          <p:nvPr/>
        </p:nvSpPr>
        <p:spPr>
          <a:xfrm>
            <a:off x="433136" y="2190750"/>
            <a:ext cx="8277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Idolatry prevented the Israelites from being the holy nation God had called them to be (Ex. 19:5-6)</a:t>
            </a: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37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515589-0725-47DC-952B-C76D43EE5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5" y="4667250"/>
            <a:ext cx="3286125" cy="21907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16CB56C-CB9F-4829-B387-1EDD49E8E531}"/>
              </a:ext>
            </a:extLst>
          </p:cNvPr>
          <p:cNvSpPr txBox="1"/>
          <p:nvPr/>
        </p:nvSpPr>
        <p:spPr>
          <a:xfrm>
            <a:off x="409073" y="360947"/>
            <a:ext cx="8277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Idolatry in The Old Testament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Idolatry resulted in judgement                       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(Micah 1:7; Hos. 13:1-3)</a:t>
            </a:r>
          </a:p>
        </p:txBody>
      </p:sp>
    </p:spTree>
    <p:extLst>
      <p:ext uri="{BB962C8B-B14F-4D97-AF65-F5344CB8AC3E}">
        <p14:creationId xmlns:p14="http://schemas.microsoft.com/office/powerpoint/2010/main" val="397409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515589-0725-47DC-952B-C76D43EE5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5" y="4667250"/>
            <a:ext cx="3286125" cy="21907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16CB56C-CB9F-4829-B387-1EDD49E8E531}"/>
              </a:ext>
            </a:extLst>
          </p:cNvPr>
          <p:cNvSpPr txBox="1"/>
          <p:nvPr/>
        </p:nvSpPr>
        <p:spPr>
          <a:xfrm>
            <a:off x="409073" y="360947"/>
            <a:ext cx="827772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Motivation for Idolatry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To acknowledge a higher power(s)</a:t>
            </a:r>
          </a:p>
          <a:p>
            <a:pPr marL="1028700" lvl="1" indent="-571500">
              <a:buFontTx/>
              <a:buChar char="-"/>
            </a:pP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The acknowledgement of false gods meant the suppression of the true God (Rom. 1:18-23)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For a perceived benefit</a:t>
            </a:r>
          </a:p>
          <a:p>
            <a:pPr marL="1028700" lvl="1" indent="-571500">
              <a:buFontTx/>
              <a:buChar char="-"/>
            </a:pPr>
            <a:r>
              <a:rPr lang="en-US" sz="3600" i="1" dirty="0">
                <a:solidFill>
                  <a:schemeClr val="bg1"/>
                </a:solidFill>
                <a:latin typeface="Arial Narrow" panose="020B0606020202030204" pitchFamily="34" charset="0"/>
              </a:rPr>
              <a:t>Dagon</a:t>
            </a: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 (god of water and grain)</a:t>
            </a:r>
          </a:p>
          <a:p>
            <a:pPr marL="1028700" lvl="1" indent="-571500">
              <a:buFontTx/>
              <a:buChar char="-"/>
            </a:pPr>
            <a:r>
              <a:rPr lang="en-US" sz="3600" i="1" dirty="0">
                <a:solidFill>
                  <a:schemeClr val="bg1"/>
                </a:solidFill>
                <a:latin typeface="Arial Narrow" panose="020B0606020202030204" pitchFamily="34" charset="0"/>
              </a:rPr>
              <a:t>Astarte</a:t>
            </a: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 (goddess of fertility)</a:t>
            </a:r>
          </a:p>
          <a:p>
            <a:pPr marL="1028700" lvl="1" indent="-571500">
              <a:buFontTx/>
              <a:buChar char="-"/>
            </a:pPr>
            <a:r>
              <a:rPr lang="en-US" sz="3600" i="1" dirty="0">
                <a:solidFill>
                  <a:schemeClr val="bg1"/>
                </a:solidFill>
                <a:latin typeface="Arial Narrow" panose="020B0606020202030204" pitchFamily="34" charset="0"/>
              </a:rPr>
              <a:t>Molech</a:t>
            </a: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 (promised financial              security)</a:t>
            </a:r>
          </a:p>
        </p:txBody>
      </p:sp>
    </p:spTree>
    <p:extLst>
      <p:ext uri="{BB962C8B-B14F-4D97-AF65-F5344CB8AC3E}">
        <p14:creationId xmlns:p14="http://schemas.microsoft.com/office/powerpoint/2010/main" val="136949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515589-0725-47DC-952B-C76D43EE5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5" y="4667250"/>
            <a:ext cx="3286125" cy="21907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16CB56C-CB9F-4829-B387-1EDD49E8E531}"/>
              </a:ext>
            </a:extLst>
          </p:cNvPr>
          <p:cNvSpPr txBox="1"/>
          <p:nvPr/>
        </p:nvSpPr>
        <p:spPr>
          <a:xfrm>
            <a:off x="409073" y="360947"/>
            <a:ext cx="827772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Foolishness of Idolatry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Isaiah 44:9-20</a:t>
            </a:r>
          </a:p>
          <a:p>
            <a:pPr algn="ctr"/>
            <a:r>
              <a:rPr lang="en-US" sz="4400" i="1" dirty="0">
                <a:solidFill>
                  <a:schemeClr val="bg1"/>
                </a:solidFill>
                <a:latin typeface="Arial Narrow" panose="020B0606020202030204" pitchFamily="34" charset="0"/>
              </a:rPr>
              <a:t>Page 605 in pew Bible</a:t>
            </a:r>
          </a:p>
        </p:txBody>
      </p:sp>
    </p:spTree>
    <p:extLst>
      <p:ext uri="{BB962C8B-B14F-4D97-AF65-F5344CB8AC3E}">
        <p14:creationId xmlns:p14="http://schemas.microsoft.com/office/powerpoint/2010/main" val="411733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515589-0725-47DC-952B-C76D43EE5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5" y="4667250"/>
            <a:ext cx="3286125" cy="21907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16CB56C-CB9F-4829-B387-1EDD49E8E531}"/>
              </a:ext>
            </a:extLst>
          </p:cNvPr>
          <p:cNvSpPr txBox="1"/>
          <p:nvPr/>
        </p:nvSpPr>
        <p:spPr>
          <a:xfrm>
            <a:off x="433136" y="2190750"/>
            <a:ext cx="8277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We need to be careful! Idolatry is still alive and present in our society.</a:t>
            </a: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51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515589-0725-47DC-952B-C76D43EE5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5" y="4667250"/>
            <a:ext cx="3286125" cy="21907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16CB56C-CB9F-4829-B387-1EDD49E8E531}"/>
              </a:ext>
            </a:extLst>
          </p:cNvPr>
          <p:cNvSpPr txBox="1"/>
          <p:nvPr/>
        </p:nvSpPr>
        <p:spPr>
          <a:xfrm>
            <a:off x="409073" y="360947"/>
            <a:ext cx="82777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Modern-Day Idols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Objects </a:t>
            </a: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(houses, cars, money, video games, smart phones…)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People </a:t>
            </a: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(athletes, musicians, politicians, actors, activists, CEO’s, children, spouses…)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Goals </a:t>
            </a: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(education, retirement, health, career…)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78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515589-0725-47DC-952B-C76D43EE5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5" y="4667250"/>
            <a:ext cx="3286125" cy="21907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16CB56C-CB9F-4829-B387-1EDD49E8E531}"/>
              </a:ext>
            </a:extLst>
          </p:cNvPr>
          <p:cNvSpPr txBox="1"/>
          <p:nvPr/>
        </p:nvSpPr>
        <p:spPr>
          <a:xfrm>
            <a:off x="433136" y="1238310"/>
            <a:ext cx="82777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Like idolators of old, we idolize certain things because we believe it will benefit us in some way.</a:t>
            </a:r>
          </a:p>
          <a:p>
            <a:pPr algn="ctr"/>
            <a:endParaRPr 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Living a life of modern-day idolatry prevents us from being the holy nation God has called us to be (1 Pet. 2:9)</a:t>
            </a: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79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318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8</cp:revision>
  <dcterms:created xsi:type="dcterms:W3CDTF">2021-07-29T17:05:04Z</dcterms:created>
  <dcterms:modified xsi:type="dcterms:W3CDTF">2021-08-01T12:57:31Z</dcterms:modified>
</cp:coreProperties>
</file>