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slides/slide1.xml" ContentType="application/vnd.openxmlformats-officedocument.presentationml.slide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587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587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587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868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868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00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405900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587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587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587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587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587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587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587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427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5870" spc="-1" strike="noStrike">
                <a:latin typeface="Arial"/>
              </a:rPr>
              <a:t>Click to edit the title text format</a:t>
            </a:r>
            <a:endParaRPr b="0" lang="en-US" sz="587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270" spc="-1" strike="noStrike">
                <a:latin typeface="Arial"/>
              </a:rPr>
              <a:t>Click to edit the outline text format</a:t>
            </a:r>
            <a:endParaRPr b="0" lang="en-US" sz="4270" spc="-1" strike="noStrike">
              <a:latin typeface="Arial"/>
            </a:endParaRPr>
          </a:p>
          <a:p>
            <a:pPr lvl="1" marL="864000" indent="-324000">
              <a:spcBef>
                <a:spcPts val="151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730" spc="-1" strike="noStrike">
                <a:latin typeface="Arial"/>
              </a:rPr>
              <a:t>Second Outline Level</a:t>
            </a:r>
            <a:endParaRPr b="0" lang="en-US" sz="3730" spc="-1" strike="noStrike">
              <a:latin typeface="Arial"/>
            </a:endParaRPr>
          </a:p>
          <a:p>
            <a:pPr lvl="2" marL="1296000" indent="-288000"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Third Outline Level</a:t>
            </a:r>
            <a:endParaRPr b="0" lang="en-US" sz="3200" spc="-1" strike="noStrike">
              <a:latin typeface="Arial"/>
            </a:endParaRPr>
          </a:p>
          <a:p>
            <a:pPr lvl="3" marL="1728000" indent="-216000">
              <a:spcBef>
                <a:spcPts val="75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670" spc="-1" strike="noStrike">
                <a:latin typeface="Arial"/>
              </a:rPr>
              <a:t>Fourth Outline Level</a:t>
            </a:r>
            <a:endParaRPr b="0" lang="en-US" sz="2670" spc="-1" strike="noStrike">
              <a:latin typeface="Arial"/>
            </a:endParaRPr>
          </a:p>
          <a:p>
            <a:pPr lvl="4" marL="2160000" indent="-216000">
              <a:spcBef>
                <a:spcPts val="37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70" spc="-1" strike="noStrike">
                <a:latin typeface="Arial"/>
              </a:rPr>
              <a:t>Fifth Outline Level</a:t>
            </a:r>
            <a:endParaRPr b="0" lang="en-US" sz="2670" spc="-1" strike="noStrike">
              <a:latin typeface="Arial"/>
            </a:endParaRPr>
          </a:p>
          <a:p>
            <a:pPr lvl="5" marL="2592000" indent="-216000">
              <a:spcBef>
                <a:spcPts val="37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70" spc="-1" strike="noStrike">
                <a:latin typeface="Arial"/>
              </a:rPr>
              <a:t>Sixth Outline Level</a:t>
            </a:r>
            <a:endParaRPr b="0" lang="en-US" sz="2670" spc="-1" strike="noStrike">
              <a:latin typeface="Arial"/>
            </a:endParaRPr>
          </a:p>
          <a:p>
            <a:pPr lvl="6" marL="3024000" indent="-216000">
              <a:spcBef>
                <a:spcPts val="37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70" spc="-1" strike="noStrike">
                <a:latin typeface="Arial"/>
              </a:rPr>
              <a:t>Seventh Outline Level</a:t>
            </a:r>
            <a:endParaRPr b="0" lang="en-US" sz="267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6800"/>
            <a:ext cx="2348280" cy="520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6800"/>
            <a:ext cx="3195000" cy="520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6800"/>
            <a:ext cx="2348280" cy="520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E6472A44-C45B-4944-A93B-9BA011AEBBB7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6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rcRect l="8157" t="0" r="16835" b="0"/>
          <a:stretch/>
        </p:blipFill>
        <p:spPr>
          <a:xfrm>
            <a:off x="0" y="0"/>
            <a:ext cx="10079640" cy="7560000"/>
          </a:xfrm>
          <a:prstGeom prst="rect">
            <a:avLst/>
          </a:prstGeom>
          <a:ln>
            <a:noFill/>
          </a:ln>
        </p:spPr>
      </p:pic>
      <p:sp>
        <p:nvSpPr>
          <p:cNvPr id="42" name="TextShape 1"/>
          <p:cNvSpPr txBox="1"/>
          <p:nvPr/>
        </p:nvSpPr>
        <p:spPr>
          <a:xfrm>
            <a:off x="91440" y="301320"/>
            <a:ext cx="7863840" cy="58503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i="1" lang="en-US" sz="3200" spc="-1" strike="noStrike">
                <a:solidFill>
                  <a:srgbClr val="ffffff"/>
                </a:solidFill>
                <a:latin typeface="Arial Black"/>
              </a:rPr>
              <a:t>God Has A Better</a:t>
            </a:r>
            <a:endParaRPr b="0" i="1" lang="en-US" sz="3200" spc="-1" strike="noStrike">
              <a:solidFill>
                <a:srgbClr val="ffffff"/>
              </a:solidFill>
              <a:latin typeface="Arial Black"/>
            </a:endParaRPr>
          </a:p>
          <a:p>
            <a:pPr algn="ctr"/>
            <a:r>
              <a:rPr b="0" i="1" lang="en-US" sz="10560" spc="-1" strike="noStrike">
                <a:solidFill>
                  <a:srgbClr val="ffffff"/>
                </a:solidFill>
                <a:latin typeface="Arial Black"/>
              </a:rPr>
              <a:t>PLAN</a:t>
            </a:r>
            <a:endParaRPr b="0" i="1" lang="en-US" sz="10560" spc="-1" strike="noStrike">
              <a:solidFill>
                <a:srgbClr val="ffffff"/>
              </a:solidFill>
              <a:latin typeface="Arial Black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0" y="0"/>
            <a:ext cx="10080000" cy="1645920"/>
          </a:xfrm>
          <a:prstGeom prst="rect">
            <a:avLst/>
          </a:prstGeom>
          <a:solidFill>
            <a:srgbClr val="131436"/>
          </a:solidFill>
          <a:ln>
            <a:solidFill>
              <a:srgbClr val="131436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TextShape 2"/>
          <p:cNvSpPr txBox="1"/>
          <p:nvPr/>
        </p:nvSpPr>
        <p:spPr>
          <a:xfrm>
            <a:off x="504000" y="301320"/>
            <a:ext cx="907164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5400" spc="-1" strike="noStrike">
                <a:solidFill>
                  <a:srgbClr val="ffffff"/>
                </a:solidFill>
                <a:latin typeface="Arial"/>
              </a:rPr>
              <a:t>I Have Not Dwelt in a House!</a:t>
            </a:r>
            <a:endParaRPr b="0" lang="en-US" sz="5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TextShape 3"/>
          <p:cNvSpPr txBox="1"/>
          <p:nvPr/>
        </p:nvSpPr>
        <p:spPr>
          <a:xfrm>
            <a:off x="504000" y="176868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3022"/>
              </a:spcBef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270" spc="-1" strike="noStrike">
                <a:latin typeface="Arial"/>
              </a:rPr>
              <a:t>Where did the tabernacle come from? (Exodus 25:8-9; 39:32)</a:t>
            </a:r>
            <a:endParaRPr b="0" lang="en-US" sz="4270" spc="-1" strike="noStrike">
              <a:latin typeface="Arial"/>
              <a:ea typeface="Noto Sans CJK SC"/>
            </a:endParaRPr>
          </a:p>
          <a:p>
            <a:pPr marL="432000" indent="-324000">
              <a:spcBef>
                <a:spcPts val="3022"/>
              </a:spcBef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270" spc="-1" strike="noStrike">
                <a:latin typeface="Arial"/>
              </a:rPr>
              <a:t>There was no precedent.</a:t>
            </a:r>
            <a:endParaRPr b="0" lang="en-US" sz="4270" spc="-1" strike="noStrike">
              <a:latin typeface="Arial"/>
              <a:ea typeface="Noto Sans CJK SC"/>
            </a:endParaRPr>
          </a:p>
          <a:p>
            <a:pPr marL="432000" indent="-324000">
              <a:spcBef>
                <a:spcPts val="3022"/>
              </a:spcBef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270" spc="-1" strike="noStrike">
                <a:latin typeface="Arial"/>
              </a:rPr>
              <a:t>Good motives did not change this! (2 Chronicles 6:7-9)</a:t>
            </a:r>
            <a:endParaRPr b="0" lang="en-US" sz="4270" spc="-1" strike="noStrike">
              <a:latin typeface="Arial"/>
              <a:ea typeface="Noto Sans CJK S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0" y="0"/>
            <a:ext cx="10080000" cy="1645920"/>
          </a:xfrm>
          <a:prstGeom prst="rect">
            <a:avLst/>
          </a:prstGeom>
          <a:solidFill>
            <a:srgbClr val="131436"/>
          </a:solidFill>
          <a:ln>
            <a:solidFill>
              <a:srgbClr val="131436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TextShape 2"/>
          <p:cNvSpPr txBox="1"/>
          <p:nvPr/>
        </p:nvSpPr>
        <p:spPr>
          <a:xfrm>
            <a:off x="504000" y="301320"/>
            <a:ext cx="907164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5400" spc="-1" strike="noStrike">
                <a:solidFill>
                  <a:srgbClr val="ffffff"/>
                </a:solidFill>
                <a:latin typeface="Arial"/>
              </a:rPr>
              <a:t>I Did Not Ask For This!</a:t>
            </a:r>
            <a:endParaRPr b="0" lang="en-US" sz="5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8" name="TextShape 3"/>
          <p:cNvSpPr txBox="1"/>
          <p:nvPr/>
        </p:nvSpPr>
        <p:spPr>
          <a:xfrm>
            <a:off x="504000" y="1768680"/>
            <a:ext cx="9071640" cy="52722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3022"/>
              </a:spcBef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270" spc="-1" strike="noStrike">
                <a:latin typeface="Arial"/>
              </a:rPr>
              <a:t>God knows how to ask. (Exodus 25:8; 39:32)</a:t>
            </a:r>
            <a:endParaRPr b="0" lang="en-US" sz="4270" spc="-1" strike="noStrike">
              <a:latin typeface="Arial"/>
              <a:ea typeface="Noto Sans CJK SC"/>
            </a:endParaRPr>
          </a:p>
          <a:p>
            <a:pPr marL="432000" indent="-324000">
              <a:spcBef>
                <a:spcPts val="3022"/>
              </a:spcBef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4270" spc="-1" strike="noStrike">
                <a:latin typeface="Arial"/>
              </a:rPr>
              <a:t>God doesn’t need </a:t>
            </a:r>
            <a:r>
              <a:rPr b="0" i="1" lang="en-US" sz="4270" spc="-1" strike="noStrike">
                <a:latin typeface="Arial"/>
              </a:rPr>
              <a:t>anything</a:t>
            </a:r>
            <a:r>
              <a:rPr b="0" lang="en-US" sz="4270" spc="-1" strike="noStrike">
                <a:latin typeface="Arial"/>
              </a:rPr>
              <a:t> from us.</a:t>
            </a:r>
            <a:endParaRPr b="0" lang="en-US" sz="4270" spc="-1" strike="noStrike">
              <a:latin typeface="Arial"/>
              <a:ea typeface="Noto Sans CJK SC"/>
            </a:endParaRPr>
          </a:p>
          <a:p>
            <a:pPr lvl="1" marL="864000" indent="-324000">
              <a:spcBef>
                <a:spcPts val="151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730" spc="-1" strike="noStrike">
                <a:latin typeface="Arial"/>
              </a:rPr>
              <a:t>2 Samuel 7:8</a:t>
            </a:r>
            <a:endParaRPr b="0" lang="en-US" sz="3730" spc="-1" strike="noStrike">
              <a:latin typeface="Arial"/>
            </a:endParaRPr>
          </a:p>
          <a:p>
            <a:pPr lvl="1" marL="864000" indent="-324000">
              <a:spcBef>
                <a:spcPts val="151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730" spc="-1" strike="noStrike">
                <a:latin typeface="Arial"/>
              </a:rPr>
              <a:t>2 Samuel 7:2</a:t>
            </a:r>
            <a:endParaRPr b="0" lang="en-US" sz="3730" spc="-1" strike="noStrike">
              <a:latin typeface="Arial"/>
            </a:endParaRPr>
          </a:p>
          <a:p>
            <a:pPr lvl="1" marL="864000" indent="-324000">
              <a:spcBef>
                <a:spcPts val="151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730" spc="-1" strike="noStrike">
                <a:latin typeface="Arial"/>
              </a:rPr>
              <a:t>Psalm 50:7-12</a:t>
            </a:r>
            <a:endParaRPr b="0" lang="en-US" sz="373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0" y="0"/>
            <a:ext cx="10080000" cy="1645920"/>
          </a:xfrm>
          <a:prstGeom prst="rect">
            <a:avLst/>
          </a:prstGeom>
          <a:solidFill>
            <a:srgbClr val="131436"/>
          </a:solidFill>
          <a:ln>
            <a:solidFill>
              <a:srgbClr val="131436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TextShape 2"/>
          <p:cNvSpPr txBox="1"/>
          <p:nvPr/>
        </p:nvSpPr>
        <p:spPr>
          <a:xfrm>
            <a:off x="504000" y="301320"/>
            <a:ext cx="907164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5400" spc="-1" strike="noStrike">
                <a:solidFill>
                  <a:srgbClr val="ffffff"/>
                </a:solidFill>
                <a:latin typeface="Arial"/>
              </a:rPr>
              <a:t>God Has A Better Plan!</a:t>
            </a:r>
            <a:endParaRPr b="0" lang="en-US" sz="5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1" name="TextShape 3"/>
          <p:cNvSpPr txBox="1"/>
          <p:nvPr/>
        </p:nvSpPr>
        <p:spPr>
          <a:xfrm>
            <a:off x="504000" y="1768680"/>
            <a:ext cx="9071640" cy="5546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2738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600" spc="-1" strike="noStrike">
                <a:latin typeface="Arial"/>
              </a:rPr>
              <a:t>2 Samuel 7:10-16</a:t>
            </a:r>
            <a:endParaRPr b="0" lang="en-US" sz="3600" spc="-1" strike="noStrike">
              <a:latin typeface="Arial"/>
              <a:ea typeface="Noto Sans CJK SC"/>
            </a:endParaRPr>
          </a:p>
          <a:p>
            <a:pPr marL="432000" indent="-324000">
              <a:spcBef>
                <a:spcPts val="2738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600" spc="-1" strike="noStrike">
                <a:latin typeface="Arial"/>
              </a:rPr>
              <a:t>God is going to build a house for David!</a:t>
            </a:r>
            <a:endParaRPr b="0" lang="en-US" sz="3600" spc="-1" strike="noStrike">
              <a:latin typeface="Arial"/>
              <a:ea typeface="Noto Sans CJK SC"/>
            </a:endParaRPr>
          </a:p>
          <a:p>
            <a:pPr lvl="1" marL="864000" indent="-324000">
              <a:spcBef>
                <a:spcPts val="1227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600" spc="-1" strike="noStrike">
                <a:latin typeface="Arial"/>
              </a:rPr>
              <a:t>Rest from all their enemies.</a:t>
            </a:r>
            <a:endParaRPr b="0" lang="en-US" sz="3600" spc="-1" strike="noStrike">
              <a:latin typeface="Arial"/>
              <a:ea typeface="Noto Sans CJK SC"/>
            </a:endParaRPr>
          </a:p>
          <a:p>
            <a:pPr lvl="1" marL="864000" indent="-324000">
              <a:spcBef>
                <a:spcPts val="1227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600" spc="-1" strike="noStrike">
                <a:latin typeface="Arial"/>
              </a:rPr>
              <a:t>A dynasty that will realize God’s eternal </a:t>
            </a:r>
            <a:r>
              <a:rPr b="0" lang="en-US" sz="3600" spc="-1" strike="noStrike">
                <a:latin typeface="Arial"/>
              </a:rPr>
              <a:t>purpose</a:t>
            </a:r>
            <a:endParaRPr b="0" lang="en-US" sz="3600" spc="-1" strike="noStrike">
              <a:latin typeface="Arial"/>
              <a:ea typeface="Noto Sans CJK SC"/>
            </a:endParaRPr>
          </a:p>
          <a:p>
            <a:pPr lvl="1" marL="864000" indent="-324000">
              <a:spcBef>
                <a:spcPts val="1227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600" spc="-1" strike="noStrike">
                <a:latin typeface="Arial"/>
              </a:rPr>
              <a:t>A kingdom that will endure forever</a:t>
            </a:r>
            <a:endParaRPr b="0" lang="en-US" sz="3600" spc="-1" strike="noStrike">
              <a:latin typeface="Arial"/>
              <a:ea typeface="Noto Sans CJK SC"/>
            </a:endParaRPr>
          </a:p>
          <a:p>
            <a:pPr marL="432000" indent="-324000">
              <a:spcBef>
                <a:spcPts val="2455"/>
              </a:spcBef>
              <a:spcAft>
                <a:spcPts val="56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600" spc="-1" strike="noStrike">
                <a:latin typeface="Arial"/>
              </a:rPr>
              <a:t>Note David’s response. (2 Samuel 7:8-14)</a:t>
            </a:r>
            <a:endParaRPr b="0" lang="en-US" sz="3600" spc="-1" strike="noStrike">
              <a:latin typeface="Arial"/>
              <a:ea typeface="Noto Sans CJK S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Application>LibreOffice/6.4.7.2$Linux_X86_64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2021-07-11T07:14:16Z</dcterms:created>
  <dc:creator/>
  <dc:description/>
  <dc:language>en-US</dc:language>
  <cp:lastModifiedBy/>
  <dcterms:modified xsi:type="dcterms:W3CDTF">2021-07-11T07:37:25Z</dcterms:modified>
  <cp:revision>1</cp:revision>
  <dc:subject/>
  <dc:title/>
</cp:coreProperties>
</file>