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59" r:id="rId4"/>
    <p:sldId id="260" r:id="rId5"/>
    <p:sldId id="263" r:id="rId6"/>
    <p:sldId id="262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6041"/>
    <a:srgbClr val="443E2A"/>
    <a:srgbClr val="A19E73"/>
    <a:srgbClr val="2B28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5835A3-607D-4E36-8C2B-CF50C8FC00CC}" v="2561" dt="2021-07-04T12:38:27.6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13BF-ED5D-41F1-828A-377FE82A6100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0A1AC-7E49-4A79-A532-45BB73D7A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345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13BF-ED5D-41F1-828A-377FE82A6100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0A1AC-7E49-4A79-A532-45BB73D7A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627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13BF-ED5D-41F1-828A-377FE82A6100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0A1AC-7E49-4A79-A532-45BB73D7A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84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13BF-ED5D-41F1-828A-377FE82A6100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0A1AC-7E49-4A79-A532-45BB73D7A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4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13BF-ED5D-41F1-828A-377FE82A6100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0A1AC-7E49-4A79-A532-45BB73D7A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86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13BF-ED5D-41F1-828A-377FE82A6100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0A1AC-7E49-4A79-A532-45BB73D7A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948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13BF-ED5D-41F1-828A-377FE82A6100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0A1AC-7E49-4A79-A532-45BB73D7A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47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13BF-ED5D-41F1-828A-377FE82A6100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0A1AC-7E49-4A79-A532-45BB73D7A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92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13BF-ED5D-41F1-828A-377FE82A6100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0A1AC-7E49-4A79-A532-45BB73D7A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51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13BF-ED5D-41F1-828A-377FE82A6100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0A1AC-7E49-4A79-A532-45BB73D7A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49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613BF-ED5D-41F1-828A-377FE82A6100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0A1AC-7E49-4A79-A532-45BB73D7A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2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613BF-ED5D-41F1-828A-377FE82A6100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0A1AC-7E49-4A79-A532-45BB73D7A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4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57EB78E4-124B-452F-814E-145FFA9C78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181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furniture, curtain, fabric&#10;&#10;Description automatically generated">
            <a:extLst>
              <a:ext uri="{FF2B5EF4-FFF2-40B4-BE49-F238E27FC236}">
                <a16:creationId xmlns:a16="http://schemas.microsoft.com/office/drawing/2014/main" id="{59A680EB-29CC-4D4C-A2D6-D2A6DA54FB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5B2F973-1BF4-4FF1-A4E4-42B72F0A40F6}"/>
              </a:ext>
            </a:extLst>
          </p:cNvPr>
          <p:cNvSpPr txBox="1"/>
          <p:nvPr/>
        </p:nvSpPr>
        <p:spPr>
          <a:xfrm>
            <a:off x="385011" y="421106"/>
            <a:ext cx="8758989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Who Was Job?</a:t>
            </a:r>
            <a:endParaRPr lang="en-US" sz="1100" b="1" dirty="0">
              <a:latin typeface="Arial Narrow" panose="020B0606020202030204" pitchFamily="34" charset="0"/>
            </a:endParaRPr>
          </a:p>
          <a:p>
            <a:endParaRPr lang="en-US" sz="1100" b="1" dirty="0">
              <a:latin typeface="Arial Narrow" panose="020B0606020202030204" pitchFamily="34" charset="0"/>
            </a:endParaRP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pPr marL="514350" indent="-514350">
              <a:buAutoNum type="arabicParenR"/>
            </a:pPr>
            <a:r>
              <a:rPr lang="en-US" sz="3200" b="1" dirty="0">
                <a:latin typeface="Arial Narrow" panose="020B0606020202030204" pitchFamily="34" charset="0"/>
              </a:rPr>
              <a:t>A Wealthy Man (1:3)</a:t>
            </a:r>
          </a:p>
          <a:p>
            <a:pPr marL="1028700" lvl="1" indent="-5715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Large herds, many servants</a:t>
            </a:r>
          </a:p>
          <a:p>
            <a:pPr marL="1028700" lvl="1" indent="-5715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“the greatest of all the people of the east.”</a:t>
            </a:r>
          </a:p>
          <a:p>
            <a:pPr marL="514350" indent="-514350">
              <a:buAutoNum type="arabicParenR"/>
            </a:pPr>
            <a:endParaRPr lang="en-US" sz="700" b="1" dirty="0">
              <a:latin typeface="Arial Narrow" panose="020B0606020202030204" pitchFamily="34" charset="0"/>
            </a:endParaRPr>
          </a:p>
          <a:p>
            <a:pPr marL="514350" indent="-514350">
              <a:buAutoNum type="arabicParenR"/>
            </a:pPr>
            <a:r>
              <a:rPr lang="en-US" sz="3200" b="1" dirty="0">
                <a:latin typeface="Arial Narrow" panose="020B0606020202030204" pitchFamily="34" charset="0"/>
              </a:rPr>
              <a:t>A Family Man (1:2)</a:t>
            </a:r>
          </a:p>
          <a:p>
            <a:pPr marL="1028700" lvl="1" indent="-5715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10 children (7 sons and 3 daughters)</a:t>
            </a:r>
          </a:p>
          <a:p>
            <a:pPr marL="1028700" lvl="1" indent="-5715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A complete family</a:t>
            </a:r>
          </a:p>
          <a:p>
            <a:pPr marL="514350" indent="-514350">
              <a:buAutoNum type="arabicParenR"/>
            </a:pPr>
            <a:endParaRPr lang="en-US" sz="700" b="1" dirty="0">
              <a:latin typeface="Arial Narrow" panose="020B0606020202030204" pitchFamily="34" charset="0"/>
            </a:endParaRPr>
          </a:p>
          <a:p>
            <a:pPr marL="514350" indent="-514350">
              <a:buAutoNum type="arabicParenR"/>
            </a:pPr>
            <a:r>
              <a:rPr lang="en-US" sz="3200" b="1" dirty="0">
                <a:latin typeface="Arial Narrow" panose="020B0606020202030204" pitchFamily="34" charset="0"/>
              </a:rPr>
              <a:t>A Godly Man (1:1)</a:t>
            </a:r>
          </a:p>
          <a:p>
            <a:pPr marL="1028700" lvl="1" indent="-5715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blameless, upright, feared God, and turned away from evil</a:t>
            </a:r>
          </a:p>
          <a:p>
            <a:pPr marL="1028700" lvl="1" indent="-571500">
              <a:buFontTx/>
              <a:buChar char="-"/>
            </a:pPr>
            <a:endParaRPr lang="en-US" sz="36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497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furniture, curtain, fabric&#10;&#10;Description automatically generated">
            <a:extLst>
              <a:ext uri="{FF2B5EF4-FFF2-40B4-BE49-F238E27FC236}">
                <a16:creationId xmlns:a16="http://schemas.microsoft.com/office/drawing/2014/main" id="{59A680EB-29CC-4D4C-A2D6-D2A6DA54FB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5B2F973-1BF4-4FF1-A4E4-42B72F0A40F6}"/>
              </a:ext>
            </a:extLst>
          </p:cNvPr>
          <p:cNvSpPr txBox="1"/>
          <p:nvPr/>
        </p:nvSpPr>
        <p:spPr>
          <a:xfrm>
            <a:off x="385011" y="421106"/>
            <a:ext cx="8361947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Satan’s Conversation with God</a:t>
            </a:r>
            <a:endParaRPr lang="en-US" sz="1100" b="1" dirty="0">
              <a:latin typeface="Arial Narrow" panose="020B0606020202030204" pitchFamily="34" charset="0"/>
            </a:endParaRPr>
          </a:p>
          <a:p>
            <a:endParaRPr lang="en-US" sz="11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After Satan came from “walking up and down” on the earth, God asked if he’d considered Job.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700" dirty="0"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God’s suggestion is a sign of great confidence in Job. </a:t>
            </a:r>
          </a:p>
          <a:p>
            <a:pPr marL="1028700" lvl="1" indent="-571500">
              <a:buFontTx/>
              <a:buChar char="-"/>
            </a:pPr>
            <a:endParaRPr lang="en-US" sz="700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Satan then accused Job of only serving God because he’d been blessed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700" b="1" dirty="0"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Satan (H7854) can mean “accuser”                 (cf. Ps. 109:6-7; Rev. 12:10)</a:t>
            </a:r>
          </a:p>
          <a:p>
            <a:pPr marL="1028700" lvl="1" indent="-5715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God allows Satan to inflict suffering upon Job</a:t>
            </a:r>
          </a:p>
          <a:p>
            <a:pPr marL="1028700" lvl="1" indent="-571500">
              <a:buFontTx/>
              <a:buChar char="-"/>
            </a:pPr>
            <a:endParaRPr lang="en-US" sz="3600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66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furniture, curtain, fabric&#10;&#10;Description automatically generated">
            <a:extLst>
              <a:ext uri="{FF2B5EF4-FFF2-40B4-BE49-F238E27FC236}">
                <a16:creationId xmlns:a16="http://schemas.microsoft.com/office/drawing/2014/main" id="{59A680EB-29CC-4D4C-A2D6-D2A6DA54FB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5B2F973-1BF4-4FF1-A4E4-42B72F0A40F6}"/>
              </a:ext>
            </a:extLst>
          </p:cNvPr>
          <p:cNvSpPr txBox="1"/>
          <p:nvPr/>
        </p:nvSpPr>
        <p:spPr>
          <a:xfrm>
            <a:off x="385011" y="421106"/>
            <a:ext cx="8361947" cy="7771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Satan’s Afflictions Against Job</a:t>
            </a:r>
            <a:endParaRPr lang="en-US" sz="1100" b="1" dirty="0">
              <a:latin typeface="Arial Narrow" panose="020B0606020202030204" pitchFamily="34" charset="0"/>
            </a:endParaRPr>
          </a:p>
          <a:p>
            <a:endParaRPr lang="en-US" sz="11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Livelihood (1:14-17)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Destroyed his animals and servants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Family (1:18-19)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Destroyed his children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Figuratively lost his wife (see 2:9)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Health (2:7-8)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Covered in sores from head to foot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Used broken pottery to scrape himself</a:t>
            </a:r>
          </a:p>
          <a:p>
            <a:pPr marL="914400" lvl="1" indent="-457200">
              <a:buFontTx/>
              <a:buChar char="-"/>
            </a:pPr>
            <a:endParaRPr lang="en-US" sz="3200" b="1" dirty="0"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3600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46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furniture, curtain, fabric&#10;&#10;Description automatically generated">
            <a:extLst>
              <a:ext uri="{FF2B5EF4-FFF2-40B4-BE49-F238E27FC236}">
                <a16:creationId xmlns:a16="http://schemas.microsoft.com/office/drawing/2014/main" id="{59A680EB-29CC-4D4C-A2D6-D2A6DA54FB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5B2F973-1BF4-4FF1-A4E4-42B72F0A40F6}"/>
              </a:ext>
            </a:extLst>
          </p:cNvPr>
          <p:cNvSpPr txBox="1"/>
          <p:nvPr/>
        </p:nvSpPr>
        <p:spPr>
          <a:xfrm>
            <a:off x="385011" y="421106"/>
            <a:ext cx="8361947" cy="7525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Job’s Emotional Rollercoaster</a:t>
            </a:r>
            <a:endParaRPr lang="en-US" sz="1100" b="1" dirty="0">
              <a:latin typeface="Arial Narrow" panose="020B0606020202030204" pitchFamily="34" charset="0"/>
            </a:endParaRPr>
          </a:p>
          <a:p>
            <a:endParaRPr lang="en-US" sz="11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Initial response was overwhelmingly positive </a:t>
            </a:r>
            <a:r>
              <a:rPr lang="en-US" sz="3200" dirty="0">
                <a:latin typeface="Arial Narrow" panose="020B0606020202030204" pitchFamily="34" charset="0"/>
              </a:rPr>
              <a:t>(1:20-22; 2:9-10)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Continued worship, praise, and innocence</a:t>
            </a:r>
          </a:p>
          <a:p>
            <a:pPr lvl="1"/>
            <a:endParaRPr lang="en-US" sz="800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Soon, struggles began to surface                           </a:t>
            </a:r>
            <a:r>
              <a:rPr lang="en-US" sz="3200" dirty="0">
                <a:latin typeface="Arial Narrow" panose="020B0606020202030204" pitchFamily="34" charset="0"/>
              </a:rPr>
              <a:t>(9:22-24; 16:9; 11-17)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Questions of God’s goodness and justice</a:t>
            </a:r>
          </a:p>
          <a:p>
            <a:endParaRPr lang="en-US" sz="800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Ultimately returned to his confidence in God </a:t>
            </a:r>
            <a:r>
              <a:rPr lang="en-US" sz="3200" dirty="0">
                <a:latin typeface="Arial Narrow" panose="020B0606020202030204" pitchFamily="34" charset="0"/>
              </a:rPr>
              <a:t>(42:1-6)</a:t>
            </a:r>
          </a:p>
          <a:p>
            <a:pPr lvl="1"/>
            <a:endParaRPr lang="en-US" sz="3200" dirty="0"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3600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06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furniture, curtain, fabric&#10;&#10;Description automatically generated">
            <a:extLst>
              <a:ext uri="{FF2B5EF4-FFF2-40B4-BE49-F238E27FC236}">
                <a16:creationId xmlns:a16="http://schemas.microsoft.com/office/drawing/2014/main" id="{59A680EB-29CC-4D4C-A2D6-D2A6DA54FB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5B2F973-1BF4-4FF1-A4E4-42B72F0A40F6}"/>
              </a:ext>
            </a:extLst>
          </p:cNvPr>
          <p:cNvSpPr txBox="1"/>
          <p:nvPr/>
        </p:nvSpPr>
        <p:spPr>
          <a:xfrm>
            <a:off x="391026" y="240632"/>
            <a:ext cx="8361947" cy="863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Even in Suffering, We Can Fear the Lord</a:t>
            </a:r>
            <a:endParaRPr lang="en-US" sz="1100" b="1" dirty="0">
              <a:latin typeface="Arial Narrow" panose="020B0606020202030204" pitchFamily="34" charset="0"/>
            </a:endParaRPr>
          </a:p>
          <a:p>
            <a:endParaRPr lang="en-US" sz="11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Remember, God is </a:t>
            </a:r>
            <a:r>
              <a:rPr lang="en-US" sz="3200" b="1" i="1" dirty="0">
                <a:latin typeface="Arial Narrow" panose="020B0606020202030204" pitchFamily="34" charset="0"/>
              </a:rPr>
              <a:t>always </a:t>
            </a:r>
            <a:r>
              <a:rPr lang="en-US" sz="3200" b="1" dirty="0">
                <a:latin typeface="Arial Narrow" panose="020B0606020202030204" pitchFamily="34" charset="0"/>
              </a:rPr>
              <a:t>worthy of praise                         </a:t>
            </a:r>
            <a:r>
              <a:rPr lang="en-US" sz="3200" dirty="0">
                <a:latin typeface="Arial Narrow" panose="020B0606020202030204" pitchFamily="34" charset="0"/>
              </a:rPr>
              <a:t>(1:20-22; 2:9-10; 12:10)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Though our situations may change, God does not (Heb. 13:8; Num. 23:19)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Learn to see the silver linings of suffering</a:t>
            </a:r>
            <a:endParaRPr lang="en-US" sz="3200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Corrective (Heb. 12:5-11)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To teach reliance (2 Cor. </a:t>
            </a:r>
          </a:p>
          <a:p>
            <a:endParaRPr lang="en-US" sz="800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Throughout the chaos, TRUST GOD!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God sees and understands the big picture, we don’t (Job. 38-41)</a:t>
            </a:r>
          </a:p>
          <a:p>
            <a:pPr marL="914400" lvl="1" indent="-457200">
              <a:buFontTx/>
              <a:buChar char="-"/>
            </a:pPr>
            <a:endParaRPr lang="en-US" sz="3200" dirty="0"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3600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88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57EB78E4-124B-452F-814E-145FFA9C78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546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</TotalTime>
  <Words>317</Words>
  <Application>Microsoft Office PowerPoint</Application>
  <PresentationFormat>On-screen Show (4:3)</PresentationFormat>
  <Paragraphs>75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3</cp:revision>
  <dcterms:created xsi:type="dcterms:W3CDTF">2021-07-01T20:44:41Z</dcterms:created>
  <dcterms:modified xsi:type="dcterms:W3CDTF">2021-07-04T13:09:58Z</dcterms:modified>
</cp:coreProperties>
</file>