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57"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2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AAAB21-3D47-40D9-86CB-0EA01833EC51}"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47497-4445-4B2F-8836-4B32B59EAD07}" type="slidenum">
              <a:rPr lang="en-US" smtClean="0"/>
              <a:t>‹#›</a:t>
            </a:fld>
            <a:endParaRPr lang="en-US" dirty="0"/>
          </a:p>
        </p:txBody>
      </p:sp>
    </p:spTree>
    <p:extLst>
      <p:ext uri="{BB962C8B-B14F-4D97-AF65-F5344CB8AC3E}">
        <p14:creationId xmlns:p14="http://schemas.microsoft.com/office/powerpoint/2010/main" val="171076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AAB21-3D47-40D9-86CB-0EA01833EC51}"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47497-4445-4B2F-8836-4B32B59EAD07}" type="slidenum">
              <a:rPr lang="en-US" smtClean="0"/>
              <a:t>‹#›</a:t>
            </a:fld>
            <a:endParaRPr lang="en-US" dirty="0"/>
          </a:p>
        </p:txBody>
      </p:sp>
    </p:spTree>
    <p:extLst>
      <p:ext uri="{BB962C8B-B14F-4D97-AF65-F5344CB8AC3E}">
        <p14:creationId xmlns:p14="http://schemas.microsoft.com/office/powerpoint/2010/main" val="293070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AAB21-3D47-40D9-86CB-0EA01833EC51}"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47497-4445-4B2F-8836-4B32B59EAD07}" type="slidenum">
              <a:rPr lang="en-US" smtClean="0"/>
              <a:t>‹#›</a:t>
            </a:fld>
            <a:endParaRPr lang="en-US" dirty="0"/>
          </a:p>
        </p:txBody>
      </p:sp>
    </p:spTree>
    <p:extLst>
      <p:ext uri="{BB962C8B-B14F-4D97-AF65-F5344CB8AC3E}">
        <p14:creationId xmlns:p14="http://schemas.microsoft.com/office/powerpoint/2010/main" val="9114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AAB21-3D47-40D9-86CB-0EA01833EC51}"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47497-4445-4B2F-8836-4B32B59EAD07}" type="slidenum">
              <a:rPr lang="en-US" smtClean="0"/>
              <a:t>‹#›</a:t>
            </a:fld>
            <a:endParaRPr lang="en-US" dirty="0"/>
          </a:p>
        </p:txBody>
      </p:sp>
    </p:spTree>
    <p:extLst>
      <p:ext uri="{BB962C8B-B14F-4D97-AF65-F5344CB8AC3E}">
        <p14:creationId xmlns:p14="http://schemas.microsoft.com/office/powerpoint/2010/main" val="124384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AAB21-3D47-40D9-86CB-0EA01833EC51}"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47497-4445-4B2F-8836-4B32B59EAD07}" type="slidenum">
              <a:rPr lang="en-US" smtClean="0"/>
              <a:t>‹#›</a:t>
            </a:fld>
            <a:endParaRPr lang="en-US" dirty="0"/>
          </a:p>
        </p:txBody>
      </p:sp>
    </p:spTree>
    <p:extLst>
      <p:ext uri="{BB962C8B-B14F-4D97-AF65-F5344CB8AC3E}">
        <p14:creationId xmlns:p14="http://schemas.microsoft.com/office/powerpoint/2010/main" val="264095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AAAB21-3D47-40D9-86CB-0EA01833EC51}" type="datetimeFigureOut">
              <a:rPr lang="en-US" smtClean="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C47497-4445-4B2F-8836-4B32B59EAD07}" type="slidenum">
              <a:rPr lang="en-US" smtClean="0"/>
              <a:t>‹#›</a:t>
            </a:fld>
            <a:endParaRPr lang="en-US" dirty="0"/>
          </a:p>
        </p:txBody>
      </p:sp>
    </p:spTree>
    <p:extLst>
      <p:ext uri="{BB962C8B-B14F-4D97-AF65-F5344CB8AC3E}">
        <p14:creationId xmlns:p14="http://schemas.microsoft.com/office/powerpoint/2010/main" val="214989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AAAB21-3D47-40D9-86CB-0EA01833EC51}" type="datetimeFigureOut">
              <a:rPr lang="en-US" smtClean="0"/>
              <a:t>7/11/2021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C47497-4445-4B2F-8836-4B32B59EAD07}" type="slidenum">
              <a:rPr lang="en-US" smtClean="0"/>
              <a:t>‹#›</a:t>
            </a:fld>
            <a:endParaRPr lang="en-US" dirty="0"/>
          </a:p>
        </p:txBody>
      </p:sp>
    </p:spTree>
    <p:extLst>
      <p:ext uri="{BB962C8B-B14F-4D97-AF65-F5344CB8AC3E}">
        <p14:creationId xmlns:p14="http://schemas.microsoft.com/office/powerpoint/2010/main" val="403008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AAAB21-3D47-40D9-86CB-0EA01833EC51}" type="datetimeFigureOut">
              <a:rPr lang="en-US" smtClean="0"/>
              <a:t>7/11/2021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C47497-4445-4B2F-8836-4B32B59EAD07}" type="slidenum">
              <a:rPr lang="en-US" smtClean="0"/>
              <a:t>‹#›</a:t>
            </a:fld>
            <a:endParaRPr lang="en-US" dirty="0"/>
          </a:p>
        </p:txBody>
      </p:sp>
    </p:spTree>
    <p:extLst>
      <p:ext uri="{BB962C8B-B14F-4D97-AF65-F5344CB8AC3E}">
        <p14:creationId xmlns:p14="http://schemas.microsoft.com/office/powerpoint/2010/main" val="125961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AAB21-3D47-40D9-86CB-0EA01833EC51}" type="datetimeFigureOut">
              <a:rPr lang="en-US" smtClean="0"/>
              <a:t>7/11/2021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C47497-4445-4B2F-8836-4B32B59EAD07}" type="slidenum">
              <a:rPr lang="en-US" smtClean="0"/>
              <a:t>‹#›</a:t>
            </a:fld>
            <a:endParaRPr lang="en-US" dirty="0"/>
          </a:p>
        </p:txBody>
      </p:sp>
    </p:spTree>
    <p:extLst>
      <p:ext uri="{BB962C8B-B14F-4D97-AF65-F5344CB8AC3E}">
        <p14:creationId xmlns:p14="http://schemas.microsoft.com/office/powerpoint/2010/main" val="98706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AAB21-3D47-40D9-86CB-0EA01833EC51}" type="datetimeFigureOut">
              <a:rPr lang="en-US" smtClean="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C47497-4445-4B2F-8836-4B32B59EAD07}" type="slidenum">
              <a:rPr lang="en-US" smtClean="0"/>
              <a:t>‹#›</a:t>
            </a:fld>
            <a:endParaRPr lang="en-US" dirty="0"/>
          </a:p>
        </p:txBody>
      </p:sp>
    </p:spTree>
    <p:extLst>
      <p:ext uri="{BB962C8B-B14F-4D97-AF65-F5344CB8AC3E}">
        <p14:creationId xmlns:p14="http://schemas.microsoft.com/office/powerpoint/2010/main" val="266235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AAB21-3D47-40D9-86CB-0EA01833EC51}" type="datetimeFigureOut">
              <a:rPr lang="en-US" smtClean="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C47497-4445-4B2F-8836-4B32B59EAD07}" type="slidenum">
              <a:rPr lang="en-US" smtClean="0"/>
              <a:t>‹#›</a:t>
            </a:fld>
            <a:endParaRPr lang="en-US" dirty="0"/>
          </a:p>
        </p:txBody>
      </p:sp>
    </p:spTree>
    <p:extLst>
      <p:ext uri="{BB962C8B-B14F-4D97-AF65-F5344CB8AC3E}">
        <p14:creationId xmlns:p14="http://schemas.microsoft.com/office/powerpoint/2010/main" val="208519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AAB21-3D47-40D9-86CB-0EA01833EC51}" type="datetimeFigureOut">
              <a:rPr lang="en-US" smtClean="0"/>
              <a:t>7/11/2021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47497-4445-4B2F-8836-4B32B59EAD07}" type="slidenum">
              <a:rPr lang="en-US" smtClean="0"/>
              <a:t>‹#›</a:t>
            </a:fld>
            <a:endParaRPr lang="en-US" dirty="0"/>
          </a:p>
        </p:txBody>
      </p:sp>
    </p:spTree>
    <p:extLst>
      <p:ext uri="{BB962C8B-B14F-4D97-AF65-F5344CB8AC3E}">
        <p14:creationId xmlns:p14="http://schemas.microsoft.com/office/powerpoint/2010/main" val="594275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336DF0-6AB7-49BF-8BB5-30AA87116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074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348916" y="181957"/>
            <a:ext cx="8446168" cy="3631763"/>
          </a:xfrm>
          <a:prstGeom prst="rect">
            <a:avLst/>
          </a:prstGeom>
          <a:noFill/>
        </p:spPr>
        <p:txBody>
          <a:bodyPr wrap="square" rtlCol="0">
            <a:spAutoFit/>
          </a:bodyPr>
          <a:lstStyle/>
          <a:p>
            <a:r>
              <a:rPr lang="en-US" sz="3200" b="1" dirty="0">
                <a:latin typeface="Arial Narrow" panose="020B0606020202030204" pitchFamily="34" charset="0"/>
              </a:rPr>
              <a:t>Exodus 24:1-8</a:t>
            </a:r>
          </a:p>
          <a:p>
            <a:endParaRPr lang="en-US" sz="800" b="1" dirty="0">
              <a:latin typeface="Arial Narrow" panose="020B0606020202030204" pitchFamily="34" charset="0"/>
            </a:endParaRPr>
          </a:p>
          <a:p>
            <a:r>
              <a:rPr lang="en-US" sz="3200" baseline="30000" dirty="0">
                <a:latin typeface="Arial Narrow" panose="020B0606020202030204" pitchFamily="34" charset="0"/>
              </a:rPr>
              <a:t>12</a:t>
            </a:r>
            <a:r>
              <a:rPr lang="en-US" sz="3200" dirty="0">
                <a:latin typeface="Arial Narrow" panose="020B0606020202030204" pitchFamily="34" charset="0"/>
              </a:rPr>
              <a:t> The Lord said to Moses, “Come up to me on the mountain and wait there, that I may give you the tablets of stone, with the law and the commandment, which I have written for their instruction.”</a:t>
            </a:r>
          </a:p>
          <a:p>
            <a:endParaRPr lang="en-US" sz="3200" dirty="0">
              <a:latin typeface="Arial Narrow" panose="020B0606020202030204" pitchFamily="34" charset="0"/>
            </a:endParaRPr>
          </a:p>
          <a:p>
            <a:endParaRPr lang="en-US" sz="3000" dirty="0">
              <a:latin typeface="Arial Narrow" panose="020B0606020202030204" pitchFamily="34" charset="0"/>
            </a:endParaRPr>
          </a:p>
        </p:txBody>
      </p:sp>
    </p:spTree>
    <p:extLst>
      <p:ext uri="{BB962C8B-B14F-4D97-AF65-F5344CB8AC3E}">
        <p14:creationId xmlns:p14="http://schemas.microsoft.com/office/powerpoint/2010/main" val="187194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348916" y="181957"/>
            <a:ext cx="8446168" cy="5601533"/>
          </a:xfrm>
          <a:prstGeom prst="rect">
            <a:avLst/>
          </a:prstGeom>
          <a:noFill/>
        </p:spPr>
        <p:txBody>
          <a:bodyPr wrap="square" rtlCol="0">
            <a:spAutoFit/>
          </a:bodyPr>
          <a:lstStyle/>
          <a:p>
            <a:r>
              <a:rPr lang="en-US" sz="3200" b="1" dirty="0">
                <a:latin typeface="Arial Narrow" panose="020B0606020202030204" pitchFamily="34" charset="0"/>
              </a:rPr>
              <a:t>Exodus 24:15-18</a:t>
            </a:r>
          </a:p>
          <a:p>
            <a:endParaRPr lang="en-US" sz="800" b="1" dirty="0">
              <a:latin typeface="Arial Narrow" panose="020B0606020202030204" pitchFamily="34" charset="0"/>
            </a:endParaRPr>
          </a:p>
          <a:p>
            <a:r>
              <a:rPr lang="en-US" sz="3200" baseline="30000" dirty="0">
                <a:latin typeface="Arial Narrow" panose="020B0606020202030204" pitchFamily="34" charset="0"/>
              </a:rPr>
              <a:t>15</a:t>
            </a:r>
            <a:r>
              <a:rPr lang="en-US" sz="3200" dirty="0">
                <a:latin typeface="Arial Narrow" panose="020B0606020202030204" pitchFamily="34" charset="0"/>
              </a:rPr>
              <a:t> Then Moses went up on the mountain, and the cloud covered the mountain. </a:t>
            </a:r>
            <a:r>
              <a:rPr lang="en-US" sz="3200" baseline="30000" dirty="0">
                <a:latin typeface="Arial Narrow" panose="020B0606020202030204" pitchFamily="34" charset="0"/>
              </a:rPr>
              <a:t>16 </a:t>
            </a:r>
            <a:r>
              <a:rPr lang="en-US" sz="3200" dirty="0">
                <a:latin typeface="Arial Narrow" panose="020B0606020202030204" pitchFamily="34" charset="0"/>
              </a:rPr>
              <a:t>The glory of the Lord dwelt on Mount Sinai, and the cloud covered it six days. And on the seventh day he called to Moses out of the midst of the cloud. </a:t>
            </a:r>
            <a:r>
              <a:rPr lang="en-US" sz="3200" baseline="30000" dirty="0">
                <a:latin typeface="Arial Narrow" panose="020B0606020202030204" pitchFamily="34" charset="0"/>
              </a:rPr>
              <a:t>17</a:t>
            </a:r>
            <a:r>
              <a:rPr lang="en-US" sz="3200" dirty="0">
                <a:latin typeface="Arial Narrow" panose="020B0606020202030204" pitchFamily="34" charset="0"/>
              </a:rPr>
              <a:t> Now the appearance of the glory of the Lord was like a devouring fire on the top of the mountain in the sight of the people of Israel. </a:t>
            </a:r>
            <a:r>
              <a:rPr lang="en-US" sz="3200" baseline="30000" dirty="0">
                <a:latin typeface="Arial Narrow" panose="020B0606020202030204" pitchFamily="34" charset="0"/>
              </a:rPr>
              <a:t>18</a:t>
            </a:r>
            <a:r>
              <a:rPr lang="en-US" sz="3200" dirty="0">
                <a:latin typeface="Arial Narrow" panose="020B0606020202030204" pitchFamily="34" charset="0"/>
              </a:rPr>
              <a:t> Moses entered the cloud and went up on the mountain. And Moses was on the mountain forty days and forty nights.</a:t>
            </a:r>
          </a:p>
          <a:p>
            <a:endParaRPr lang="en-US" sz="3000" dirty="0">
              <a:latin typeface="Arial Narrow" panose="020B0606020202030204" pitchFamily="34" charset="0"/>
            </a:endParaRPr>
          </a:p>
        </p:txBody>
      </p:sp>
    </p:spTree>
    <p:extLst>
      <p:ext uri="{BB962C8B-B14F-4D97-AF65-F5344CB8AC3E}">
        <p14:creationId xmlns:p14="http://schemas.microsoft.com/office/powerpoint/2010/main" val="34246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348916" y="181957"/>
            <a:ext cx="8446168" cy="6586418"/>
          </a:xfrm>
          <a:prstGeom prst="rect">
            <a:avLst/>
          </a:prstGeom>
          <a:noFill/>
        </p:spPr>
        <p:txBody>
          <a:bodyPr wrap="square" rtlCol="0">
            <a:spAutoFit/>
          </a:bodyPr>
          <a:lstStyle/>
          <a:p>
            <a:r>
              <a:rPr lang="en-US" sz="3200" b="1" dirty="0">
                <a:latin typeface="Arial Narrow" panose="020B0606020202030204" pitchFamily="34" charset="0"/>
              </a:rPr>
              <a:t>The Broken Covenant In The Prophets</a:t>
            </a:r>
          </a:p>
          <a:p>
            <a:endParaRPr lang="en-US" sz="3200" b="1" dirty="0">
              <a:latin typeface="Arial Narrow" panose="020B0606020202030204" pitchFamily="34" charset="0"/>
            </a:endParaRPr>
          </a:p>
          <a:p>
            <a:pPr algn="ctr"/>
            <a:r>
              <a:rPr lang="en-US" sz="3200" b="1" dirty="0">
                <a:latin typeface="Arial Narrow" panose="020B0606020202030204" pitchFamily="34" charset="0"/>
              </a:rPr>
              <a:t>Jeremiah 11:10-11  </a:t>
            </a:r>
          </a:p>
          <a:p>
            <a:pPr algn="ctr"/>
            <a:endParaRPr lang="en-US" sz="800" b="1" dirty="0">
              <a:latin typeface="Arial Narrow" panose="020B0606020202030204" pitchFamily="34" charset="0"/>
            </a:endParaRPr>
          </a:p>
          <a:p>
            <a:pPr algn="ctr"/>
            <a:r>
              <a:rPr lang="en-US" sz="3200" baseline="30000" dirty="0">
                <a:latin typeface="Arial Narrow" panose="020B0606020202030204" pitchFamily="34" charset="0"/>
              </a:rPr>
              <a:t>10</a:t>
            </a:r>
            <a:r>
              <a:rPr lang="en-US" sz="3200" dirty="0">
                <a:latin typeface="Arial Narrow" panose="020B0606020202030204" pitchFamily="34" charset="0"/>
              </a:rPr>
              <a:t> They have turned back to the iniquities of their forefathers, who refused to hear my words. They have gone after other gods to serve them. The house of Israel and the house of Judah have broken my covenant that I made with their fathers. </a:t>
            </a:r>
            <a:r>
              <a:rPr lang="en-US" sz="3200" baseline="30000" dirty="0">
                <a:latin typeface="Arial Narrow" panose="020B0606020202030204" pitchFamily="34" charset="0"/>
              </a:rPr>
              <a:t>11</a:t>
            </a:r>
            <a:r>
              <a:rPr lang="en-US" sz="3200" dirty="0">
                <a:latin typeface="Arial Narrow" panose="020B0606020202030204" pitchFamily="34" charset="0"/>
              </a:rPr>
              <a:t> Therefore, thus says the Lord, Behold, I am bringing disaster upon them that they cannot escape. Though they cry to me, I will not listen to them.</a:t>
            </a:r>
          </a:p>
          <a:p>
            <a:endParaRPr lang="en-US" sz="3200" dirty="0">
              <a:latin typeface="Arial Narrow" panose="020B0606020202030204" pitchFamily="34" charset="0"/>
            </a:endParaRPr>
          </a:p>
          <a:p>
            <a:endParaRPr lang="en-US" sz="3000" dirty="0">
              <a:latin typeface="Arial Narrow" panose="020B0606020202030204" pitchFamily="34" charset="0"/>
            </a:endParaRPr>
          </a:p>
        </p:txBody>
      </p:sp>
    </p:spTree>
    <p:extLst>
      <p:ext uri="{BB962C8B-B14F-4D97-AF65-F5344CB8AC3E}">
        <p14:creationId xmlns:p14="http://schemas.microsoft.com/office/powerpoint/2010/main" val="190450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348916" y="181957"/>
            <a:ext cx="8446168" cy="5601533"/>
          </a:xfrm>
          <a:prstGeom prst="rect">
            <a:avLst/>
          </a:prstGeom>
          <a:noFill/>
        </p:spPr>
        <p:txBody>
          <a:bodyPr wrap="square" rtlCol="0">
            <a:spAutoFit/>
          </a:bodyPr>
          <a:lstStyle/>
          <a:p>
            <a:r>
              <a:rPr lang="en-US" sz="3200" b="1" dirty="0">
                <a:latin typeface="Arial Narrow" panose="020B0606020202030204" pitchFamily="34" charset="0"/>
              </a:rPr>
              <a:t>The Broken Covenant In The Prophets</a:t>
            </a:r>
          </a:p>
          <a:p>
            <a:endParaRPr lang="en-US" sz="3200" dirty="0">
              <a:latin typeface="Arial Narrow" panose="020B0606020202030204" pitchFamily="34" charset="0"/>
            </a:endParaRPr>
          </a:p>
          <a:p>
            <a:pPr algn="ctr"/>
            <a:r>
              <a:rPr lang="en-US" sz="3200" b="1" dirty="0">
                <a:latin typeface="Arial Narrow" panose="020B0606020202030204" pitchFamily="34" charset="0"/>
              </a:rPr>
              <a:t>Jeremiah 22:8-9 </a:t>
            </a:r>
          </a:p>
          <a:p>
            <a:pPr algn="ctr"/>
            <a:endParaRPr lang="en-US" sz="800" b="1" dirty="0">
              <a:latin typeface="Arial Narrow" panose="020B0606020202030204" pitchFamily="34" charset="0"/>
            </a:endParaRPr>
          </a:p>
          <a:p>
            <a:pPr algn="ctr"/>
            <a:r>
              <a:rPr lang="en-US" sz="3200" baseline="30000" dirty="0">
                <a:latin typeface="Arial Narrow" panose="020B0606020202030204" pitchFamily="34" charset="0"/>
              </a:rPr>
              <a:t>8</a:t>
            </a:r>
            <a:r>
              <a:rPr lang="en-US" sz="3200" dirty="0">
                <a:latin typeface="Arial Narrow" panose="020B0606020202030204" pitchFamily="34" charset="0"/>
              </a:rPr>
              <a:t> “‘And many nations will pass by this city, and every man will say to his neighbor, “Why has the Lord dealt thus with this great city?” </a:t>
            </a:r>
            <a:r>
              <a:rPr lang="en-US" sz="3200" baseline="30000" dirty="0">
                <a:latin typeface="Arial Narrow" panose="020B0606020202030204" pitchFamily="34" charset="0"/>
              </a:rPr>
              <a:t>9</a:t>
            </a:r>
            <a:r>
              <a:rPr lang="en-US" sz="3200" dirty="0">
                <a:latin typeface="Arial Narrow" panose="020B0606020202030204" pitchFamily="34" charset="0"/>
              </a:rPr>
              <a:t> And they will answer, “Because they have forsaken the covenant of the Lord their God and worshiped other gods and served them.”’”</a:t>
            </a:r>
          </a:p>
          <a:p>
            <a:endParaRPr lang="en-US" sz="3200" dirty="0">
              <a:latin typeface="Arial Narrow" panose="020B0606020202030204" pitchFamily="34" charset="0"/>
            </a:endParaRPr>
          </a:p>
          <a:p>
            <a:endParaRPr lang="en-US" sz="3000" dirty="0">
              <a:latin typeface="Arial Narrow" panose="020B0606020202030204" pitchFamily="34" charset="0"/>
            </a:endParaRPr>
          </a:p>
        </p:txBody>
      </p:sp>
    </p:spTree>
    <p:extLst>
      <p:ext uri="{BB962C8B-B14F-4D97-AF65-F5344CB8AC3E}">
        <p14:creationId xmlns:p14="http://schemas.microsoft.com/office/powerpoint/2010/main" val="238254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348916" y="181957"/>
            <a:ext cx="8446168" cy="6093976"/>
          </a:xfrm>
          <a:prstGeom prst="rect">
            <a:avLst/>
          </a:prstGeom>
          <a:noFill/>
        </p:spPr>
        <p:txBody>
          <a:bodyPr wrap="square" rtlCol="0">
            <a:spAutoFit/>
          </a:bodyPr>
          <a:lstStyle/>
          <a:p>
            <a:r>
              <a:rPr lang="en-US" sz="3200" b="1" dirty="0">
                <a:latin typeface="Arial Narrow" panose="020B0606020202030204" pitchFamily="34" charset="0"/>
              </a:rPr>
              <a:t>The Broken Covenant In The Prophets</a:t>
            </a:r>
          </a:p>
          <a:p>
            <a:endParaRPr lang="en-US" sz="3200" dirty="0">
              <a:latin typeface="Arial Narrow" panose="020B0606020202030204" pitchFamily="34" charset="0"/>
            </a:endParaRPr>
          </a:p>
          <a:p>
            <a:pPr algn="ctr"/>
            <a:r>
              <a:rPr lang="en-US" sz="3200" b="1" dirty="0">
                <a:latin typeface="Arial Narrow" panose="020B0606020202030204" pitchFamily="34" charset="0"/>
              </a:rPr>
              <a:t>Ezekiel 44:6-7  </a:t>
            </a:r>
          </a:p>
          <a:p>
            <a:pPr algn="ctr"/>
            <a:endParaRPr lang="en-US" sz="800" b="1" dirty="0">
              <a:latin typeface="Arial Narrow" panose="020B0606020202030204" pitchFamily="34" charset="0"/>
            </a:endParaRPr>
          </a:p>
          <a:p>
            <a:pPr algn="ctr"/>
            <a:r>
              <a:rPr lang="en-US" sz="3200" baseline="30000" dirty="0">
                <a:latin typeface="Arial Narrow" panose="020B0606020202030204" pitchFamily="34" charset="0"/>
              </a:rPr>
              <a:t>6</a:t>
            </a:r>
            <a:r>
              <a:rPr lang="en-US" sz="3200" dirty="0">
                <a:latin typeface="Arial Narrow" panose="020B0606020202030204" pitchFamily="34" charset="0"/>
              </a:rPr>
              <a:t> And say to the rebellious house, to the house of Israel, Thus says the Lord God: O house of Israel, enough of all your abominations, </a:t>
            </a:r>
            <a:r>
              <a:rPr lang="en-US" sz="3200" baseline="30000" dirty="0">
                <a:latin typeface="Arial Narrow" panose="020B0606020202030204" pitchFamily="34" charset="0"/>
              </a:rPr>
              <a:t>7</a:t>
            </a:r>
            <a:r>
              <a:rPr lang="en-US" sz="3200" dirty="0">
                <a:latin typeface="Arial Narrow" panose="020B0606020202030204" pitchFamily="34" charset="0"/>
              </a:rPr>
              <a:t> in admitting foreigners, uncircumcised in heart and flesh, to be in my sanctuary, profaning my temple, when you offer to me my food, the fat and the blood. You have broken my covenant, in addition to all your abominations. </a:t>
            </a:r>
          </a:p>
          <a:p>
            <a:endParaRPr lang="en-US" sz="3200" dirty="0">
              <a:latin typeface="Arial Narrow" panose="020B0606020202030204" pitchFamily="34" charset="0"/>
            </a:endParaRPr>
          </a:p>
          <a:p>
            <a:endParaRPr lang="en-US" sz="3000" dirty="0">
              <a:latin typeface="Arial Narrow" panose="020B0606020202030204" pitchFamily="34" charset="0"/>
            </a:endParaRPr>
          </a:p>
        </p:txBody>
      </p:sp>
    </p:spTree>
    <p:extLst>
      <p:ext uri="{BB962C8B-B14F-4D97-AF65-F5344CB8AC3E}">
        <p14:creationId xmlns:p14="http://schemas.microsoft.com/office/powerpoint/2010/main" val="197539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348915" y="181957"/>
            <a:ext cx="8482263" cy="6832640"/>
          </a:xfrm>
          <a:prstGeom prst="rect">
            <a:avLst/>
          </a:prstGeom>
          <a:noFill/>
        </p:spPr>
        <p:txBody>
          <a:bodyPr wrap="square" rtlCol="0">
            <a:spAutoFit/>
          </a:bodyPr>
          <a:lstStyle/>
          <a:p>
            <a:r>
              <a:rPr lang="en-US" sz="3200" b="1" dirty="0">
                <a:latin typeface="Arial Narrow" panose="020B0606020202030204" pitchFamily="34" charset="0"/>
              </a:rPr>
              <a:t>The Broken Covenant In The Prophets</a:t>
            </a:r>
          </a:p>
          <a:p>
            <a:endParaRPr lang="en-US" sz="3200" dirty="0">
              <a:latin typeface="Arial Narrow" panose="020B0606020202030204" pitchFamily="34" charset="0"/>
            </a:endParaRPr>
          </a:p>
          <a:p>
            <a:pPr algn="ctr"/>
            <a:r>
              <a:rPr lang="en-US" sz="3200" b="1" dirty="0">
                <a:latin typeface="Arial Narrow" panose="020B0606020202030204" pitchFamily="34" charset="0"/>
              </a:rPr>
              <a:t>Hosea 8:1-3  </a:t>
            </a:r>
          </a:p>
          <a:p>
            <a:pPr algn="ctr"/>
            <a:endParaRPr lang="en-US" sz="800" b="1" dirty="0">
              <a:latin typeface="Arial Narrow" panose="020B0606020202030204" pitchFamily="34" charset="0"/>
            </a:endParaRPr>
          </a:p>
          <a:p>
            <a:pPr algn="ctr"/>
            <a:r>
              <a:rPr lang="en-US" sz="3200" baseline="30000" dirty="0">
                <a:latin typeface="Arial Narrow" panose="020B0606020202030204" pitchFamily="34" charset="0"/>
              </a:rPr>
              <a:t>1 </a:t>
            </a:r>
            <a:r>
              <a:rPr lang="en-US" sz="3200" dirty="0">
                <a:latin typeface="Arial Narrow" panose="020B0606020202030204" pitchFamily="34" charset="0"/>
              </a:rPr>
              <a:t>Set the trumpet to your lips!</a:t>
            </a:r>
          </a:p>
          <a:p>
            <a:pPr algn="ctr"/>
            <a:r>
              <a:rPr lang="en-US" sz="3200" dirty="0">
                <a:latin typeface="Arial Narrow" panose="020B0606020202030204" pitchFamily="34" charset="0"/>
              </a:rPr>
              <a:t>    One like a vulture is over the house of the Lord,</a:t>
            </a:r>
          </a:p>
          <a:p>
            <a:pPr algn="ctr"/>
            <a:r>
              <a:rPr lang="en-US" sz="3200" dirty="0">
                <a:latin typeface="Arial Narrow" panose="020B0606020202030204" pitchFamily="34" charset="0"/>
              </a:rPr>
              <a:t>because they have transgressed my covenant</a:t>
            </a:r>
          </a:p>
          <a:p>
            <a:pPr algn="ctr"/>
            <a:r>
              <a:rPr lang="en-US" sz="3200" dirty="0">
                <a:latin typeface="Arial Narrow" panose="020B0606020202030204" pitchFamily="34" charset="0"/>
              </a:rPr>
              <a:t>    and rebelled against my law.</a:t>
            </a:r>
          </a:p>
          <a:p>
            <a:pPr algn="ctr"/>
            <a:endParaRPr lang="en-US" sz="800" dirty="0">
              <a:latin typeface="Arial Narrow" panose="020B0606020202030204" pitchFamily="34" charset="0"/>
            </a:endParaRPr>
          </a:p>
          <a:p>
            <a:pPr algn="ctr"/>
            <a:r>
              <a:rPr lang="en-US" sz="3200" baseline="30000" dirty="0">
                <a:latin typeface="Arial Narrow" panose="020B0606020202030204" pitchFamily="34" charset="0"/>
              </a:rPr>
              <a:t>2</a:t>
            </a:r>
            <a:r>
              <a:rPr lang="en-US" sz="3200" dirty="0">
                <a:latin typeface="Arial Narrow" panose="020B0606020202030204" pitchFamily="34" charset="0"/>
              </a:rPr>
              <a:t> To me they cry,</a:t>
            </a:r>
          </a:p>
          <a:p>
            <a:pPr algn="ctr"/>
            <a:r>
              <a:rPr lang="en-US" sz="3200" dirty="0">
                <a:latin typeface="Arial Narrow" panose="020B0606020202030204" pitchFamily="34" charset="0"/>
              </a:rPr>
              <a:t>    “My God, we—Israel—know you.”</a:t>
            </a:r>
          </a:p>
          <a:p>
            <a:pPr algn="ctr"/>
            <a:endParaRPr lang="en-US" sz="800" dirty="0">
              <a:latin typeface="Arial Narrow" panose="020B0606020202030204" pitchFamily="34" charset="0"/>
            </a:endParaRPr>
          </a:p>
          <a:p>
            <a:pPr algn="ctr"/>
            <a:r>
              <a:rPr lang="en-US" sz="3200" baseline="30000" dirty="0">
                <a:latin typeface="Arial Narrow" panose="020B0606020202030204" pitchFamily="34" charset="0"/>
              </a:rPr>
              <a:t>3</a:t>
            </a:r>
            <a:r>
              <a:rPr lang="en-US" sz="3200" dirty="0">
                <a:latin typeface="Arial Narrow" panose="020B0606020202030204" pitchFamily="34" charset="0"/>
              </a:rPr>
              <a:t> Israel has spurned the good;</a:t>
            </a:r>
          </a:p>
          <a:p>
            <a:pPr algn="ctr"/>
            <a:r>
              <a:rPr lang="en-US" sz="3200" dirty="0">
                <a:latin typeface="Arial Narrow" panose="020B0606020202030204" pitchFamily="34" charset="0"/>
              </a:rPr>
              <a:t>    the enemy shall pursue him.</a:t>
            </a:r>
          </a:p>
          <a:p>
            <a:pPr algn="ctr"/>
            <a:r>
              <a:rPr lang="en-US" sz="3200" b="1" dirty="0">
                <a:latin typeface="Arial Narrow" panose="020B0606020202030204" pitchFamily="34" charset="0"/>
              </a:rPr>
              <a:t> </a:t>
            </a:r>
            <a:endParaRPr lang="en-US" sz="3200" dirty="0">
              <a:latin typeface="Arial Narrow" panose="020B0606020202030204" pitchFamily="34" charset="0"/>
            </a:endParaRPr>
          </a:p>
          <a:p>
            <a:endParaRPr lang="en-US" sz="3000" dirty="0">
              <a:latin typeface="Arial Narrow" panose="020B0606020202030204" pitchFamily="34" charset="0"/>
            </a:endParaRPr>
          </a:p>
        </p:txBody>
      </p:sp>
    </p:spTree>
    <p:extLst>
      <p:ext uri="{BB962C8B-B14F-4D97-AF65-F5344CB8AC3E}">
        <p14:creationId xmlns:p14="http://schemas.microsoft.com/office/powerpoint/2010/main" val="109137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210553" y="266178"/>
            <a:ext cx="8722894" cy="6709529"/>
          </a:xfrm>
          <a:prstGeom prst="rect">
            <a:avLst/>
          </a:prstGeom>
          <a:noFill/>
        </p:spPr>
        <p:txBody>
          <a:bodyPr wrap="square" rtlCol="0">
            <a:spAutoFit/>
          </a:bodyPr>
          <a:lstStyle/>
          <a:p>
            <a:r>
              <a:rPr lang="en-US" sz="3200" b="1" dirty="0">
                <a:latin typeface="Arial Narrow" panose="020B0606020202030204" pitchFamily="34" charset="0"/>
              </a:rPr>
              <a:t>We Are Not Under the Mosaic Covenant </a:t>
            </a:r>
          </a:p>
          <a:p>
            <a:endParaRPr lang="en-US" sz="3200" dirty="0">
              <a:latin typeface="Arial Narrow" panose="020B0606020202030204" pitchFamily="34" charset="0"/>
            </a:endParaRPr>
          </a:p>
          <a:p>
            <a:pPr algn="ctr"/>
            <a:r>
              <a:rPr lang="en-US" sz="3200" b="1" dirty="0">
                <a:latin typeface="Arial Narrow" panose="020B0606020202030204" pitchFamily="34" charset="0"/>
              </a:rPr>
              <a:t>Hebrews 8:13</a:t>
            </a:r>
          </a:p>
          <a:p>
            <a:pPr algn="ctr"/>
            <a:endParaRPr lang="en-US" sz="800" b="1" dirty="0">
              <a:latin typeface="Arial Narrow" panose="020B0606020202030204" pitchFamily="34" charset="0"/>
            </a:endParaRPr>
          </a:p>
          <a:p>
            <a:pPr algn="ctr"/>
            <a:r>
              <a:rPr lang="en-US" sz="3200" dirty="0">
                <a:latin typeface="Arial Narrow" panose="020B0606020202030204" pitchFamily="34" charset="0"/>
              </a:rPr>
              <a:t>In speaking of a new covenant, he makes the first one obsolete. And what is becoming obsolete and growing old is ready to vanish away.</a:t>
            </a:r>
          </a:p>
          <a:p>
            <a:pPr algn="ctr"/>
            <a:endParaRPr lang="en-US" sz="3200" b="1" dirty="0">
              <a:latin typeface="Arial Narrow" panose="020B0606020202030204" pitchFamily="34" charset="0"/>
            </a:endParaRPr>
          </a:p>
          <a:p>
            <a:pPr algn="ctr"/>
            <a:r>
              <a:rPr lang="en-US" sz="3200" b="1" dirty="0">
                <a:latin typeface="Arial Narrow" panose="020B0606020202030204" pitchFamily="34" charset="0"/>
              </a:rPr>
              <a:t>Romans 7:6</a:t>
            </a:r>
          </a:p>
          <a:p>
            <a:pPr algn="ctr"/>
            <a:endParaRPr lang="en-US" sz="800" b="1" dirty="0">
              <a:latin typeface="Arial Narrow" panose="020B0606020202030204" pitchFamily="34" charset="0"/>
            </a:endParaRPr>
          </a:p>
          <a:p>
            <a:pPr algn="ctr"/>
            <a:r>
              <a:rPr lang="en-US" sz="3200" dirty="0">
                <a:latin typeface="Arial Narrow" panose="020B0606020202030204" pitchFamily="34" charset="0"/>
              </a:rPr>
              <a:t>But now we are released from the law, having died to that which held us captive, so that we serve in the new way of the Spirit and not in the old way of the written code.</a:t>
            </a:r>
          </a:p>
          <a:p>
            <a:pPr algn="ctr"/>
            <a:endParaRPr lang="en-US" sz="3200" dirty="0">
              <a:latin typeface="Arial Narrow" panose="020B0606020202030204" pitchFamily="34" charset="0"/>
            </a:endParaRPr>
          </a:p>
          <a:p>
            <a:endParaRPr lang="en-US" sz="3000" dirty="0">
              <a:latin typeface="Arial Narrow" panose="020B0606020202030204" pitchFamily="34" charset="0"/>
            </a:endParaRPr>
          </a:p>
        </p:txBody>
      </p:sp>
    </p:spTree>
    <p:extLst>
      <p:ext uri="{BB962C8B-B14F-4D97-AF65-F5344CB8AC3E}">
        <p14:creationId xmlns:p14="http://schemas.microsoft.com/office/powerpoint/2010/main" val="36892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210553" y="266178"/>
            <a:ext cx="8722894" cy="4616648"/>
          </a:xfrm>
          <a:prstGeom prst="rect">
            <a:avLst/>
          </a:prstGeom>
          <a:noFill/>
        </p:spPr>
        <p:txBody>
          <a:bodyPr wrap="square" rtlCol="0">
            <a:spAutoFit/>
          </a:bodyPr>
          <a:lstStyle/>
          <a:p>
            <a:r>
              <a:rPr lang="en-US" sz="3200" b="1" dirty="0">
                <a:latin typeface="Arial Narrow" panose="020B0606020202030204" pitchFamily="34" charset="0"/>
              </a:rPr>
              <a:t>But The Covenant Still Holds Immense Value</a:t>
            </a:r>
          </a:p>
          <a:p>
            <a:endParaRPr lang="en-US" sz="3200" dirty="0">
              <a:latin typeface="Arial Narrow" panose="020B0606020202030204" pitchFamily="34" charset="0"/>
            </a:endParaRPr>
          </a:p>
          <a:p>
            <a:pPr algn="ctr"/>
            <a:r>
              <a:rPr lang="en-US" sz="3200" b="1" dirty="0">
                <a:latin typeface="Arial Narrow" panose="020B0606020202030204" pitchFamily="34" charset="0"/>
              </a:rPr>
              <a:t>2 Timothy 3:16-17 </a:t>
            </a:r>
          </a:p>
          <a:p>
            <a:pPr algn="ctr"/>
            <a:endParaRPr lang="en-US" sz="800" b="1" dirty="0">
              <a:latin typeface="Arial Narrow" panose="020B0606020202030204" pitchFamily="34" charset="0"/>
            </a:endParaRPr>
          </a:p>
          <a:p>
            <a:pPr algn="ctr"/>
            <a:r>
              <a:rPr lang="en-US" sz="3200" baseline="30000" dirty="0">
                <a:latin typeface="Arial Narrow" panose="020B0606020202030204" pitchFamily="34" charset="0"/>
              </a:rPr>
              <a:t>16</a:t>
            </a:r>
            <a:r>
              <a:rPr lang="en-US" sz="3200" dirty="0">
                <a:latin typeface="Arial Narrow" panose="020B0606020202030204" pitchFamily="34" charset="0"/>
              </a:rPr>
              <a:t> All Scripture is breathed out by God and profitable for teaching, for reproof, for correction, and for training in righteousness, </a:t>
            </a:r>
            <a:r>
              <a:rPr lang="en-US" sz="3200" baseline="30000" dirty="0">
                <a:latin typeface="Arial Narrow" panose="020B0606020202030204" pitchFamily="34" charset="0"/>
              </a:rPr>
              <a:t>17</a:t>
            </a:r>
            <a:r>
              <a:rPr lang="en-US" sz="3200" dirty="0">
                <a:latin typeface="Arial Narrow" panose="020B0606020202030204" pitchFamily="34" charset="0"/>
              </a:rPr>
              <a:t> that the man of God may be complete, equipped for every good work.</a:t>
            </a:r>
          </a:p>
          <a:p>
            <a:pPr algn="ctr"/>
            <a:endParaRPr lang="en-US" sz="3200" dirty="0">
              <a:latin typeface="Arial Narrow" panose="020B0606020202030204" pitchFamily="34" charset="0"/>
            </a:endParaRPr>
          </a:p>
          <a:p>
            <a:endParaRPr lang="en-US" sz="3000" dirty="0">
              <a:latin typeface="Arial Narrow" panose="020B0606020202030204" pitchFamily="34" charset="0"/>
            </a:endParaRPr>
          </a:p>
        </p:txBody>
      </p:sp>
    </p:spTree>
    <p:extLst>
      <p:ext uri="{BB962C8B-B14F-4D97-AF65-F5344CB8AC3E}">
        <p14:creationId xmlns:p14="http://schemas.microsoft.com/office/powerpoint/2010/main" val="408628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210553" y="266178"/>
            <a:ext cx="8722894" cy="7325082"/>
          </a:xfrm>
          <a:prstGeom prst="rect">
            <a:avLst/>
          </a:prstGeom>
          <a:noFill/>
        </p:spPr>
        <p:txBody>
          <a:bodyPr wrap="square" rtlCol="0">
            <a:spAutoFit/>
          </a:bodyPr>
          <a:lstStyle/>
          <a:p>
            <a:r>
              <a:rPr lang="en-US" sz="3200" b="1" dirty="0">
                <a:latin typeface="Arial Narrow" panose="020B0606020202030204" pitchFamily="34" charset="0"/>
              </a:rPr>
              <a:t>The Mosaic Covenant and Us</a:t>
            </a:r>
          </a:p>
          <a:p>
            <a:endParaRPr lang="en-US" sz="800" b="1" dirty="0">
              <a:latin typeface="Arial Narrow" panose="020B0606020202030204" pitchFamily="34" charset="0"/>
            </a:endParaRPr>
          </a:p>
          <a:p>
            <a:pPr marL="457200" indent="-457200">
              <a:buFont typeface="Arial" panose="020B0604020202020204" pitchFamily="34" charset="0"/>
              <a:buChar char="•"/>
            </a:pPr>
            <a:r>
              <a:rPr lang="en-US" sz="3200" b="1" dirty="0">
                <a:latin typeface="Arial Narrow" panose="020B0606020202030204" pitchFamily="34" charset="0"/>
              </a:rPr>
              <a:t>Teaches about God and His character</a:t>
            </a:r>
          </a:p>
          <a:p>
            <a:pPr marL="457200" indent="-457200">
              <a:buFont typeface="Arial" panose="020B0604020202020204" pitchFamily="34" charset="0"/>
              <a:buChar char="•"/>
            </a:pPr>
            <a:endParaRPr lang="en-US" sz="800" b="1"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His holiness  </a:t>
            </a:r>
          </a:p>
          <a:p>
            <a:pPr marL="1828800" lvl="3" indent="-457200">
              <a:buFontTx/>
              <a:buChar char="-"/>
            </a:pPr>
            <a:r>
              <a:rPr lang="en-US" sz="3200" dirty="0">
                <a:latin typeface="Arial Narrow" panose="020B0606020202030204" pitchFamily="34" charset="0"/>
              </a:rPr>
              <a:t>a failure to honor the covenant was a failure to honor the Holy Covenant Maker </a:t>
            </a:r>
          </a:p>
          <a:p>
            <a:pPr marL="1828800" lvl="3" indent="-457200">
              <a:buFontTx/>
              <a:buChar char="-"/>
            </a:pPr>
            <a:r>
              <a:rPr lang="en-US" sz="3200" dirty="0">
                <a:latin typeface="Arial Narrow" panose="020B0606020202030204" pitchFamily="34" charset="0"/>
              </a:rPr>
              <a:t>There were consequences for transgression (Ex. 32; Lev. 10; Num. 14:23)</a:t>
            </a:r>
          </a:p>
          <a:p>
            <a:pPr marL="1828800" lvl="3" indent="-457200">
              <a:buFontTx/>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His love</a:t>
            </a:r>
          </a:p>
          <a:p>
            <a:pPr marL="1828800" lvl="3" indent="-457200">
              <a:buFontTx/>
              <a:buChar char="-"/>
            </a:pPr>
            <a:r>
              <a:rPr lang="en-US" sz="3200" dirty="0">
                <a:latin typeface="Arial Narrow" panose="020B0606020202030204" pitchFamily="34" charset="0"/>
              </a:rPr>
              <a:t>He </a:t>
            </a:r>
            <a:r>
              <a:rPr lang="en-US" sz="3200" i="1" dirty="0">
                <a:latin typeface="Arial Narrow" panose="020B0606020202030204" pitchFamily="34" charset="0"/>
              </a:rPr>
              <a:t>wants </a:t>
            </a:r>
            <a:r>
              <a:rPr lang="en-US" sz="3200" dirty="0">
                <a:latin typeface="Arial Narrow" panose="020B0606020202030204" pitchFamily="34" charset="0"/>
              </a:rPr>
              <a:t>to have covenant relationship with His people</a:t>
            </a:r>
          </a:p>
          <a:p>
            <a:pPr marL="1828800" lvl="3" indent="-457200">
              <a:buFontTx/>
              <a:buChar char="-"/>
            </a:pPr>
            <a:r>
              <a:rPr lang="en-US" sz="3200" dirty="0">
                <a:latin typeface="Arial Narrow" panose="020B0606020202030204" pitchFamily="34" charset="0"/>
              </a:rPr>
              <a:t>He </a:t>
            </a:r>
            <a:r>
              <a:rPr lang="en-US" sz="3200" i="1" dirty="0">
                <a:latin typeface="Arial Narrow" panose="020B0606020202030204" pitchFamily="34" charset="0"/>
              </a:rPr>
              <a:t>wants </a:t>
            </a:r>
            <a:r>
              <a:rPr lang="en-US" sz="3200" dirty="0">
                <a:latin typeface="Arial Narrow" panose="020B0606020202030204" pitchFamily="34" charset="0"/>
              </a:rPr>
              <a:t>His creation to be His representatives</a:t>
            </a:r>
          </a:p>
          <a:p>
            <a:pPr marL="1371600" lvl="2" indent="-457200">
              <a:buFont typeface="Arial" panose="020B0604020202020204" pitchFamily="34" charset="0"/>
              <a:buChar char="•"/>
            </a:pPr>
            <a:endParaRPr lang="en-US" sz="3200" dirty="0">
              <a:latin typeface="Arial Narrow" panose="020B0606020202030204" pitchFamily="34" charset="0"/>
            </a:endParaRPr>
          </a:p>
          <a:p>
            <a:endParaRPr lang="en-US" sz="3000" dirty="0">
              <a:latin typeface="Arial Narrow" panose="020B0606020202030204" pitchFamily="34" charset="0"/>
            </a:endParaRPr>
          </a:p>
        </p:txBody>
      </p:sp>
    </p:spTree>
    <p:extLst>
      <p:ext uri="{BB962C8B-B14F-4D97-AF65-F5344CB8AC3E}">
        <p14:creationId xmlns:p14="http://schemas.microsoft.com/office/powerpoint/2010/main" val="86643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210553" y="266178"/>
            <a:ext cx="8722894" cy="3877985"/>
          </a:xfrm>
          <a:prstGeom prst="rect">
            <a:avLst/>
          </a:prstGeom>
          <a:noFill/>
        </p:spPr>
        <p:txBody>
          <a:bodyPr wrap="square" rtlCol="0">
            <a:spAutoFit/>
          </a:bodyPr>
          <a:lstStyle/>
          <a:p>
            <a:r>
              <a:rPr lang="en-US" sz="3200" b="1" dirty="0">
                <a:latin typeface="Arial Narrow" panose="020B0606020202030204" pitchFamily="34" charset="0"/>
              </a:rPr>
              <a:t>The Mosaic Covenant and Us</a:t>
            </a:r>
          </a:p>
          <a:p>
            <a:endParaRPr lang="en-US" sz="800" b="1" dirty="0">
              <a:latin typeface="Arial Narrow" panose="020B0606020202030204" pitchFamily="34" charset="0"/>
            </a:endParaRPr>
          </a:p>
          <a:p>
            <a:pPr marL="457200" indent="-457200">
              <a:buFont typeface="Arial" panose="020B0604020202020204" pitchFamily="34" charset="0"/>
              <a:buChar char="•"/>
            </a:pPr>
            <a:r>
              <a:rPr lang="en-US" sz="3200" b="1" dirty="0">
                <a:latin typeface="Arial Narrow" panose="020B0606020202030204" pitchFamily="34" charset="0"/>
              </a:rPr>
              <a:t>Reminds us that worship is from the heart</a:t>
            </a:r>
          </a:p>
          <a:p>
            <a:pPr marL="457200" indent="-457200">
              <a:buFont typeface="Arial" panose="020B0604020202020204" pitchFamily="34" charset="0"/>
              <a:buChar char="•"/>
            </a:pPr>
            <a:endParaRPr lang="en-US" sz="800" b="1"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The heart was just as important in the old covenant as the new (Deut. 6:5; Is. 29:13; 1 Sam. 15:22; Hos. 6:6)</a:t>
            </a:r>
          </a:p>
          <a:p>
            <a:pPr marL="914400" lvl="1" indent="-457200">
              <a:buFontTx/>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Worship void of the heart isn’t true worship at all </a:t>
            </a:r>
          </a:p>
          <a:p>
            <a:endParaRPr lang="en-US" sz="3000" dirty="0">
              <a:latin typeface="Arial Narrow" panose="020B0606020202030204" pitchFamily="34" charset="0"/>
            </a:endParaRPr>
          </a:p>
        </p:txBody>
      </p:sp>
    </p:spTree>
    <p:extLst>
      <p:ext uri="{BB962C8B-B14F-4D97-AF65-F5344CB8AC3E}">
        <p14:creationId xmlns:p14="http://schemas.microsoft.com/office/powerpoint/2010/main" val="377720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348916" y="181957"/>
            <a:ext cx="8446168" cy="6124754"/>
          </a:xfrm>
          <a:prstGeom prst="rect">
            <a:avLst/>
          </a:prstGeom>
          <a:noFill/>
        </p:spPr>
        <p:txBody>
          <a:bodyPr wrap="square" rtlCol="0">
            <a:spAutoFit/>
          </a:bodyPr>
          <a:lstStyle/>
          <a:p>
            <a:r>
              <a:rPr lang="en-US" sz="3200" b="1" dirty="0">
                <a:latin typeface="Arial Narrow" panose="020B0606020202030204" pitchFamily="34" charset="0"/>
              </a:rPr>
              <a:t>Exodus 19:3-6</a:t>
            </a:r>
          </a:p>
          <a:p>
            <a:endParaRPr lang="en-US" sz="800" b="1" dirty="0">
              <a:latin typeface="Arial Narrow" panose="020B0606020202030204" pitchFamily="34" charset="0"/>
            </a:endParaRPr>
          </a:p>
          <a:p>
            <a:r>
              <a:rPr lang="en-US" sz="3200" baseline="30000" dirty="0">
                <a:latin typeface="Arial Narrow" panose="020B0606020202030204" pitchFamily="34" charset="0"/>
              </a:rPr>
              <a:t>3</a:t>
            </a:r>
            <a:r>
              <a:rPr lang="en-US" sz="3200" dirty="0">
                <a:latin typeface="Arial Narrow" panose="020B0606020202030204" pitchFamily="34" charset="0"/>
              </a:rPr>
              <a:t> …Moses went up to God. The Lord called to him out of the mountain, saying, “Thus you shall say to the house of Jacob, and tell the people of Israel: </a:t>
            </a:r>
            <a:r>
              <a:rPr lang="en-US" sz="3200" baseline="30000" dirty="0">
                <a:latin typeface="Arial Narrow" panose="020B0606020202030204" pitchFamily="34" charset="0"/>
              </a:rPr>
              <a:t>4</a:t>
            </a:r>
            <a:r>
              <a:rPr lang="en-US" sz="3200" dirty="0">
                <a:latin typeface="Arial Narrow" panose="020B0606020202030204" pitchFamily="34" charset="0"/>
              </a:rPr>
              <a:t> ‘You yourselves have seen what I did to the Egyptians, and how I bore you on eagles' wings and brought you to myself. </a:t>
            </a:r>
            <a:r>
              <a:rPr lang="en-US" sz="3200" baseline="30000" dirty="0">
                <a:latin typeface="Arial Narrow" panose="020B0606020202030204" pitchFamily="34" charset="0"/>
              </a:rPr>
              <a:t>5</a:t>
            </a:r>
            <a:r>
              <a:rPr lang="en-US" sz="3200" dirty="0">
                <a:latin typeface="Arial Narrow" panose="020B0606020202030204" pitchFamily="34" charset="0"/>
              </a:rPr>
              <a:t> Now therefore, if you will indeed obey my voice and keep my covenant, you shall be my treasured possession among all peoples, for all the earth is mine; </a:t>
            </a:r>
            <a:r>
              <a:rPr lang="en-US" sz="3200" baseline="30000" dirty="0">
                <a:latin typeface="Arial Narrow" panose="020B0606020202030204" pitchFamily="34" charset="0"/>
              </a:rPr>
              <a:t>6</a:t>
            </a:r>
            <a:r>
              <a:rPr lang="en-US" sz="3200" dirty="0">
                <a:latin typeface="Arial Narrow" panose="020B0606020202030204" pitchFamily="34" charset="0"/>
              </a:rPr>
              <a:t> and you shall be to me a kingdom of priests and a holy nation.’ These are the words that you shall speak to the people of Israel.”</a:t>
            </a:r>
            <a:endParaRPr lang="en-US" sz="2800" dirty="0">
              <a:latin typeface="Arial Narrow" panose="020B0606020202030204" pitchFamily="34" charset="0"/>
            </a:endParaRPr>
          </a:p>
        </p:txBody>
      </p:sp>
    </p:spTree>
    <p:extLst>
      <p:ext uri="{BB962C8B-B14F-4D97-AF65-F5344CB8AC3E}">
        <p14:creationId xmlns:p14="http://schemas.microsoft.com/office/powerpoint/2010/main" val="139737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210553" y="266178"/>
            <a:ext cx="8722894" cy="4524315"/>
          </a:xfrm>
          <a:prstGeom prst="rect">
            <a:avLst/>
          </a:prstGeom>
          <a:noFill/>
        </p:spPr>
        <p:txBody>
          <a:bodyPr wrap="square" rtlCol="0">
            <a:spAutoFit/>
          </a:bodyPr>
          <a:lstStyle/>
          <a:p>
            <a:r>
              <a:rPr lang="en-US" sz="3200" b="1" dirty="0">
                <a:latin typeface="Arial Narrow" panose="020B0606020202030204" pitchFamily="34" charset="0"/>
              </a:rPr>
              <a:t>The Mosaic Covenant and Us</a:t>
            </a:r>
          </a:p>
          <a:p>
            <a:endParaRPr lang="en-US" sz="800" b="1" dirty="0">
              <a:latin typeface="Arial Narrow" panose="020B0606020202030204" pitchFamily="34" charset="0"/>
            </a:endParaRPr>
          </a:p>
          <a:p>
            <a:pPr marL="457200" indent="-457200">
              <a:buFont typeface="Arial" panose="020B0604020202020204" pitchFamily="34" charset="0"/>
              <a:buChar char="•"/>
            </a:pPr>
            <a:r>
              <a:rPr lang="en-US" sz="3200" b="1" dirty="0">
                <a:latin typeface="Arial Narrow" panose="020B0606020202030204" pitchFamily="34" charset="0"/>
              </a:rPr>
              <a:t>Prepares us for our service to the Lord</a:t>
            </a:r>
          </a:p>
          <a:p>
            <a:pPr marL="457200" indent="-457200">
              <a:buFont typeface="Arial" panose="020B0604020202020204" pitchFamily="34" charset="0"/>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Moses served as a “type” of Christ (deliverer and intercessor; Heb. 7:25; 10:12-14)</a:t>
            </a:r>
          </a:p>
          <a:p>
            <a:pPr marL="914400" lvl="1" indent="-457200">
              <a:buFontTx/>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Our calling resembles that of Israel (Ex. 19:5-6; 1 Pet. 2:9)</a:t>
            </a:r>
          </a:p>
          <a:p>
            <a:pPr marL="914400" lvl="1" indent="-457200">
              <a:buFontTx/>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Like Israel, we are solely dependent on our Savior! (Rom. 3:23-24; 6:23)</a:t>
            </a:r>
            <a:endParaRPr lang="en-US" sz="3000" dirty="0">
              <a:latin typeface="Arial Narrow" panose="020B0606020202030204" pitchFamily="34" charset="0"/>
            </a:endParaRPr>
          </a:p>
        </p:txBody>
      </p:sp>
    </p:spTree>
    <p:extLst>
      <p:ext uri="{BB962C8B-B14F-4D97-AF65-F5344CB8AC3E}">
        <p14:creationId xmlns:p14="http://schemas.microsoft.com/office/powerpoint/2010/main" val="404989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336DF0-6AB7-49BF-8BB5-30AA87116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133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312821" y="372979"/>
            <a:ext cx="8446168" cy="4955203"/>
          </a:xfrm>
          <a:prstGeom prst="rect">
            <a:avLst/>
          </a:prstGeom>
          <a:noFill/>
        </p:spPr>
        <p:txBody>
          <a:bodyPr wrap="square" rtlCol="0">
            <a:spAutoFit/>
          </a:bodyPr>
          <a:lstStyle/>
          <a:p>
            <a:r>
              <a:rPr lang="en-US" sz="3600" b="1" dirty="0">
                <a:latin typeface="Arial Narrow" panose="020B0606020202030204" pitchFamily="34" charset="0"/>
              </a:rPr>
              <a:t>Features of the Mosaic Covenant</a:t>
            </a:r>
          </a:p>
          <a:p>
            <a:endParaRPr lang="en-US" sz="800" b="1" dirty="0">
              <a:latin typeface="Arial Narrow" panose="020B0606020202030204" pitchFamily="34" charset="0"/>
            </a:endParaRPr>
          </a:p>
          <a:p>
            <a:pPr marL="571500" indent="-571500">
              <a:buFont typeface="Arial" panose="020B0604020202020204" pitchFamily="34" charset="0"/>
              <a:buChar char="•"/>
            </a:pPr>
            <a:r>
              <a:rPr lang="en-US" sz="3200" b="1" dirty="0">
                <a:latin typeface="Arial Narrow" panose="020B0606020202030204" pitchFamily="34" charset="0"/>
              </a:rPr>
              <a:t>Entered into with a nation, not an individual</a:t>
            </a:r>
          </a:p>
          <a:p>
            <a:pPr marL="571500" indent="-571500">
              <a:buFont typeface="Arial" panose="020B0604020202020204" pitchFamily="34" charset="0"/>
              <a:buChar char="•"/>
            </a:pPr>
            <a:endParaRPr lang="en-US" sz="800" b="1" dirty="0">
              <a:latin typeface="Arial Narrow" panose="020B0606020202030204" pitchFamily="34" charset="0"/>
            </a:endParaRPr>
          </a:p>
          <a:p>
            <a:pPr marL="571500" indent="-571500">
              <a:buFont typeface="Arial" panose="020B0604020202020204" pitchFamily="34" charset="0"/>
              <a:buChar char="•"/>
            </a:pPr>
            <a:r>
              <a:rPr lang="en-US" sz="3200" b="1" dirty="0">
                <a:latin typeface="Arial Narrow" panose="020B0606020202030204" pitchFamily="34" charset="0"/>
              </a:rPr>
              <a:t>Set them apart from the other nations (vv. 5-6)</a:t>
            </a:r>
          </a:p>
          <a:p>
            <a:pPr marL="914400" lvl="1" indent="-457200">
              <a:buFontTx/>
              <a:buChar char="-"/>
            </a:pPr>
            <a:r>
              <a:rPr lang="en-US" sz="3200" dirty="0">
                <a:latin typeface="Arial Narrow" panose="020B0606020202030204" pitchFamily="34" charset="0"/>
              </a:rPr>
              <a:t>God’s representatives on earth</a:t>
            </a: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Bring other nations to God</a:t>
            </a:r>
          </a:p>
          <a:p>
            <a:pPr marL="914400" lvl="1" indent="-457200">
              <a:buFontTx/>
              <a:buChar char="-"/>
            </a:pPr>
            <a:endParaRPr lang="en-US" sz="800" dirty="0">
              <a:latin typeface="Arial Narrow" panose="020B0606020202030204" pitchFamily="34" charset="0"/>
            </a:endParaRPr>
          </a:p>
          <a:p>
            <a:pPr marL="571500" indent="-571500">
              <a:buFont typeface="Arial" panose="020B0604020202020204" pitchFamily="34" charset="0"/>
              <a:buChar char="•"/>
            </a:pPr>
            <a:r>
              <a:rPr lang="en-US" sz="3200" b="1" dirty="0">
                <a:latin typeface="Arial Narrow" panose="020B0606020202030204" pitchFamily="34" charset="0"/>
              </a:rPr>
              <a:t>Conditional (v. 5)</a:t>
            </a:r>
          </a:p>
          <a:p>
            <a:pPr marL="914400" lvl="1" indent="-457200">
              <a:buFontTx/>
              <a:buChar char="-"/>
            </a:pPr>
            <a:r>
              <a:rPr lang="en-US" sz="3200" i="1" dirty="0">
                <a:latin typeface="Arial Narrow" panose="020B0606020202030204" pitchFamily="34" charset="0"/>
              </a:rPr>
              <a:t>“if </a:t>
            </a:r>
            <a:r>
              <a:rPr lang="en-US" sz="3200" dirty="0">
                <a:latin typeface="Arial Narrow" panose="020B0606020202030204" pitchFamily="34" charset="0"/>
              </a:rPr>
              <a:t>you will indeed obey…”</a:t>
            </a:r>
          </a:p>
          <a:p>
            <a:pPr marL="914400" lvl="1" indent="-457200">
              <a:buFontTx/>
              <a:buChar char="-"/>
            </a:pPr>
            <a:r>
              <a:rPr lang="en-US" sz="3200" dirty="0">
                <a:latin typeface="Arial Narrow" panose="020B0606020202030204" pitchFamily="34" charset="0"/>
              </a:rPr>
              <a:t>Blessings for obedience, curses for disobedience (Deut. 28)</a:t>
            </a:r>
          </a:p>
        </p:txBody>
      </p:sp>
    </p:spTree>
    <p:extLst>
      <p:ext uri="{BB962C8B-B14F-4D97-AF65-F5344CB8AC3E}">
        <p14:creationId xmlns:p14="http://schemas.microsoft.com/office/powerpoint/2010/main" val="331831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348916" y="181957"/>
            <a:ext cx="8446168" cy="4093428"/>
          </a:xfrm>
          <a:prstGeom prst="rect">
            <a:avLst/>
          </a:prstGeom>
          <a:noFill/>
        </p:spPr>
        <p:txBody>
          <a:bodyPr wrap="square" rtlCol="0">
            <a:spAutoFit/>
          </a:bodyPr>
          <a:lstStyle/>
          <a:p>
            <a:r>
              <a:rPr lang="en-US" sz="3200" b="1" dirty="0">
                <a:latin typeface="Arial Narrow" panose="020B0606020202030204" pitchFamily="34" charset="0"/>
              </a:rPr>
              <a:t>Exodus 19:8-9</a:t>
            </a:r>
          </a:p>
          <a:p>
            <a:endParaRPr lang="en-US" sz="800" b="1" dirty="0">
              <a:latin typeface="Arial Narrow" panose="020B0606020202030204" pitchFamily="34" charset="0"/>
            </a:endParaRPr>
          </a:p>
          <a:p>
            <a:r>
              <a:rPr lang="en-US" sz="3200" baseline="30000" dirty="0">
                <a:latin typeface="Arial Narrow" panose="020B0606020202030204" pitchFamily="34" charset="0"/>
              </a:rPr>
              <a:t>8</a:t>
            </a:r>
            <a:r>
              <a:rPr lang="en-US" sz="3200" dirty="0">
                <a:latin typeface="Arial Narrow" panose="020B0606020202030204" pitchFamily="34" charset="0"/>
              </a:rPr>
              <a:t> All the people answered together and said, “All that the Lord has spoken we will do.” And Moses reported the words of the people to the Lord. </a:t>
            </a:r>
            <a:r>
              <a:rPr lang="en-US" sz="3200" baseline="30000" dirty="0">
                <a:latin typeface="Arial Narrow" panose="020B0606020202030204" pitchFamily="34" charset="0"/>
              </a:rPr>
              <a:t>9</a:t>
            </a:r>
            <a:r>
              <a:rPr lang="en-US" sz="3200" dirty="0">
                <a:latin typeface="Arial Narrow" panose="020B0606020202030204" pitchFamily="34" charset="0"/>
              </a:rPr>
              <a:t> And the Lord said to Moses, “Behold, I am coming to you in a thick cloud, that the people may hear when I speak with you, and may also believe you forever.”</a:t>
            </a:r>
          </a:p>
          <a:p>
            <a:endParaRPr lang="en-US" sz="2800" dirty="0">
              <a:latin typeface="Arial Narrow" panose="020B0606020202030204" pitchFamily="34" charset="0"/>
            </a:endParaRPr>
          </a:p>
        </p:txBody>
      </p:sp>
    </p:spTree>
    <p:extLst>
      <p:ext uri="{BB962C8B-B14F-4D97-AF65-F5344CB8AC3E}">
        <p14:creationId xmlns:p14="http://schemas.microsoft.com/office/powerpoint/2010/main" val="4498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348916" y="181957"/>
            <a:ext cx="8446168" cy="6678751"/>
          </a:xfrm>
          <a:prstGeom prst="rect">
            <a:avLst/>
          </a:prstGeom>
          <a:noFill/>
        </p:spPr>
        <p:txBody>
          <a:bodyPr wrap="square" rtlCol="0">
            <a:spAutoFit/>
          </a:bodyPr>
          <a:lstStyle/>
          <a:p>
            <a:r>
              <a:rPr lang="en-US" sz="3000" b="1" dirty="0">
                <a:latin typeface="Arial Narrow" panose="020B0606020202030204" pitchFamily="34" charset="0"/>
              </a:rPr>
              <a:t>Exodus 19:16-20</a:t>
            </a:r>
          </a:p>
          <a:p>
            <a:endParaRPr lang="en-US" sz="800" b="1" dirty="0">
              <a:latin typeface="Arial Narrow" panose="020B0606020202030204" pitchFamily="34" charset="0"/>
            </a:endParaRPr>
          </a:p>
          <a:p>
            <a:r>
              <a:rPr lang="en-US" sz="3000" baseline="30000" dirty="0">
                <a:latin typeface="Arial Narrow" panose="020B0606020202030204" pitchFamily="34" charset="0"/>
              </a:rPr>
              <a:t>16</a:t>
            </a:r>
            <a:r>
              <a:rPr lang="en-US" sz="3000" dirty="0">
                <a:latin typeface="Arial Narrow" panose="020B0606020202030204" pitchFamily="34" charset="0"/>
              </a:rPr>
              <a:t> On the morning of the third day there were thunders and lightnings and a thick cloud on the mountain and a very loud trumpet blast, so that all the people in the camp trembled. </a:t>
            </a:r>
            <a:r>
              <a:rPr lang="en-US" sz="3000" baseline="30000" dirty="0">
                <a:latin typeface="Arial Narrow" panose="020B0606020202030204" pitchFamily="34" charset="0"/>
              </a:rPr>
              <a:t>17</a:t>
            </a:r>
            <a:r>
              <a:rPr lang="en-US" sz="3000" dirty="0">
                <a:latin typeface="Arial Narrow" panose="020B0606020202030204" pitchFamily="34" charset="0"/>
              </a:rPr>
              <a:t> Then Moses brought the people out of the camp to meet God, and they took their stand at the foot of the mountain. </a:t>
            </a:r>
            <a:r>
              <a:rPr lang="en-US" sz="3000" baseline="30000" dirty="0">
                <a:latin typeface="Arial Narrow" panose="020B0606020202030204" pitchFamily="34" charset="0"/>
              </a:rPr>
              <a:t>18</a:t>
            </a:r>
            <a:r>
              <a:rPr lang="en-US" sz="3000" dirty="0">
                <a:latin typeface="Arial Narrow" panose="020B0606020202030204" pitchFamily="34" charset="0"/>
              </a:rPr>
              <a:t> Now Mount Sinai was wrapped in smoke because the Lord had descended on it in fire. The smoke of it went up like the smoke of a kiln, and the whole mountain trembled greatly. </a:t>
            </a:r>
            <a:r>
              <a:rPr lang="en-US" sz="3000" baseline="30000" dirty="0">
                <a:latin typeface="Arial Narrow" panose="020B0606020202030204" pitchFamily="34" charset="0"/>
              </a:rPr>
              <a:t>19</a:t>
            </a:r>
            <a:r>
              <a:rPr lang="en-US" sz="3000" dirty="0">
                <a:latin typeface="Arial Narrow" panose="020B0606020202030204" pitchFamily="34" charset="0"/>
              </a:rPr>
              <a:t> And as the sound of the trumpet grew louder and louder, Moses spoke, and God answered him in thunder. </a:t>
            </a:r>
            <a:r>
              <a:rPr lang="en-US" sz="3000" baseline="30000" dirty="0">
                <a:latin typeface="Arial Narrow" panose="020B0606020202030204" pitchFamily="34" charset="0"/>
              </a:rPr>
              <a:t>20</a:t>
            </a:r>
            <a:r>
              <a:rPr lang="en-US" sz="3000" dirty="0">
                <a:latin typeface="Arial Narrow" panose="020B0606020202030204" pitchFamily="34" charset="0"/>
              </a:rPr>
              <a:t> The Lord came down on Mount Sinai, to the top of the mountain. And the Lord called Moses to the top of the mountain, and Moses went up.</a:t>
            </a:r>
          </a:p>
        </p:txBody>
      </p:sp>
    </p:spTree>
    <p:extLst>
      <p:ext uri="{BB962C8B-B14F-4D97-AF65-F5344CB8AC3E}">
        <p14:creationId xmlns:p14="http://schemas.microsoft.com/office/powerpoint/2010/main" val="5177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312821" y="372979"/>
            <a:ext cx="8446168" cy="5570756"/>
          </a:xfrm>
          <a:prstGeom prst="rect">
            <a:avLst/>
          </a:prstGeom>
          <a:noFill/>
        </p:spPr>
        <p:txBody>
          <a:bodyPr wrap="square" rtlCol="0">
            <a:spAutoFit/>
          </a:bodyPr>
          <a:lstStyle/>
          <a:p>
            <a:r>
              <a:rPr lang="en-US" sz="3600" b="1" dirty="0">
                <a:latin typeface="Arial Narrow" panose="020B0606020202030204" pitchFamily="34" charset="0"/>
              </a:rPr>
              <a:t>Features of the Mosaic Covenant</a:t>
            </a:r>
          </a:p>
          <a:p>
            <a:pPr lvl="1"/>
            <a:endParaRPr lang="en-US" sz="800" dirty="0">
              <a:latin typeface="Arial Narrow" panose="020B0606020202030204" pitchFamily="34" charset="0"/>
            </a:endParaRPr>
          </a:p>
          <a:p>
            <a:pPr marL="457200" indent="-457200">
              <a:buFont typeface="Arial" panose="020B0604020202020204" pitchFamily="34" charset="0"/>
              <a:buChar char="•"/>
            </a:pPr>
            <a:r>
              <a:rPr lang="en-US" sz="3200" b="1" dirty="0">
                <a:latin typeface="Arial Narrow" panose="020B0606020202030204" pitchFamily="34" charset="0"/>
              </a:rPr>
              <a:t>God delivered His law</a:t>
            </a:r>
          </a:p>
          <a:p>
            <a:pPr marL="457200" indent="-457200">
              <a:buFont typeface="Arial" panose="020B0604020202020204" pitchFamily="34" charset="0"/>
              <a:buChar char="•"/>
            </a:pPr>
            <a:endParaRPr lang="en-US" sz="800" b="1"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10 commandments reflect the principles of the entirety of the law</a:t>
            </a:r>
          </a:p>
          <a:p>
            <a:pPr marL="914400" lvl="1" indent="-457200">
              <a:buFontTx/>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Teach the importance of holiness (Ex. Lev. 19:19; cf. Lev. 19:2)</a:t>
            </a:r>
          </a:p>
          <a:p>
            <a:pPr marL="914400" lvl="1" indent="-457200">
              <a:buFontTx/>
              <a:buChar char="-"/>
            </a:pPr>
            <a:endParaRPr lang="en-US" sz="800" dirty="0">
              <a:latin typeface="Arial Narrow" panose="020B0606020202030204" pitchFamily="34" charset="0"/>
            </a:endParaRPr>
          </a:p>
          <a:p>
            <a:pPr marL="914400" lvl="1" indent="-457200">
              <a:buFontTx/>
              <a:buChar char="-"/>
            </a:pPr>
            <a:r>
              <a:rPr lang="en-US" sz="3200" dirty="0">
                <a:latin typeface="Arial Narrow" panose="020B0606020202030204" pitchFamily="34" charset="0"/>
              </a:rPr>
              <a:t>Teach the need for a Savior! (Js. 2:10; Gal. 3:10; 24; Matt. 5:17; Heb. 10:3-4)</a:t>
            </a:r>
          </a:p>
          <a:p>
            <a:pPr marL="1371600" lvl="2" indent="-457200">
              <a:buFontTx/>
              <a:buChar char="-"/>
            </a:pPr>
            <a:endParaRPr lang="en-US" sz="3200" dirty="0">
              <a:latin typeface="Arial Narrow" panose="020B0606020202030204" pitchFamily="34" charset="0"/>
            </a:endParaRPr>
          </a:p>
          <a:p>
            <a:pPr marL="914400" lvl="1" indent="-457200">
              <a:buFontTx/>
              <a:buChar char="-"/>
            </a:pPr>
            <a:endParaRPr lang="en-US" sz="3200" b="1" dirty="0">
              <a:latin typeface="Arial Narrow" panose="020B0606020202030204" pitchFamily="34" charset="0"/>
            </a:endParaRPr>
          </a:p>
        </p:txBody>
      </p:sp>
    </p:spTree>
    <p:extLst>
      <p:ext uri="{BB962C8B-B14F-4D97-AF65-F5344CB8AC3E}">
        <p14:creationId xmlns:p14="http://schemas.microsoft.com/office/powerpoint/2010/main" val="27979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348916" y="181957"/>
            <a:ext cx="8446168" cy="5139869"/>
          </a:xfrm>
          <a:prstGeom prst="rect">
            <a:avLst/>
          </a:prstGeom>
          <a:noFill/>
        </p:spPr>
        <p:txBody>
          <a:bodyPr wrap="square" rtlCol="0">
            <a:spAutoFit/>
          </a:bodyPr>
          <a:lstStyle/>
          <a:p>
            <a:r>
              <a:rPr lang="en-US" sz="3200" b="1" dirty="0">
                <a:latin typeface="Arial Narrow" panose="020B0606020202030204" pitchFamily="34" charset="0"/>
              </a:rPr>
              <a:t>Exodus 24:1-8</a:t>
            </a:r>
          </a:p>
          <a:p>
            <a:endParaRPr lang="en-US" sz="800" b="1" dirty="0">
              <a:latin typeface="Arial Narrow" panose="020B0606020202030204" pitchFamily="34" charset="0"/>
            </a:endParaRPr>
          </a:p>
          <a:p>
            <a:r>
              <a:rPr lang="en-US" sz="3200" baseline="30000" dirty="0">
                <a:latin typeface="Arial Narrow" panose="020B0606020202030204" pitchFamily="34" charset="0"/>
              </a:rPr>
              <a:t>1</a:t>
            </a:r>
            <a:r>
              <a:rPr lang="en-US" sz="3200" dirty="0">
                <a:latin typeface="Arial Narrow" panose="020B0606020202030204" pitchFamily="34" charset="0"/>
              </a:rPr>
              <a:t> Then he said to Moses, “Come up to the Lord, you and Aaron, Nadab, and Abihu, and seventy of the elders of Israel, and worship from afar. </a:t>
            </a:r>
            <a:r>
              <a:rPr lang="en-US" sz="3200" baseline="30000" dirty="0">
                <a:latin typeface="Arial Narrow" panose="020B0606020202030204" pitchFamily="34" charset="0"/>
              </a:rPr>
              <a:t>2</a:t>
            </a:r>
            <a:r>
              <a:rPr lang="en-US" sz="3200" dirty="0">
                <a:latin typeface="Arial Narrow" panose="020B0606020202030204" pitchFamily="34" charset="0"/>
              </a:rPr>
              <a:t> Moses alone shall come near to the Lord, but the others shall not come near, and the people shall not come up with him.” </a:t>
            </a:r>
            <a:r>
              <a:rPr lang="en-US" sz="3200" baseline="30000" dirty="0">
                <a:latin typeface="Arial Narrow" panose="020B0606020202030204" pitchFamily="34" charset="0"/>
              </a:rPr>
              <a:t>3</a:t>
            </a:r>
            <a:r>
              <a:rPr lang="en-US" sz="3200" dirty="0">
                <a:latin typeface="Arial Narrow" panose="020B0606020202030204" pitchFamily="34" charset="0"/>
              </a:rPr>
              <a:t> Moses came and told the people all the words of the Lord and all the rules. And all the people answered with one voice and said, “All the words that the Lord has spoken we will do.” </a:t>
            </a:r>
            <a:endParaRPr lang="en-US" sz="2800" dirty="0">
              <a:latin typeface="Arial Narrow" panose="020B0606020202030204" pitchFamily="34" charset="0"/>
            </a:endParaRPr>
          </a:p>
        </p:txBody>
      </p:sp>
    </p:spTree>
    <p:extLst>
      <p:ext uri="{BB962C8B-B14F-4D97-AF65-F5344CB8AC3E}">
        <p14:creationId xmlns:p14="http://schemas.microsoft.com/office/powerpoint/2010/main" val="336746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348916" y="181957"/>
            <a:ext cx="8446168" cy="4647426"/>
          </a:xfrm>
          <a:prstGeom prst="rect">
            <a:avLst/>
          </a:prstGeom>
          <a:noFill/>
        </p:spPr>
        <p:txBody>
          <a:bodyPr wrap="square" rtlCol="0">
            <a:spAutoFit/>
          </a:bodyPr>
          <a:lstStyle/>
          <a:p>
            <a:r>
              <a:rPr lang="en-US" sz="3200" b="1" dirty="0">
                <a:latin typeface="Arial Narrow" panose="020B0606020202030204" pitchFamily="34" charset="0"/>
              </a:rPr>
              <a:t>Exodus 24:1-8</a:t>
            </a:r>
          </a:p>
          <a:p>
            <a:endParaRPr lang="en-US" sz="800" b="1" dirty="0">
              <a:latin typeface="Arial Narrow" panose="020B0606020202030204" pitchFamily="34" charset="0"/>
            </a:endParaRPr>
          </a:p>
          <a:p>
            <a:r>
              <a:rPr lang="en-US" sz="3200" baseline="30000" dirty="0">
                <a:latin typeface="Arial Narrow" panose="020B0606020202030204" pitchFamily="34" charset="0"/>
              </a:rPr>
              <a:t>4</a:t>
            </a:r>
            <a:r>
              <a:rPr lang="en-US" sz="3200" dirty="0">
                <a:latin typeface="Arial Narrow" panose="020B0606020202030204" pitchFamily="34" charset="0"/>
              </a:rPr>
              <a:t> And Moses wrote down all the words of the Lord. He rose early in the morning and built an altar at the foot of the mountain, and twelve pillars, according to the twelve tribes of Israel. </a:t>
            </a:r>
            <a:r>
              <a:rPr lang="en-US" sz="3200" baseline="30000" dirty="0">
                <a:latin typeface="Arial Narrow" panose="020B0606020202030204" pitchFamily="34" charset="0"/>
              </a:rPr>
              <a:t>5</a:t>
            </a:r>
            <a:r>
              <a:rPr lang="en-US" sz="3200" dirty="0">
                <a:latin typeface="Arial Narrow" panose="020B0606020202030204" pitchFamily="34" charset="0"/>
              </a:rPr>
              <a:t> And he sent young men of the people of Israel, who offered burnt offerings and sacrificed peace offerings of oxen to the Lord. </a:t>
            </a:r>
            <a:r>
              <a:rPr lang="en-US" sz="3200" baseline="30000" dirty="0">
                <a:latin typeface="Arial Narrow" panose="020B0606020202030204" pitchFamily="34" charset="0"/>
              </a:rPr>
              <a:t>6</a:t>
            </a:r>
            <a:r>
              <a:rPr lang="en-US" sz="3200" dirty="0">
                <a:latin typeface="Arial Narrow" panose="020B0606020202030204" pitchFamily="34" charset="0"/>
              </a:rPr>
              <a:t> And Moses took half of the blood and put it in basins, and half of the blood he threw against the altar. </a:t>
            </a:r>
            <a:endParaRPr lang="en-US" sz="3000" dirty="0">
              <a:latin typeface="Arial Narrow" panose="020B0606020202030204" pitchFamily="34" charset="0"/>
            </a:endParaRPr>
          </a:p>
        </p:txBody>
      </p:sp>
    </p:spTree>
    <p:extLst>
      <p:ext uri="{BB962C8B-B14F-4D97-AF65-F5344CB8AC3E}">
        <p14:creationId xmlns:p14="http://schemas.microsoft.com/office/powerpoint/2010/main" val="262400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7F617-FB89-4A49-A778-E5533416FB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9C44584-45EC-47B4-9362-CE0BF46A9F9D}"/>
              </a:ext>
            </a:extLst>
          </p:cNvPr>
          <p:cNvSpPr txBox="1"/>
          <p:nvPr/>
        </p:nvSpPr>
        <p:spPr>
          <a:xfrm>
            <a:off x="348916" y="181957"/>
            <a:ext cx="8446168" cy="3477875"/>
          </a:xfrm>
          <a:prstGeom prst="rect">
            <a:avLst/>
          </a:prstGeom>
          <a:noFill/>
        </p:spPr>
        <p:txBody>
          <a:bodyPr wrap="square" rtlCol="0">
            <a:spAutoFit/>
          </a:bodyPr>
          <a:lstStyle/>
          <a:p>
            <a:r>
              <a:rPr lang="en-US" sz="3200" b="1" dirty="0">
                <a:latin typeface="Arial Narrow" panose="020B0606020202030204" pitchFamily="34" charset="0"/>
              </a:rPr>
              <a:t>Exodus 24:1-8</a:t>
            </a:r>
          </a:p>
          <a:p>
            <a:endParaRPr lang="en-US" sz="800" b="1" dirty="0">
              <a:latin typeface="Arial Narrow" panose="020B0606020202030204" pitchFamily="34" charset="0"/>
            </a:endParaRPr>
          </a:p>
          <a:p>
            <a:r>
              <a:rPr lang="en-US" sz="3000" baseline="30000" dirty="0">
                <a:latin typeface="Arial Narrow" panose="020B0606020202030204" pitchFamily="34" charset="0"/>
              </a:rPr>
              <a:t>7</a:t>
            </a:r>
            <a:r>
              <a:rPr lang="en-US" sz="3000" dirty="0">
                <a:latin typeface="Arial Narrow" panose="020B0606020202030204" pitchFamily="34" charset="0"/>
              </a:rPr>
              <a:t> Then he took the Book of the Covenant and read it in the hearing of the people. And they said, “All that the Lord has spoken we will do, and we will be obedient.” </a:t>
            </a:r>
            <a:r>
              <a:rPr lang="en-US" sz="3000" baseline="30000" dirty="0">
                <a:latin typeface="Arial Narrow" panose="020B0606020202030204" pitchFamily="34" charset="0"/>
              </a:rPr>
              <a:t>8</a:t>
            </a:r>
            <a:r>
              <a:rPr lang="en-US" sz="3000" dirty="0">
                <a:latin typeface="Arial Narrow" panose="020B0606020202030204" pitchFamily="34" charset="0"/>
              </a:rPr>
              <a:t> And Moses took the blood and threw it on the people and said, “Behold the blood of the covenant that the Lord has made with you in accordance with all these words.”</a:t>
            </a:r>
          </a:p>
        </p:txBody>
      </p:sp>
    </p:spTree>
    <p:extLst>
      <p:ext uri="{BB962C8B-B14F-4D97-AF65-F5344CB8AC3E}">
        <p14:creationId xmlns:p14="http://schemas.microsoft.com/office/powerpoint/2010/main" val="344849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TotalTime>
  <Words>1556</Words>
  <Application>Microsoft Office PowerPoint</Application>
  <PresentationFormat>On-screen Show (4:3)</PresentationFormat>
  <Paragraphs>115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11</cp:revision>
  <dcterms:created xsi:type="dcterms:W3CDTF">2021-07-11T09:20:00Z</dcterms:created>
  <dcterms:modified xsi:type="dcterms:W3CDTF">2021-07-11T12:58:15Z</dcterms:modified>
</cp:coreProperties>
</file>