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1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2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3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8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1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3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1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192D-D631-4435-B00B-2A466AE194BA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5C19-308C-4A70-BCDC-6B9CCE160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78CD3-0041-4311-B38B-EC1A31DE3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64" y="9349"/>
            <a:ext cx="5283472" cy="68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E556-E0A1-4162-87E3-F421889A2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8AF83-D74D-4273-942D-5F05E5B80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1D03C-325B-4593-A972-170343C7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7DF7F-9A85-463C-A9D9-A638F05751AA}"/>
              </a:ext>
            </a:extLst>
          </p:cNvPr>
          <p:cNvSpPr txBox="1"/>
          <p:nvPr/>
        </p:nvSpPr>
        <p:spPr>
          <a:xfrm>
            <a:off x="0" y="2981325"/>
            <a:ext cx="907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000" dirty="0">
                <a:solidFill>
                  <a:schemeClr val="bg1"/>
                </a:solidFill>
                <a:latin typeface="Century Gothic" panose="020B0502020202020204" pitchFamily="34" charset="0"/>
              </a:rPr>
              <a:t>GOD’S GUIDEPOSTS</a:t>
            </a:r>
          </a:p>
        </p:txBody>
      </p:sp>
    </p:spTree>
    <p:extLst>
      <p:ext uri="{BB962C8B-B14F-4D97-AF65-F5344CB8AC3E}">
        <p14:creationId xmlns:p14="http://schemas.microsoft.com/office/powerpoint/2010/main" val="28751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5B729-EA6F-4791-8B54-2DC19EEA0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75" y="0"/>
            <a:ext cx="6487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CC163-A680-49EC-A478-9CA25BD8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D382A-5150-4C16-A33D-8585D49B54EB}"/>
              </a:ext>
            </a:extLst>
          </p:cNvPr>
          <p:cNvSpPr txBox="1"/>
          <p:nvPr/>
        </p:nvSpPr>
        <p:spPr>
          <a:xfrm>
            <a:off x="85725" y="5372100"/>
            <a:ext cx="907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0" dirty="0">
                <a:solidFill>
                  <a:schemeClr val="bg1"/>
                </a:solidFill>
                <a:latin typeface="Century Gothic" panose="020B0502020202020204" pitchFamily="34" charset="0"/>
              </a:rPr>
              <a:t>GOD’S GUIDEPOSTS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29B0D-2BDE-484A-A7F3-430E3DD89FF8}"/>
              </a:ext>
            </a:extLst>
          </p:cNvPr>
          <p:cNvSpPr txBox="1"/>
          <p:nvPr/>
        </p:nvSpPr>
        <p:spPr>
          <a:xfrm>
            <a:off x="295275" y="356175"/>
            <a:ext cx="847574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The Forms of God’s Guideposts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</a:rPr>
              <a:t>Direct Statements/Commands</a:t>
            </a: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</a:rPr>
              <a:t>1 Cor. 6:18; Jn. 13:34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</a:rPr>
              <a:t>Examples</a:t>
            </a: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</a:rPr>
              <a:t>Acts 6:1-6; 20:7</a:t>
            </a:r>
          </a:p>
          <a:p>
            <a:pPr lvl="1"/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Narrow" panose="020B0606020202030204" pitchFamily="34" charset="0"/>
              </a:rPr>
              <a:t>Necessary conclusions/Inferences</a:t>
            </a: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</a:rPr>
              <a:t>Some subjects are not </a:t>
            </a:r>
            <a:r>
              <a:rPr lang="en-US" sz="3000" i="1" dirty="0">
                <a:latin typeface="Arial Narrow" panose="020B0606020202030204" pitchFamily="34" charset="0"/>
              </a:rPr>
              <a:t>specifically </a:t>
            </a:r>
            <a:r>
              <a:rPr lang="en-US" sz="3000" dirty="0">
                <a:latin typeface="Arial Narrow" panose="020B0606020202030204" pitchFamily="34" charset="0"/>
              </a:rPr>
              <a:t>mentioned in scripture, but solid conclusions can still be drawn. </a:t>
            </a:r>
          </a:p>
          <a:p>
            <a:pPr marL="914400" lvl="1" indent="-457200">
              <a:buFontTx/>
              <a:buChar char="-"/>
            </a:pPr>
            <a:r>
              <a:rPr lang="en-US" sz="3000" dirty="0">
                <a:latin typeface="Arial Narrow" panose="020B0606020202030204" pitchFamily="34" charset="0"/>
              </a:rPr>
              <a:t>e.g. the sin of abortion (Ps. 139; Jer. 1; Ex. 21)</a:t>
            </a:r>
          </a:p>
          <a:p>
            <a:pPr marL="914400" lvl="1" indent="-457200">
              <a:buFontTx/>
              <a:buChar char="-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CC163-A680-49EC-A478-9CA25BD8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D382A-5150-4C16-A33D-8585D49B54EB}"/>
              </a:ext>
            </a:extLst>
          </p:cNvPr>
          <p:cNvSpPr txBox="1"/>
          <p:nvPr/>
        </p:nvSpPr>
        <p:spPr>
          <a:xfrm>
            <a:off x="85725" y="5372100"/>
            <a:ext cx="907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0" dirty="0">
                <a:solidFill>
                  <a:schemeClr val="bg1"/>
                </a:solidFill>
                <a:latin typeface="Century Gothic" panose="020B0502020202020204" pitchFamily="34" charset="0"/>
              </a:rPr>
              <a:t>GOD’S GUIDEPOSTS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29B0D-2BDE-484A-A7F3-430E3DD89FF8}"/>
              </a:ext>
            </a:extLst>
          </p:cNvPr>
          <p:cNvSpPr txBox="1"/>
          <p:nvPr/>
        </p:nvSpPr>
        <p:spPr>
          <a:xfrm>
            <a:off x="295275" y="356175"/>
            <a:ext cx="84757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The Forms of God’s Guideposts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All forms of communication (written/oral/non-verbal) use these same guideposts.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CC163-A680-49EC-A478-9CA25BD8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D382A-5150-4C16-A33D-8585D49B54EB}"/>
              </a:ext>
            </a:extLst>
          </p:cNvPr>
          <p:cNvSpPr txBox="1"/>
          <p:nvPr/>
        </p:nvSpPr>
        <p:spPr>
          <a:xfrm>
            <a:off x="85725" y="5372100"/>
            <a:ext cx="907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0" dirty="0">
                <a:solidFill>
                  <a:schemeClr val="bg1"/>
                </a:solidFill>
                <a:latin typeface="Century Gothic" panose="020B0502020202020204" pitchFamily="34" charset="0"/>
              </a:rPr>
              <a:t>GOD’S GUIDEPOSTS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29B0D-2BDE-484A-A7F3-430E3DD89FF8}"/>
              </a:ext>
            </a:extLst>
          </p:cNvPr>
          <p:cNvSpPr txBox="1"/>
          <p:nvPr/>
        </p:nvSpPr>
        <p:spPr>
          <a:xfrm>
            <a:off x="295275" y="356175"/>
            <a:ext cx="84757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Why Pay Attention to God’s Guideposts?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Our own guidance is flawed                                   </a:t>
            </a:r>
            <a:r>
              <a:rPr lang="en-US" sz="3200" dirty="0">
                <a:latin typeface="Arial Narrow" panose="020B0606020202030204" pitchFamily="34" charset="0"/>
              </a:rPr>
              <a:t>Pr. 3:5-6; Jer. 17:9; 2 Sam. 6:1-11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For our good                                                          </a:t>
            </a:r>
            <a:r>
              <a:rPr lang="en-US" sz="3200" dirty="0">
                <a:latin typeface="Arial Narrow" panose="020B0606020202030204" pitchFamily="34" charset="0"/>
              </a:rPr>
              <a:t>Ps. 119:105; Eph. 6:1-3; Is. 55:8-9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Disastrous if ignored                                             </a:t>
            </a:r>
            <a:r>
              <a:rPr lang="en-US" sz="3200" dirty="0">
                <a:latin typeface="Arial Narrow" panose="020B0606020202030204" pitchFamily="34" charset="0"/>
              </a:rPr>
              <a:t>Lk. 6:47-49; 1 Jn. 2:4;  Pr. 13:20; Titus 2:5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To glorify God’s name                                            </a:t>
            </a:r>
            <a:r>
              <a:rPr lang="en-US" sz="3200" dirty="0">
                <a:latin typeface="Arial Narrow" panose="020B0606020202030204" pitchFamily="34" charset="0"/>
              </a:rPr>
              <a:t>Ex. 19:5-6; 1 Pet. 2:9-12; Dan. 3:28-29; Jn. 13:34-35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CC163-A680-49EC-A478-9CA25BD8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D382A-5150-4C16-A33D-8585D49B54EB}"/>
              </a:ext>
            </a:extLst>
          </p:cNvPr>
          <p:cNvSpPr txBox="1"/>
          <p:nvPr/>
        </p:nvSpPr>
        <p:spPr>
          <a:xfrm>
            <a:off x="85725" y="5372100"/>
            <a:ext cx="907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0" dirty="0">
                <a:solidFill>
                  <a:schemeClr val="bg1"/>
                </a:solidFill>
                <a:latin typeface="Century Gothic" panose="020B0502020202020204" pitchFamily="34" charset="0"/>
              </a:rPr>
              <a:t>GOD’S GUIDEPOSTS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29B0D-2BDE-484A-A7F3-430E3DD89FF8}"/>
              </a:ext>
            </a:extLst>
          </p:cNvPr>
          <p:cNvSpPr txBox="1"/>
          <p:nvPr/>
        </p:nvSpPr>
        <p:spPr>
          <a:xfrm>
            <a:off x="295275" y="356175"/>
            <a:ext cx="84757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Why Pay Attention to God’s Guideposts?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They lead to Him!                                               </a:t>
            </a:r>
            <a:r>
              <a:rPr lang="en-US" sz="3200" dirty="0">
                <a:latin typeface="Arial Narrow" panose="020B0606020202030204" pitchFamily="34" charset="0"/>
              </a:rPr>
              <a:t>Matt. 7:21; Ps. 18:30; Jn. 17:17; Rom. 10:9-10, 17; Acts 2:38; 16:22; Mk. 16:16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E556-E0A1-4162-87E3-F421889A2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8AF83-D74D-4273-942D-5F05E5B80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1D03C-325B-4593-A972-170343C7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7DF7F-9A85-463C-A9D9-A638F05751AA}"/>
              </a:ext>
            </a:extLst>
          </p:cNvPr>
          <p:cNvSpPr txBox="1"/>
          <p:nvPr/>
        </p:nvSpPr>
        <p:spPr>
          <a:xfrm>
            <a:off x="0" y="2981325"/>
            <a:ext cx="907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000" dirty="0">
                <a:solidFill>
                  <a:schemeClr val="bg1"/>
                </a:solidFill>
                <a:latin typeface="Century Gothic" panose="020B0502020202020204" pitchFamily="34" charset="0"/>
              </a:rPr>
              <a:t>GOD’S GUIDEPOSTS</a:t>
            </a:r>
          </a:p>
        </p:txBody>
      </p:sp>
    </p:spTree>
    <p:extLst>
      <p:ext uri="{BB962C8B-B14F-4D97-AF65-F5344CB8AC3E}">
        <p14:creationId xmlns:p14="http://schemas.microsoft.com/office/powerpoint/2010/main" val="40525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211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2021-07-21T14:39:25Z</dcterms:created>
  <dcterms:modified xsi:type="dcterms:W3CDTF">2021-07-25T13:05:53Z</dcterms:modified>
</cp:coreProperties>
</file>