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0" r:id="rId5"/>
    <p:sldId id="258"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3" d="100"/>
          <a:sy n="63" d="100"/>
        </p:scale>
        <p:origin x="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EEFB06-B117-4E05-9967-A1661EFF9EF3}" type="datetimeFigureOut">
              <a:rPr lang="en-US" smtClean="0"/>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336319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EFB06-B117-4E05-9967-A1661EFF9EF3}" type="datetimeFigureOut">
              <a:rPr lang="en-US" smtClean="0"/>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158006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EFB06-B117-4E05-9967-A1661EFF9EF3}" type="datetimeFigureOut">
              <a:rPr lang="en-US" smtClean="0"/>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159448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EFB06-B117-4E05-9967-A1661EFF9EF3}" type="datetimeFigureOut">
              <a:rPr lang="en-US" smtClean="0"/>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88520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EFB06-B117-4E05-9967-A1661EFF9EF3}" type="datetimeFigureOut">
              <a:rPr lang="en-US" smtClean="0"/>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99378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EEFB06-B117-4E05-9967-A1661EFF9EF3}" type="datetimeFigureOut">
              <a:rPr lang="en-US" smtClean="0"/>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241181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EFB06-B117-4E05-9967-A1661EFF9EF3}" type="datetimeFigureOut">
              <a:rPr lang="en-US" smtClean="0"/>
              <a:t>6/26/2021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62921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EEFB06-B117-4E05-9967-A1661EFF9EF3}" type="datetimeFigureOut">
              <a:rPr lang="en-US" smtClean="0"/>
              <a:t>6/26/2021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343700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EFB06-B117-4E05-9967-A1661EFF9EF3}" type="datetimeFigureOut">
              <a:rPr lang="en-US" smtClean="0"/>
              <a:t>6/26/2021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188125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EFB06-B117-4E05-9967-A1661EFF9EF3}" type="datetimeFigureOut">
              <a:rPr lang="en-US" smtClean="0"/>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120083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EFB06-B117-4E05-9967-A1661EFF9EF3}" type="datetimeFigureOut">
              <a:rPr lang="en-US" smtClean="0"/>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E043-0A29-4D29-ABCB-D486DCAF0AA5}" type="slidenum">
              <a:rPr lang="en-US" smtClean="0"/>
              <a:t>‹#›</a:t>
            </a:fld>
            <a:endParaRPr lang="en-US"/>
          </a:p>
        </p:txBody>
      </p:sp>
    </p:spTree>
    <p:extLst>
      <p:ext uri="{BB962C8B-B14F-4D97-AF65-F5344CB8AC3E}">
        <p14:creationId xmlns:p14="http://schemas.microsoft.com/office/powerpoint/2010/main" val="219149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EFB06-B117-4E05-9967-A1661EFF9EF3}" type="datetimeFigureOut">
              <a:rPr lang="en-US" smtClean="0"/>
              <a:t>6/26/2021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2E043-0A29-4D29-ABCB-D486DCAF0AA5}" type="slidenum">
              <a:rPr lang="en-US" smtClean="0"/>
              <a:t>‹#›</a:t>
            </a:fld>
            <a:endParaRPr lang="en-US"/>
          </a:p>
        </p:txBody>
      </p:sp>
    </p:spTree>
    <p:extLst>
      <p:ext uri="{BB962C8B-B14F-4D97-AF65-F5344CB8AC3E}">
        <p14:creationId xmlns:p14="http://schemas.microsoft.com/office/powerpoint/2010/main" val="19924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Tree>
    <p:extLst>
      <p:ext uri="{BB962C8B-B14F-4D97-AF65-F5344CB8AC3E}">
        <p14:creationId xmlns:p14="http://schemas.microsoft.com/office/powerpoint/2010/main" val="175167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Tree>
    <p:extLst>
      <p:ext uri="{BB962C8B-B14F-4D97-AF65-F5344CB8AC3E}">
        <p14:creationId xmlns:p14="http://schemas.microsoft.com/office/powerpoint/2010/main" val="20691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7999"/>
          </a:xfrm>
          <a:prstGeom prst="rect">
            <a:avLst/>
          </a:prstGeom>
        </p:spPr>
      </p:pic>
      <p:sp>
        <p:nvSpPr>
          <p:cNvPr id="7" name="TextBox 6">
            <a:extLst>
              <a:ext uri="{FF2B5EF4-FFF2-40B4-BE49-F238E27FC236}">
                <a16:creationId xmlns:a16="http://schemas.microsoft.com/office/drawing/2014/main" id="{F40C89ED-3DBE-4BFF-B900-5782AB4B3922}"/>
              </a:ext>
            </a:extLst>
          </p:cNvPr>
          <p:cNvSpPr txBox="1"/>
          <p:nvPr/>
        </p:nvSpPr>
        <p:spPr>
          <a:xfrm>
            <a:off x="695960" y="504768"/>
            <a:ext cx="7752080" cy="5848461"/>
          </a:xfrm>
          <a:prstGeom prst="rect">
            <a:avLst/>
          </a:prstGeom>
          <a:noFill/>
        </p:spPr>
        <p:txBody>
          <a:bodyPr wrap="square">
            <a:spAutoFit/>
          </a:bodyPr>
          <a:lstStyle/>
          <a:p>
            <a:pPr>
              <a:lnSpc>
                <a:spcPct val="107000"/>
              </a:lnSpc>
            </a:pPr>
            <a:r>
              <a:rPr lang="en-US" sz="3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Revelation 12:12 - </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Therefore, rejoice, O heavens and you who dwell in them! But woe to you, O earth and sea, for the devil has come down to you in great wrath, because he knows that his time is short!”</a:t>
            </a:r>
          </a:p>
          <a:p>
            <a:pPr>
              <a:lnSpc>
                <a:spcPct val="107000"/>
              </a:lnSpc>
            </a:pPr>
            <a:endParaRPr lang="en-U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3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Rev</a:t>
            </a: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elation</a:t>
            </a:r>
            <a:r>
              <a:rPr lang="en-US" sz="3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12:17</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 Then the dragon became furious with the woman and went off to make war on the rest of her offspring, on those who keep the commandments of God and hold to the testimony of Jesus. </a:t>
            </a:r>
          </a:p>
        </p:txBody>
      </p:sp>
    </p:spTree>
    <p:extLst>
      <p:ext uri="{BB962C8B-B14F-4D97-AF65-F5344CB8AC3E}">
        <p14:creationId xmlns:p14="http://schemas.microsoft.com/office/powerpoint/2010/main" val="287541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7999"/>
          </a:xfrm>
          <a:prstGeom prst="rect">
            <a:avLst/>
          </a:prstGeom>
        </p:spPr>
      </p:pic>
      <p:sp>
        <p:nvSpPr>
          <p:cNvPr id="7" name="TextBox 6">
            <a:extLst>
              <a:ext uri="{FF2B5EF4-FFF2-40B4-BE49-F238E27FC236}">
                <a16:creationId xmlns:a16="http://schemas.microsoft.com/office/drawing/2014/main" id="{F40C89ED-3DBE-4BFF-B900-5782AB4B3922}"/>
              </a:ext>
            </a:extLst>
          </p:cNvPr>
          <p:cNvSpPr txBox="1"/>
          <p:nvPr/>
        </p:nvSpPr>
        <p:spPr>
          <a:xfrm>
            <a:off x="695960" y="504768"/>
            <a:ext cx="7702082" cy="4991879"/>
          </a:xfrm>
          <a:prstGeom prst="rect">
            <a:avLst/>
          </a:prstGeom>
          <a:noFill/>
        </p:spPr>
        <p:txBody>
          <a:bodyPr wrap="square">
            <a:spAutoFit/>
          </a:bodyPr>
          <a:lstStyle/>
          <a:p>
            <a:pPr>
              <a:lnSpc>
                <a:spcPct val="107000"/>
              </a:lnSpc>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Satan: A Formidable Foe</a:t>
            </a:r>
          </a:p>
          <a:p>
            <a:pPr>
              <a:lnSpc>
                <a:spcPct val="107000"/>
              </a:lnSpc>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Adversary; roaring and devouring lion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 Pet. 5:8)</a:t>
            </a:r>
          </a:p>
          <a:p>
            <a:pPr marL="457200" indent="-457200">
              <a:lnSpc>
                <a:spcPct val="107000"/>
              </a:lnSpc>
              <a:buFont typeface="Arial" panose="020B0604020202020204" pitchFamily="34" charset="0"/>
              <a:buChar cha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Murderer; liar and father of lies </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(John 8:44)</a:t>
            </a:r>
          </a:p>
          <a:p>
            <a:pPr marL="457200" indent="-457200">
              <a:lnSpc>
                <a:spcPct val="107000"/>
              </a:lnSpc>
              <a:buFont typeface="Arial" panose="020B0604020202020204" pitchFamily="34" charset="0"/>
              <a:buChar char="•"/>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Accuser of the brethren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(Rev. 12:10)</a:t>
            </a:r>
          </a:p>
          <a:p>
            <a:pPr marL="457200" indent="-457200">
              <a:lnSpc>
                <a:spcPct val="107000"/>
              </a:lnSpc>
              <a:buFont typeface="Arial" panose="020B0604020202020204" pitchFamily="34" charset="0"/>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a:t>
            </a:r>
            <a:r>
              <a:rPr lang="en-US" sz="3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od of this world who blinds the eyes of unbelievers </a:t>
            </a:r>
            <a:r>
              <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(2 Cor. 4:4)</a:t>
            </a:r>
          </a:p>
          <a:p>
            <a:pPr marL="457200" indent="-457200">
              <a:lnSpc>
                <a:spcPct val="107000"/>
              </a:lnSpc>
              <a:buFont typeface="Arial" panose="020B0604020202020204" pitchFamily="34" charset="0"/>
              <a:buChar char="•"/>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Prince of the power of the air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(Eph. 2:2)</a:t>
            </a:r>
            <a:endParaRPr lang="en-US" sz="3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54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7999"/>
          </a:xfrm>
          <a:prstGeom prst="rect">
            <a:avLst/>
          </a:prstGeom>
        </p:spPr>
      </p:pic>
      <p:sp>
        <p:nvSpPr>
          <p:cNvPr id="7" name="TextBox 6">
            <a:extLst>
              <a:ext uri="{FF2B5EF4-FFF2-40B4-BE49-F238E27FC236}">
                <a16:creationId xmlns:a16="http://schemas.microsoft.com/office/drawing/2014/main" id="{F40C89ED-3DBE-4BFF-B900-5782AB4B3922}"/>
              </a:ext>
            </a:extLst>
          </p:cNvPr>
          <p:cNvSpPr txBox="1"/>
          <p:nvPr/>
        </p:nvSpPr>
        <p:spPr>
          <a:xfrm>
            <a:off x="720959" y="252105"/>
            <a:ext cx="7702082" cy="8580747"/>
          </a:xfrm>
          <a:prstGeom prst="rect">
            <a:avLst/>
          </a:prstGeom>
          <a:noFill/>
        </p:spPr>
        <p:txBody>
          <a:bodyPr wrap="square">
            <a:spAutoFit/>
          </a:bodyPr>
          <a:lstStyle/>
          <a:p>
            <a:pPr>
              <a:lnSpc>
                <a:spcPct val="107000"/>
              </a:lnSpc>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Satan’s Strategies </a:t>
            </a:r>
          </a:p>
          <a:p>
            <a:pPr>
              <a:lnSpc>
                <a:spcPct val="107000"/>
              </a:lnSpc>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Temptation </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 John 2:15-16; Matt. 6:13; James 1:14-15)</a:t>
            </a:r>
          </a:p>
          <a:p>
            <a:pPr marL="914400" lvl="1" indent="-457200">
              <a:lnSpc>
                <a:spcPct val="107000"/>
              </a:lnSpc>
              <a:buFontTx/>
              <a:buChar char="-"/>
            </a:pPr>
            <a:r>
              <a:rPr lang="en-US" sz="3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An attempt to cause us to embrace unholy desires </a:t>
            </a:r>
          </a:p>
          <a:p>
            <a:pPr marL="914400" lvl="1" indent="-457200">
              <a:lnSpc>
                <a:spcPct val="107000"/>
              </a:lnSpc>
              <a:buFontTx/>
              <a:buChar char="-"/>
            </a:pPr>
            <a:endParaRPr lang="en-US" sz="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Deceit </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(John 8:44; 1 Tim. 4:1-2)</a:t>
            </a:r>
          </a:p>
          <a:p>
            <a:pPr marL="914400" lvl="1" indent="-457200">
              <a:lnSpc>
                <a:spcPct val="107000"/>
              </a:lnSpc>
              <a:buFontTx/>
              <a:buChar char="-"/>
            </a:pP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Making evil look good and good look evil</a:t>
            </a:r>
          </a:p>
          <a:p>
            <a:pPr marL="914400" lvl="1" indent="-457200">
              <a:lnSpc>
                <a:spcPct val="107000"/>
              </a:lnSpc>
              <a:buFontTx/>
              <a:buChar char="-"/>
            </a:pP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False teaching (1 Jn. 4:1; 2 Pet. 2:1-3;         1 Tim. 4:1-2)</a:t>
            </a:r>
          </a:p>
          <a:p>
            <a:pPr marL="914400" lvl="1" indent="-457200">
              <a:lnSpc>
                <a:spcPct val="107000"/>
              </a:lnSpc>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Sin </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Tim. 4:9-10; Gal. 5:3-4)</a:t>
            </a:r>
            <a:endParaRPr lang="en-US" sz="3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result of being swayed by temptation and deceit</a:t>
            </a: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endParaRPr lang="en-US" sz="3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5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4" name="TextBox 3">
            <a:extLst>
              <a:ext uri="{FF2B5EF4-FFF2-40B4-BE49-F238E27FC236}">
                <a16:creationId xmlns:a16="http://schemas.microsoft.com/office/drawing/2014/main" id="{6D1DA35C-3EB9-4457-BAD9-75FC9D8C8C4B}"/>
              </a:ext>
            </a:extLst>
          </p:cNvPr>
          <p:cNvSpPr txBox="1"/>
          <p:nvPr/>
        </p:nvSpPr>
        <p:spPr>
          <a:xfrm>
            <a:off x="2225842" y="2512235"/>
            <a:ext cx="4692316" cy="1425968"/>
          </a:xfrm>
          <a:prstGeom prst="rect">
            <a:avLst/>
          </a:prstGeom>
          <a:noFill/>
        </p:spPr>
        <p:txBody>
          <a:bodyPr wrap="square">
            <a:spAutoFit/>
          </a:bodyPr>
          <a:lstStyle/>
          <a:p>
            <a:pPr algn="ctr">
              <a:lnSpc>
                <a:spcPct val="107000"/>
              </a:lnSpc>
            </a:pPr>
            <a:r>
              <a:rPr lang="en-US" sz="44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Ephesians 6:10-20</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sz="40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Page 979 in pew Bible</a:t>
            </a:r>
          </a:p>
        </p:txBody>
      </p:sp>
    </p:spTree>
    <p:extLst>
      <p:ext uri="{BB962C8B-B14F-4D97-AF65-F5344CB8AC3E}">
        <p14:creationId xmlns:p14="http://schemas.microsoft.com/office/powerpoint/2010/main" val="381784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4" name="TextBox 3">
            <a:extLst>
              <a:ext uri="{FF2B5EF4-FFF2-40B4-BE49-F238E27FC236}">
                <a16:creationId xmlns:a16="http://schemas.microsoft.com/office/drawing/2014/main" id="{6D1DA35C-3EB9-4457-BAD9-75FC9D8C8C4B}"/>
              </a:ext>
            </a:extLst>
          </p:cNvPr>
          <p:cNvSpPr txBox="1"/>
          <p:nvPr/>
        </p:nvSpPr>
        <p:spPr>
          <a:xfrm>
            <a:off x="651042" y="449755"/>
            <a:ext cx="7842718" cy="6703823"/>
          </a:xfrm>
          <a:prstGeom prst="rect">
            <a:avLst/>
          </a:prstGeom>
          <a:noFill/>
        </p:spPr>
        <p:txBody>
          <a:bodyPr wrap="square">
            <a:spAutoFit/>
          </a:bodyPr>
          <a:lstStyle/>
          <a:p>
            <a:pPr>
              <a:lnSpc>
                <a:spcPct val="107000"/>
              </a:lnSpc>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Being Successful in Battle</a:t>
            </a:r>
          </a:p>
          <a:p>
            <a:pPr>
              <a:lnSpc>
                <a:spcPct val="107000"/>
              </a:lnSpc>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 strong in the Lord and in the power of His might (v. 10)</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Find your strength in God! Cf. 1 Sam. 30:6</a:t>
            </a:r>
          </a:p>
          <a:p>
            <a:pPr marL="914400" lvl="1" indent="-457200">
              <a:lnSpc>
                <a:spcPct val="107000"/>
              </a:lnSpc>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Put on the </a:t>
            </a:r>
            <a:r>
              <a:rPr lang="en-US" sz="32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whole </a:t>
            </a: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armor of God</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truth, righteousness, readiness with the gospel, faith, knowledge of salvation, the word of God</a:t>
            </a: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698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4" name="TextBox 3">
            <a:extLst>
              <a:ext uri="{FF2B5EF4-FFF2-40B4-BE49-F238E27FC236}">
                <a16:creationId xmlns:a16="http://schemas.microsoft.com/office/drawing/2014/main" id="{6D1DA35C-3EB9-4457-BAD9-75FC9D8C8C4B}"/>
              </a:ext>
            </a:extLst>
          </p:cNvPr>
          <p:cNvSpPr txBox="1"/>
          <p:nvPr/>
        </p:nvSpPr>
        <p:spPr>
          <a:xfrm>
            <a:off x="651042" y="449755"/>
            <a:ext cx="7842718" cy="6440289"/>
          </a:xfrm>
          <a:prstGeom prst="rect">
            <a:avLst/>
          </a:prstGeom>
          <a:noFill/>
        </p:spPr>
        <p:txBody>
          <a:bodyPr wrap="square">
            <a:spAutoFit/>
          </a:bodyPr>
          <a:lstStyle/>
          <a:p>
            <a:pPr>
              <a:lnSpc>
                <a:spcPct val="107000"/>
              </a:lnSpc>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Armor of God</a:t>
            </a:r>
          </a:p>
          <a:p>
            <a:pPr>
              <a:lnSpc>
                <a:spcPct val="107000"/>
              </a:lnSpc>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 Supplies It</a:t>
            </a:r>
          </a:p>
          <a:p>
            <a:pPr marL="571500" indent="-571500">
              <a:lnSpc>
                <a:spcPct val="107000"/>
              </a:lnSpc>
              <a:buFont typeface="Arial" panose="020B0604020202020204" pitchFamily="34" charset="0"/>
              <a:buChar cha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can’t be dependent on our own devices to defeat Satan</a:t>
            </a:r>
          </a:p>
          <a:p>
            <a:pPr marL="914400" lvl="1" indent="-457200">
              <a:lnSpc>
                <a:spcPct val="107000"/>
              </a:lnSpc>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Without His armor, any attempt to resist Satan will be temporary, at best. </a:t>
            </a:r>
          </a:p>
          <a:p>
            <a:pPr marL="914400" lvl="1" indent="-457200">
              <a:lnSpc>
                <a:spcPct val="107000"/>
              </a:lnSpc>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 wears what He supplies (Is. 59:17)</a:t>
            </a: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441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4" name="TextBox 3">
            <a:extLst>
              <a:ext uri="{FF2B5EF4-FFF2-40B4-BE49-F238E27FC236}">
                <a16:creationId xmlns:a16="http://schemas.microsoft.com/office/drawing/2014/main" id="{6D1DA35C-3EB9-4457-BAD9-75FC9D8C8C4B}"/>
              </a:ext>
            </a:extLst>
          </p:cNvPr>
          <p:cNvSpPr txBox="1"/>
          <p:nvPr/>
        </p:nvSpPr>
        <p:spPr>
          <a:xfrm>
            <a:off x="651042" y="449755"/>
            <a:ext cx="7842718" cy="5254708"/>
          </a:xfrm>
          <a:prstGeom prst="rect">
            <a:avLst/>
          </a:prstGeom>
          <a:noFill/>
        </p:spPr>
        <p:txBody>
          <a:bodyPr wrap="square">
            <a:spAutoFit/>
          </a:bodyPr>
          <a:lstStyle/>
          <a:p>
            <a:pPr>
              <a:lnSpc>
                <a:spcPct val="107000"/>
              </a:lnSpc>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Armor of God</a:t>
            </a:r>
          </a:p>
          <a:p>
            <a:pPr>
              <a:lnSpc>
                <a:spcPct val="107000"/>
              </a:lnSpc>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Must Use it All</a:t>
            </a:r>
          </a:p>
          <a:p>
            <a:pPr marL="571500" indent="-571500">
              <a:lnSpc>
                <a:spcPct val="107000"/>
              </a:lnSpc>
              <a:buFont typeface="Arial" panose="020B0604020202020204" pitchFamily="34" charset="0"/>
              <a:buChar cha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Hasn’t been provided for us to pick and choose what we like best</a:t>
            </a:r>
          </a:p>
          <a:p>
            <a:pPr marL="914400" lvl="1" indent="-457200">
              <a:lnSpc>
                <a:spcPct val="107000"/>
              </a:lnSpc>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God’s armor is a complementary package in defeating Satan </a:t>
            </a: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3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CE4B5-2D50-4DE4-99BE-F03C9F29B944}"/>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4" name="TextBox 3">
            <a:extLst>
              <a:ext uri="{FF2B5EF4-FFF2-40B4-BE49-F238E27FC236}">
                <a16:creationId xmlns:a16="http://schemas.microsoft.com/office/drawing/2014/main" id="{6D1DA35C-3EB9-4457-BAD9-75FC9D8C8C4B}"/>
              </a:ext>
            </a:extLst>
          </p:cNvPr>
          <p:cNvSpPr txBox="1"/>
          <p:nvPr/>
        </p:nvSpPr>
        <p:spPr>
          <a:xfrm>
            <a:off x="651042" y="449755"/>
            <a:ext cx="7842718" cy="8943282"/>
          </a:xfrm>
          <a:prstGeom prst="rect">
            <a:avLst/>
          </a:prstGeom>
          <a:noFill/>
        </p:spPr>
        <p:txBody>
          <a:bodyPr wrap="square">
            <a:spAutoFit/>
          </a:bodyPr>
          <a:lstStyle/>
          <a:p>
            <a:pPr>
              <a:lnSpc>
                <a:spcPct val="107000"/>
              </a:lnSpc>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Being Successful in Battle</a:t>
            </a:r>
          </a:p>
          <a:p>
            <a:pPr>
              <a:lnSpc>
                <a:spcPct val="107000"/>
              </a:lnSpc>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71500" indent="-5715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 strong in the Lord and in the power of His might (v. 10)</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Find your strength in God! Cf. 1 Sam. 30:6</a:t>
            </a:r>
          </a:p>
          <a:p>
            <a:pPr marL="914400" lvl="1" indent="-457200">
              <a:lnSpc>
                <a:spcPct val="107000"/>
              </a:lnSpc>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Put on the </a:t>
            </a:r>
            <a:r>
              <a:rPr lang="en-US" sz="3200"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whole </a:t>
            </a: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armor of God</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truth, righteousness, readiness with the gospel, faith, knowledge of salvation, the word of God</a:t>
            </a:r>
          </a:p>
          <a:p>
            <a:pPr marL="914400" lvl="1" indent="-457200">
              <a:lnSpc>
                <a:spcPct val="107000"/>
              </a:lnSpc>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Pray! (v. 18)</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 </a:t>
            </a:r>
            <a:r>
              <a:rPr lang="en-US" sz="32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all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times in the Spirit</a:t>
            </a:r>
          </a:p>
          <a:p>
            <a:pPr marL="914400" lvl="1" indent="-457200">
              <a:lnSpc>
                <a:spcPct val="107000"/>
              </a:lnSpc>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 6:13; Lk. 22:40; 1 Chr. 16:11; Js. 5:16</a:t>
            </a: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lnSpc>
                <a:spcPct val="107000"/>
              </a:lnSpc>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39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TotalTime>
  <Words>461</Words>
  <Application>Microsoft Office PowerPoint</Application>
  <PresentationFormat>On-screen Show (4:3)</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rutter</dc:creator>
  <cp:lastModifiedBy>carolyn rutter</cp:lastModifiedBy>
  <cp:revision>8</cp:revision>
  <dcterms:created xsi:type="dcterms:W3CDTF">2021-06-26T23:15:14Z</dcterms:created>
  <dcterms:modified xsi:type="dcterms:W3CDTF">2021-06-27T13:24:48Z</dcterms:modified>
</cp:coreProperties>
</file>