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 id="268"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58" d="100"/>
          <a:sy n="58" d="100"/>
        </p:scale>
        <p:origin x="54"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545836-641D-4BB9-9A4B-9002289ADB99}"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161241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45836-641D-4BB9-9A4B-9002289ADB99}"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79806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45836-641D-4BB9-9A4B-9002289ADB99}"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208171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45836-641D-4BB9-9A4B-9002289ADB99}"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337051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545836-641D-4BB9-9A4B-9002289ADB99}"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213061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545836-641D-4BB9-9A4B-9002289ADB99}"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334172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45836-641D-4BB9-9A4B-9002289ADB99}"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3926213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545836-641D-4BB9-9A4B-9002289ADB99}"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154450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45836-641D-4BB9-9A4B-9002289ADB99}"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48422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545836-641D-4BB9-9A4B-9002289ADB99}"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285944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545836-641D-4BB9-9A4B-9002289ADB99}"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534F2-A044-4286-A6CF-FE296F4955FD}" type="slidenum">
              <a:rPr lang="en-US" smtClean="0"/>
              <a:t>‹#›</a:t>
            </a:fld>
            <a:endParaRPr lang="en-US"/>
          </a:p>
        </p:txBody>
      </p:sp>
    </p:spTree>
    <p:extLst>
      <p:ext uri="{BB962C8B-B14F-4D97-AF65-F5344CB8AC3E}">
        <p14:creationId xmlns:p14="http://schemas.microsoft.com/office/powerpoint/2010/main" val="328161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45836-641D-4BB9-9A4B-9002289ADB99}" type="datetimeFigureOut">
              <a:rPr lang="en-US" smtClean="0"/>
              <a:t>6/13/2021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534F2-A044-4286-A6CF-FE296F4955FD}" type="slidenum">
              <a:rPr lang="en-US" smtClean="0"/>
              <a:t>‹#›</a:t>
            </a:fld>
            <a:endParaRPr lang="en-US"/>
          </a:p>
        </p:txBody>
      </p:sp>
    </p:spTree>
    <p:extLst>
      <p:ext uri="{BB962C8B-B14F-4D97-AF65-F5344CB8AC3E}">
        <p14:creationId xmlns:p14="http://schemas.microsoft.com/office/powerpoint/2010/main" val="2716144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8412E8-B22C-48ED-B21D-086FC32FFE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566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0" y="2258159"/>
            <a:ext cx="9144000" cy="2492990"/>
          </a:xfrm>
          <a:prstGeom prst="rect">
            <a:avLst/>
          </a:prstGeom>
          <a:noFill/>
        </p:spPr>
        <p:txBody>
          <a:bodyPr wrap="square" rtlCol="0">
            <a:spAutoFit/>
          </a:bodyPr>
          <a:lstStyle/>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Those around you need to know the truth of God’s judgement.</a:t>
            </a:r>
          </a:p>
          <a:p>
            <a:pPr marL="0" marR="0" algn="ctr">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latin typeface="Arial Narrow" panose="020B0606020202030204" pitchFamily="34" charset="0"/>
                <a:ea typeface="Calibri" panose="020F0502020204030204" pitchFamily="34" charset="0"/>
                <a:cs typeface="Times New Roman" panose="02020603050405020304" pitchFamily="18" charset="0"/>
              </a:rPr>
              <a:t>2 Cor. 5:10; Heb. 9:27; Rev. 22:12; Rom. 6:23 </a:t>
            </a:r>
            <a:endParaRPr lang="en-US" sz="36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180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271849" y="248127"/>
            <a:ext cx="8600302" cy="4909036"/>
          </a:xfrm>
          <a:prstGeom prst="rect">
            <a:avLst/>
          </a:prstGeom>
          <a:noFill/>
        </p:spPr>
        <p:txBody>
          <a:bodyPr wrap="square" rtlCol="0">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Jeremiah 1:17-19</a:t>
            </a:r>
          </a:p>
          <a:p>
            <a:endParaRPr lang="en-US" sz="900" dirty="0">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17</a:t>
            </a:r>
            <a:r>
              <a:rPr lang="en-US" sz="3000" dirty="0">
                <a:latin typeface="Arial Narrow" panose="020B0606020202030204" pitchFamily="34" charset="0"/>
                <a:ea typeface="Calibri" panose="020F0502020204030204" pitchFamily="34" charset="0"/>
                <a:cs typeface="Times New Roman" panose="02020603050405020304" pitchFamily="18" charset="0"/>
              </a:rPr>
              <a:t> But you, dress yourself for work; arise, and say to them everything that I command you. Do not be dismayed by them, lest I dismay you before them. </a:t>
            </a:r>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18</a:t>
            </a:r>
            <a:r>
              <a:rPr lang="en-US" sz="3000" dirty="0">
                <a:latin typeface="Arial Narrow" panose="020B0606020202030204" pitchFamily="34" charset="0"/>
                <a:ea typeface="Calibri" panose="020F0502020204030204" pitchFamily="34" charset="0"/>
                <a:cs typeface="Times New Roman" panose="02020603050405020304" pitchFamily="18" charset="0"/>
              </a:rPr>
              <a:t> And I, behold, I make you this day a fortified city, an iron pillar, and bronze walls, against the whole land, against the kings of Judah, its officials, its priests, and the people of the land. </a:t>
            </a:r>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19</a:t>
            </a:r>
            <a:r>
              <a:rPr lang="en-US" sz="3000" dirty="0">
                <a:latin typeface="Arial Narrow" panose="020B0606020202030204" pitchFamily="34" charset="0"/>
                <a:ea typeface="Calibri" panose="020F0502020204030204" pitchFamily="34" charset="0"/>
                <a:cs typeface="Times New Roman" panose="02020603050405020304" pitchFamily="18" charset="0"/>
              </a:rPr>
              <a:t> They will fight against you, but they shall not prevail against you, for I am with you, declares the Lord, to deliver you.”</a:t>
            </a: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12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8412E8-B22C-48ED-B21D-086FC32FFE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9814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486032" y="378941"/>
            <a:ext cx="8138984" cy="4370427"/>
          </a:xfrm>
          <a:prstGeom prst="rect">
            <a:avLst/>
          </a:prstGeom>
          <a:noFill/>
        </p:spPr>
        <p:txBody>
          <a:bodyPr wrap="square" rtlCol="0">
            <a:spAutoFit/>
          </a:bodyPr>
          <a:lstStyle/>
          <a:p>
            <a:r>
              <a:rPr lang="en-US" sz="3600" b="1" dirty="0">
                <a:latin typeface="Arial Narrow" panose="020B0606020202030204" pitchFamily="34" charset="0"/>
              </a:rPr>
              <a:t>Jeremiah</a:t>
            </a:r>
          </a:p>
          <a:p>
            <a:endParaRPr lang="en-US" sz="800" b="1" dirty="0">
              <a:latin typeface="Arial Narrow" panose="020B0606020202030204" pitchFamily="34" charset="0"/>
            </a:endParaRPr>
          </a:p>
          <a:p>
            <a:pPr marL="571500" indent="-571500">
              <a:buFont typeface="Arial" panose="020B0604020202020204" pitchFamily="34" charset="0"/>
              <a:buChar char="•"/>
            </a:pPr>
            <a:r>
              <a:rPr lang="en-US" sz="3600" dirty="0">
                <a:latin typeface="Arial Narrow" panose="020B0606020202030204" pitchFamily="34" charset="0"/>
              </a:rPr>
              <a:t>Called to prophesy in 626BC (1:1) and did so over the next 40+ years.</a:t>
            </a:r>
          </a:p>
          <a:p>
            <a:pPr marL="571500" indent="-571500">
              <a:buFont typeface="Arial" panose="020B0604020202020204" pitchFamily="34" charset="0"/>
              <a:buChar char="•"/>
            </a:pPr>
            <a:endParaRPr lang="en-US" sz="900" dirty="0">
              <a:latin typeface="Arial Narrow" panose="020B0606020202030204" pitchFamily="34" charset="0"/>
            </a:endParaRPr>
          </a:p>
          <a:p>
            <a:pPr marL="571500" indent="-571500">
              <a:buFont typeface="Arial" panose="020B0604020202020204" pitchFamily="34" charset="0"/>
              <a:buChar char="•"/>
            </a:pPr>
            <a:r>
              <a:rPr lang="en-US" sz="3600" dirty="0">
                <a:latin typeface="Arial Narrow" panose="020B0606020202030204" pitchFamily="34" charset="0"/>
              </a:rPr>
              <a:t>Prophesied during a chaotic time both politically and spiritually.</a:t>
            </a:r>
          </a:p>
          <a:p>
            <a:pPr marL="571500" indent="-571500">
              <a:buFont typeface="Arial" panose="020B0604020202020204" pitchFamily="34" charset="0"/>
              <a:buChar char="•"/>
            </a:pPr>
            <a:endParaRPr lang="en-US" sz="900" dirty="0">
              <a:latin typeface="Arial Narrow" panose="020B0606020202030204" pitchFamily="34" charset="0"/>
            </a:endParaRPr>
          </a:p>
          <a:p>
            <a:pPr marL="571500" indent="-571500">
              <a:buFont typeface="Arial" panose="020B0604020202020204" pitchFamily="34" charset="0"/>
              <a:buChar char="•"/>
            </a:pPr>
            <a:r>
              <a:rPr lang="en-US" sz="3600" dirty="0">
                <a:latin typeface="Arial Narrow" panose="020B0606020202030204" pitchFamily="34" charset="0"/>
              </a:rPr>
              <a:t>Proclaimed the coming judgement of God because of sin and rebellion. </a:t>
            </a:r>
          </a:p>
        </p:txBody>
      </p:sp>
    </p:spTree>
    <p:extLst>
      <p:ext uri="{BB962C8B-B14F-4D97-AF65-F5344CB8AC3E}">
        <p14:creationId xmlns:p14="http://schemas.microsoft.com/office/powerpoint/2010/main" val="79213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675502" y="371695"/>
            <a:ext cx="8138984" cy="6370975"/>
          </a:xfrm>
          <a:prstGeom prst="rect">
            <a:avLst/>
          </a:prstGeom>
          <a:noFill/>
        </p:spPr>
        <p:txBody>
          <a:bodyPr wrap="square" rtlCol="0">
            <a:spAutoFit/>
          </a:bodyPr>
          <a:lstStyle/>
          <a:p>
            <a:pPr marL="0" marR="0" algn="l">
              <a:spcBef>
                <a:spcPts val="0"/>
              </a:spcBef>
              <a:spcAft>
                <a:spcPts val="0"/>
              </a:spcAft>
            </a:pP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Jeremiah 1:4-8</a:t>
            </a:r>
          </a:p>
          <a:p>
            <a:pPr marL="0" marR="0" algn="l">
              <a:spcBef>
                <a:spcPts val="0"/>
              </a:spcBef>
              <a:spcAft>
                <a:spcPts val="0"/>
              </a:spcAft>
            </a:pPr>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2800" baseline="30000" dirty="0">
                <a:effectLst/>
                <a:latin typeface="Arial Narrow" panose="020B0606020202030204" pitchFamily="34" charset="0"/>
                <a:ea typeface="Calibri" panose="020F0502020204030204" pitchFamily="34" charset="0"/>
                <a:cs typeface="Times New Roman" panose="02020603050405020304" pitchFamily="18" charset="0"/>
              </a:rPr>
              <a:t>4 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Now the word of the Lord came to me, saying,</a:t>
            </a:r>
          </a:p>
          <a:p>
            <a:pPr marL="0" marR="0" algn="l">
              <a:spcBef>
                <a:spcPts val="0"/>
              </a:spcBef>
              <a:spcAft>
                <a:spcPts val="0"/>
              </a:spcAft>
            </a:pPr>
            <a:r>
              <a:rPr lang="en-US" sz="2800" baseline="30000" dirty="0">
                <a:effectLst/>
                <a:latin typeface="Arial Narrow" panose="020B0606020202030204" pitchFamily="34" charset="0"/>
                <a:ea typeface="Calibri" panose="020F0502020204030204" pitchFamily="34" charset="0"/>
                <a:cs typeface="Times New Roman" panose="02020603050405020304" pitchFamily="18" charset="0"/>
              </a:rPr>
              <a:t>5 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“Before I formed you in the womb I knew you,</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and before you were born I consecrated you;</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I appointed you a prophet to the nations.”</a:t>
            </a:r>
          </a:p>
          <a:p>
            <a:pPr marL="0" marR="0" algn="l">
              <a:spcBef>
                <a:spcPts val="0"/>
              </a:spcBef>
              <a:spcAft>
                <a:spcPts val="0"/>
              </a:spcAft>
            </a:pPr>
            <a:r>
              <a:rPr lang="en-US" sz="2800" baseline="30000" dirty="0">
                <a:effectLst/>
                <a:latin typeface="Arial Narrow" panose="020B0606020202030204" pitchFamily="34" charset="0"/>
                <a:ea typeface="Calibri" panose="020F0502020204030204" pitchFamily="34" charset="0"/>
                <a:cs typeface="Times New Roman" panose="02020603050405020304" pitchFamily="18" charset="0"/>
              </a:rPr>
              <a:t>6 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Then I said, “Ah, Lord God! Behold, I do not know how to speak, for I am only a youth.” </a:t>
            </a:r>
            <a:r>
              <a:rPr lang="en-US" sz="2800" baseline="30000" dirty="0">
                <a:effectLst/>
                <a:latin typeface="Arial Narrow" panose="020B0606020202030204" pitchFamily="34" charset="0"/>
                <a:ea typeface="Calibri" panose="020F0502020204030204" pitchFamily="34" charset="0"/>
                <a:cs typeface="Times New Roman" panose="02020603050405020304" pitchFamily="18" charset="0"/>
              </a:rPr>
              <a:t>7 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But the Lord said to me,</a:t>
            </a:r>
          </a:p>
          <a:p>
            <a:pPr marL="0" marR="0" algn="l">
              <a:spcBef>
                <a:spcPts val="0"/>
              </a:spcBef>
              <a:spcAft>
                <a:spcPts val="0"/>
              </a:spcAft>
            </a:pPr>
            <a:r>
              <a:rPr lang="en-US" sz="2800" dirty="0">
                <a:effectLst/>
                <a:latin typeface="Arial Narrow" panose="020B0606020202030204" pitchFamily="34" charset="0"/>
                <a:ea typeface="Calibri" panose="020F0502020204030204" pitchFamily="34" charset="0"/>
                <a:cs typeface="Times New Roman" panose="02020603050405020304" pitchFamily="18" charset="0"/>
              </a:rPr>
              <a:t>“Do not say, ‘I am only a youth’;</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for to all to whom I send you, you shall go,</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and whatever I command you, you shall speak.</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baseline="30000" dirty="0">
                <a:effectLst/>
                <a:latin typeface="Arial Narrow" panose="020B0606020202030204" pitchFamily="34" charset="0"/>
                <a:ea typeface="Calibri" panose="020F0502020204030204" pitchFamily="34" charset="0"/>
                <a:cs typeface="Times New Roman" panose="02020603050405020304" pitchFamily="18" charset="0"/>
              </a:rPr>
              <a:t>8 </a:t>
            </a:r>
            <a:r>
              <a:rPr lang="en-US" sz="2800" dirty="0">
                <a:effectLst/>
                <a:latin typeface="Arial Narrow" panose="020B0606020202030204" pitchFamily="34" charset="0"/>
                <a:ea typeface="Calibri" panose="020F0502020204030204" pitchFamily="34" charset="0"/>
                <a:cs typeface="Times New Roman" panose="02020603050405020304" pitchFamily="18" charset="0"/>
              </a:rPr>
              <a:t>Do not be afraid of them,</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for I am with you to deliver you,</a:t>
            </a:r>
            <a:br>
              <a:rPr lang="en-US" sz="2800" dirty="0">
                <a:effectLst/>
                <a:latin typeface="Arial Narrow" panose="020B0606020202030204" pitchFamily="34" charset="0"/>
                <a:ea typeface="Calibri" panose="020F0502020204030204" pitchFamily="34" charset="0"/>
                <a:cs typeface="Times New Roman" panose="02020603050405020304" pitchFamily="18" charset="0"/>
              </a:rPr>
            </a:br>
            <a:r>
              <a:rPr lang="en-US" sz="2800" dirty="0">
                <a:effectLst/>
                <a:latin typeface="Arial Narrow" panose="020B0606020202030204" pitchFamily="34" charset="0"/>
                <a:ea typeface="Calibri" panose="020F0502020204030204" pitchFamily="34" charset="0"/>
                <a:cs typeface="Times New Roman" panose="02020603050405020304" pitchFamily="18" charset="0"/>
              </a:rPr>
              <a:t>declares the Lord.”</a:t>
            </a:r>
          </a:p>
          <a:p>
            <a:endParaRPr lang="en-US" sz="3600" b="1" dirty="0">
              <a:latin typeface="Arial Narrow" panose="020B0606020202030204" pitchFamily="34" charset="0"/>
            </a:endParaRPr>
          </a:p>
        </p:txBody>
      </p:sp>
    </p:spTree>
    <p:extLst>
      <p:ext uri="{BB962C8B-B14F-4D97-AF65-F5344CB8AC3E}">
        <p14:creationId xmlns:p14="http://schemas.microsoft.com/office/powerpoint/2010/main" val="341499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502508" y="2571197"/>
            <a:ext cx="8138984" cy="1323439"/>
          </a:xfrm>
          <a:prstGeom prst="rect">
            <a:avLst/>
          </a:prstGeom>
          <a:noFill/>
        </p:spPr>
        <p:txBody>
          <a:bodyPr wrap="square" rtlCol="0">
            <a:spAutoFit/>
          </a:bodyPr>
          <a:lstStyle/>
          <a:p>
            <a:pPr marL="0" marR="0" algn="ctr">
              <a:spcBef>
                <a:spcPts val="0"/>
              </a:spcBef>
              <a:spcAft>
                <a:spcPts val="0"/>
              </a:spcAft>
            </a:pP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You’ve been set apart for service to God</a:t>
            </a: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Eph. 1:4-6; 1 Pet. 2:9; Matt. 28:19-20</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645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502508" y="2571197"/>
            <a:ext cx="8138984" cy="1877437"/>
          </a:xfrm>
          <a:prstGeom prst="rect">
            <a:avLst/>
          </a:prstGeom>
          <a:noFill/>
        </p:spPr>
        <p:txBody>
          <a:bodyPr wrap="square" rtlCol="0">
            <a:spAutoFit/>
          </a:bodyPr>
          <a:lstStyle/>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Age is no excuse to avoid service</a:t>
            </a:r>
            <a:endParaRPr lang="en-US" sz="36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You </a:t>
            </a:r>
            <a:r>
              <a:rPr lang="en-US" sz="3600" i="1" dirty="0">
                <a:effectLst/>
                <a:latin typeface="Arial Narrow" panose="020B0606020202030204" pitchFamily="34" charset="0"/>
                <a:ea typeface="Calibri" panose="020F0502020204030204" pitchFamily="34" charset="0"/>
                <a:cs typeface="Times New Roman" panose="02020603050405020304" pitchFamily="18" charset="0"/>
              </a:rPr>
              <a:t>are</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a spiritual priest, you </a:t>
            </a:r>
            <a:r>
              <a:rPr lang="en-US" sz="3600" i="1" dirty="0">
                <a:effectLst/>
                <a:latin typeface="Arial Narrow" panose="020B0606020202030204" pitchFamily="34" charset="0"/>
                <a:ea typeface="Calibri" panose="020F0502020204030204" pitchFamily="34" charset="0"/>
                <a:cs typeface="Times New Roman" panose="02020603050405020304" pitchFamily="18" charset="0"/>
              </a:rPr>
              <a:t>are</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salt and light, you </a:t>
            </a:r>
            <a:r>
              <a:rPr lang="en-US" sz="3600" i="1" dirty="0">
                <a:effectLst/>
                <a:latin typeface="Arial Narrow" panose="020B0606020202030204" pitchFamily="34" charset="0"/>
                <a:ea typeface="Calibri" panose="020F0502020204030204" pitchFamily="34" charset="0"/>
                <a:cs typeface="Times New Roman" panose="02020603050405020304" pitchFamily="18" charset="0"/>
              </a:rPr>
              <a:t>are</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a disciple of Christ!</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178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0" y="2571197"/>
            <a:ext cx="9144000" cy="1815882"/>
          </a:xfrm>
          <a:prstGeom prst="rect">
            <a:avLst/>
          </a:prstGeom>
          <a:noFill/>
        </p:spPr>
        <p:txBody>
          <a:bodyPr wrap="square" rtlCol="0">
            <a:spAutoFit/>
          </a:bodyPr>
          <a:lstStyle/>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God is your strength </a:t>
            </a:r>
          </a:p>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and confidence (vv. 7-8)</a:t>
            </a:r>
            <a:endParaRPr lang="en-US" sz="36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99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403654" y="477795"/>
            <a:ext cx="8311977" cy="5816977"/>
          </a:xfrm>
          <a:prstGeom prst="rect">
            <a:avLst/>
          </a:prstGeom>
          <a:noFill/>
        </p:spPr>
        <p:txBody>
          <a:bodyPr wrap="square" rtlCol="0">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Jeremiah 1:9-10</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r>
              <a:rPr lang="en-US" sz="3600" baseline="30000" dirty="0">
                <a:latin typeface="Arial Narrow" panose="020B0606020202030204" pitchFamily="34" charset="0"/>
                <a:ea typeface="Calibri" panose="020F0502020204030204" pitchFamily="34" charset="0"/>
                <a:cs typeface="Times New Roman" panose="02020603050405020304" pitchFamily="18" charset="0"/>
              </a:rPr>
              <a:t>9</a:t>
            </a:r>
            <a:r>
              <a:rPr lang="en-US" sz="3600" dirty="0">
                <a:latin typeface="Arial Narrow" panose="020B0606020202030204" pitchFamily="34" charset="0"/>
                <a:ea typeface="Calibri" panose="020F0502020204030204" pitchFamily="34" charset="0"/>
                <a:cs typeface="Times New Roman" panose="02020603050405020304" pitchFamily="18" charset="0"/>
              </a:rPr>
              <a:t> Then the Lord put out his hand and touched my mouth. And the Lord said to me,</a:t>
            </a:r>
          </a:p>
          <a:p>
            <a:r>
              <a:rPr lang="en-US" sz="3600" dirty="0">
                <a:latin typeface="Arial Narrow" panose="020B0606020202030204" pitchFamily="34" charset="0"/>
                <a:ea typeface="Calibri" panose="020F0502020204030204" pitchFamily="34" charset="0"/>
                <a:cs typeface="Times New Roman" panose="02020603050405020304" pitchFamily="18" charset="0"/>
              </a:rPr>
              <a:t>“Behold, I have put my words in your mouth.</a:t>
            </a:r>
          </a:p>
          <a:p>
            <a:r>
              <a:rPr lang="en-US" sz="3600" baseline="30000" dirty="0">
                <a:latin typeface="Arial Narrow" panose="020B0606020202030204" pitchFamily="34" charset="0"/>
                <a:ea typeface="Calibri" panose="020F0502020204030204" pitchFamily="34" charset="0"/>
                <a:cs typeface="Times New Roman" panose="02020603050405020304" pitchFamily="18" charset="0"/>
              </a:rPr>
              <a:t>10</a:t>
            </a:r>
            <a:r>
              <a:rPr lang="en-US" sz="3600" dirty="0">
                <a:latin typeface="Arial Narrow" panose="020B0606020202030204" pitchFamily="34" charset="0"/>
                <a:ea typeface="Calibri" panose="020F0502020204030204" pitchFamily="34" charset="0"/>
                <a:cs typeface="Times New Roman" panose="02020603050405020304" pitchFamily="18" charset="0"/>
              </a:rPr>
              <a:t> See, I have set you this day over nations and over kingdoms,</a:t>
            </a:r>
          </a:p>
          <a:p>
            <a:r>
              <a:rPr lang="en-US" sz="3600" dirty="0">
                <a:latin typeface="Arial Narrow" panose="020B0606020202030204" pitchFamily="34" charset="0"/>
                <a:ea typeface="Calibri" panose="020F0502020204030204" pitchFamily="34" charset="0"/>
                <a:cs typeface="Times New Roman" panose="02020603050405020304" pitchFamily="18" charset="0"/>
              </a:rPr>
              <a:t>to pluck up and to break down,</a:t>
            </a:r>
          </a:p>
          <a:p>
            <a:r>
              <a:rPr lang="en-US" sz="3600" dirty="0">
                <a:latin typeface="Arial Narrow" panose="020B0606020202030204" pitchFamily="34" charset="0"/>
                <a:ea typeface="Calibri" panose="020F0502020204030204" pitchFamily="34" charset="0"/>
                <a:cs typeface="Times New Roman" panose="02020603050405020304" pitchFamily="18" charset="0"/>
              </a:rPr>
              <a:t>to destroy and to overthrow,</a:t>
            </a:r>
          </a:p>
          <a:p>
            <a:r>
              <a:rPr lang="en-US" sz="3600" dirty="0">
                <a:latin typeface="Arial Narrow" panose="020B0606020202030204" pitchFamily="34" charset="0"/>
                <a:ea typeface="Calibri" panose="020F0502020204030204" pitchFamily="34" charset="0"/>
                <a:cs typeface="Times New Roman" panose="02020603050405020304" pitchFamily="18" charset="0"/>
              </a:rPr>
              <a:t>to build and to plant.”</a:t>
            </a: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94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0" y="2258159"/>
            <a:ext cx="9144000" cy="3046988"/>
          </a:xfrm>
          <a:prstGeom prst="rect">
            <a:avLst/>
          </a:prstGeom>
          <a:noFill/>
        </p:spPr>
        <p:txBody>
          <a:bodyPr wrap="square" rtlCol="0">
            <a:spAutoFit/>
          </a:bodyPr>
          <a:lstStyle/>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You’ve been equipped with the Word. </a:t>
            </a:r>
          </a:p>
          <a:p>
            <a:pPr marL="0" marR="0" algn="ctr">
              <a:spcBef>
                <a:spcPts val="0"/>
              </a:spcBef>
              <a:spcAft>
                <a:spcPts val="0"/>
              </a:spcAft>
            </a:pPr>
            <a:r>
              <a:rPr lang="en-US" sz="3600" b="1" dirty="0">
                <a:latin typeface="Arial Narrow" panose="020B0606020202030204" pitchFamily="34" charset="0"/>
                <a:ea typeface="Calibri" panose="020F0502020204030204" pitchFamily="34" charset="0"/>
                <a:cs typeface="Times New Roman" panose="02020603050405020304" pitchFamily="18" charset="0"/>
              </a:rPr>
              <a:t>Never underestimate its power!</a:t>
            </a:r>
          </a:p>
          <a:p>
            <a:pPr marL="0" marR="0" algn="ctr">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Jn. 17:17; Rom. 1:16-17; </a:t>
            </a:r>
          </a:p>
          <a:p>
            <a:pPr marL="0" marR="0" algn="ctr">
              <a:spcBef>
                <a:spcPts val="0"/>
              </a:spcBef>
              <a:spcAft>
                <a:spcPts val="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2 Tim. 3:16-17; 2 Pet. 1:3-4</a:t>
            </a: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213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2F6DCF-6522-4EAA-8ACE-05D258E1BE97}"/>
              </a:ext>
            </a:extLst>
          </p:cNvPr>
          <p:cNvPicPr>
            <a:picLocks noChangeAspect="1"/>
          </p:cNvPicPr>
          <p:nvPr/>
        </p:nvPicPr>
        <p:blipFill rotWithShape="1">
          <a:blip r:embed="rId2">
            <a:extLst>
              <a:ext uri="{28A0092B-C50C-407E-A947-70E740481C1C}">
                <a14:useLocalDpi xmlns:a14="http://schemas.microsoft.com/office/drawing/2010/main" val="0"/>
              </a:ext>
            </a:extLst>
          </a:blip>
          <a:srcRect l="6900" t="3970" b="2929"/>
          <a:stretch/>
        </p:blipFill>
        <p:spPr>
          <a:xfrm>
            <a:off x="0" y="0"/>
            <a:ext cx="9144000" cy="6858000"/>
          </a:xfrm>
          <a:prstGeom prst="rect">
            <a:avLst/>
          </a:prstGeom>
        </p:spPr>
      </p:pic>
      <p:sp>
        <p:nvSpPr>
          <p:cNvPr id="8" name="TextBox 7">
            <a:extLst>
              <a:ext uri="{FF2B5EF4-FFF2-40B4-BE49-F238E27FC236}">
                <a16:creationId xmlns:a16="http://schemas.microsoft.com/office/drawing/2014/main" id="{6C01BDFF-91C6-4945-8E10-919BCD3ADCC4}"/>
              </a:ext>
            </a:extLst>
          </p:cNvPr>
          <p:cNvSpPr txBox="1"/>
          <p:nvPr/>
        </p:nvSpPr>
        <p:spPr>
          <a:xfrm>
            <a:off x="271849" y="248127"/>
            <a:ext cx="8600302" cy="6878806"/>
          </a:xfrm>
          <a:prstGeom prst="rect">
            <a:avLst/>
          </a:prstGeom>
          <a:noFill/>
        </p:spPr>
        <p:txBody>
          <a:bodyPr wrap="square" rtlCol="0">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Jeremiah 1:13-16</a:t>
            </a:r>
          </a:p>
          <a:p>
            <a:endParaRPr lang="en-US" sz="900" dirty="0">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3000" dirty="0">
                <a:latin typeface="Arial Narrow" panose="020B0606020202030204" pitchFamily="34" charset="0"/>
                <a:ea typeface="Calibri" panose="020F0502020204030204" pitchFamily="34" charset="0"/>
                <a:cs typeface="Times New Roman" panose="02020603050405020304" pitchFamily="18" charset="0"/>
              </a:rPr>
              <a:t> The word of the Lord came to me a second time, saying, “What do you see?” And I said, “I see a boiling pot, facing away from the north.” </a:t>
            </a:r>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14</a:t>
            </a:r>
            <a:r>
              <a:rPr lang="en-US" sz="3000" dirty="0">
                <a:latin typeface="Arial Narrow" panose="020B0606020202030204" pitchFamily="34" charset="0"/>
                <a:ea typeface="Calibri" panose="020F0502020204030204" pitchFamily="34" charset="0"/>
                <a:cs typeface="Times New Roman" panose="02020603050405020304" pitchFamily="18" charset="0"/>
              </a:rPr>
              <a:t> Then the Lord said to me, “Out of the north disaster shall be let loose upon all the inhabitants of the land. </a:t>
            </a:r>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15</a:t>
            </a:r>
            <a:r>
              <a:rPr lang="en-US" sz="3000" dirty="0">
                <a:latin typeface="Arial Narrow" panose="020B0606020202030204" pitchFamily="34" charset="0"/>
                <a:ea typeface="Calibri" panose="020F0502020204030204" pitchFamily="34" charset="0"/>
                <a:cs typeface="Times New Roman" panose="02020603050405020304" pitchFamily="18" charset="0"/>
              </a:rPr>
              <a:t> For behold, I am calling all the tribes of the kingdoms of the north, declares the Lord, and they shall come, and every one shall set his throne at the entrance of the gates of Jerusalem, against all its walls all around and against all the cities of Judah. </a:t>
            </a:r>
            <a:r>
              <a:rPr lang="en-US" sz="3000" baseline="30000" dirty="0">
                <a:latin typeface="Arial Narrow" panose="020B0606020202030204" pitchFamily="34" charset="0"/>
                <a:ea typeface="Calibri" panose="020F0502020204030204" pitchFamily="34" charset="0"/>
                <a:cs typeface="Times New Roman" panose="02020603050405020304" pitchFamily="18" charset="0"/>
              </a:rPr>
              <a:t>16</a:t>
            </a:r>
            <a:r>
              <a:rPr lang="en-US" sz="3000" dirty="0">
                <a:latin typeface="Arial Narrow" panose="020B0606020202030204" pitchFamily="34" charset="0"/>
                <a:ea typeface="Calibri" panose="020F0502020204030204" pitchFamily="34" charset="0"/>
                <a:cs typeface="Times New Roman" panose="02020603050405020304" pitchFamily="18" charset="0"/>
              </a:rPr>
              <a:t> And I will declare my judgments against them, for all their evil in forsaking me. They have made offerings to other gods and worshiped the works of their own hands</a:t>
            </a: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430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637</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2021-06-13T09:06:18Z</dcterms:created>
  <dcterms:modified xsi:type="dcterms:W3CDTF">2021-06-13T13:16:43Z</dcterms:modified>
</cp:coreProperties>
</file>