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65" r:id="rId3"/>
    <p:sldId id="259"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99FF33"/>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3" autoAdjust="0"/>
    <p:restoredTop sz="94660"/>
  </p:normalViewPr>
  <p:slideViewPr>
    <p:cSldViewPr snapToGrid="0">
      <p:cViewPr varScale="1">
        <p:scale>
          <a:sx n="58" d="100"/>
          <a:sy n="58" d="100"/>
        </p:scale>
        <p:origin x="54" y="10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F2BEEA0-165F-4695-AB09-CE5744A5B989}" type="datetimeFigureOut">
              <a:rPr lang="en-US" smtClean="0"/>
              <a:t>6/6/2021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9B96F6-B47A-47FF-BD53-1E61804B5CFF}" type="slidenum">
              <a:rPr lang="en-US" smtClean="0"/>
              <a:t>‹#›</a:t>
            </a:fld>
            <a:endParaRPr lang="en-US"/>
          </a:p>
        </p:txBody>
      </p:sp>
    </p:spTree>
    <p:extLst>
      <p:ext uri="{BB962C8B-B14F-4D97-AF65-F5344CB8AC3E}">
        <p14:creationId xmlns:p14="http://schemas.microsoft.com/office/powerpoint/2010/main" val="1707100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2BEEA0-165F-4695-AB09-CE5744A5B989}" type="datetimeFigureOut">
              <a:rPr lang="en-US" smtClean="0"/>
              <a:t>6/6/2021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9B96F6-B47A-47FF-BD53-1E61804B5CFF}" type="slidenum">
              <a:rPr lang="en-US" smtClean="0"/>
              <a:t>‹#›</a:t>
            </a:fld>
            <a:endParaRPr lang="en-US"/>
          </a:p>
        </p:txBody>
      </p:sp>
    </p:spTree>
    <p:extLst>
      <p:ext uri="{BB962C8B-B14F-4D97-AF65-F5344CB8AC3E}">
        <p14:creationId xmlns:p14="http://schemas.microsoft.com/office/powerpoint/2010/main" val="310868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2BEEA0-165F-4695-AB09-CE5744A5B989}" type="datetimeFigureOut">
              <a:rPr lang="en-US" smtClean="0"/>
              <a:t>6/6/2021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9B96F6-B47A-47FF-BD53-1E61804B5CFF}" type="slidenum">
              <a:rPr lang="en-US" smtClean="0"/>
              <a:t>‹#›</a:t>
            </a:fld>
            <a:endParaRPr lang="en-US"/>
          </a:p>
        </p:txBody>
      </p:sp>
    </p:spTree>
    <p:extLst>
      <p:ext uri="{BB962C8B-B14F-4D97-AF65-F5344CB8AC3E}">
        <p14:creationId xmlns:p14="http://schemas.microsoft.com/office/powerpoint/2010/main" val="4143707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2BEEA0-165F-4695-AB09-CE5744A5B989}" type="datetimeFigureOut">
              <a:rPr lang="en-US" smtClean="0"/>
              <a:t>6/6/2021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9B96F6-B47A-47FF-BD53-1E61804B5CFF}" type="slidenum">
              <a:rPr lang="en-US" smtClean="0"/>
              <a:t>‹#›</a:t>
            </a:fld>
            <a:endParaRPr lang="en-US"/>
          </a:p>
        </p:txBody>
      </p:sp>
    </p:spTree>
    <p:extLst>
      <p:ext uri="{BB962C8B-B14F-4D97-AF65-F5344CB8AC3E}">
        <p14:creationId xmlns:p14="http://schemas.microsoft.com/office/powerpoint/2010/main" val="4058713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2BEEA0-165F-4695-AB09-CE5744A5B989}" type="datetimeFigureOut">
              <a:rPr lang="en-US" smtClean="0"/>
              <a:t>6/6/2021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9B96F6-B47A-47FF-BD53-1E61804B5CFF}" type="slidenum">
              <a:rPr lang="en-US" smtClean="0"/>
              <a:t>‹#›</a:t>
            </a:fld>
            <a:endParaRPr lang="en-US"/>
          </a:p>
        </p:txBody>
      </p:sp>
    </p:spTree>
    <p:extLst>
      <p:ext uri="{BB962C8B-B14F-4D97-AF65-F5344CB8AC3E}">
        <p14:creationId xmlns:p14="http://schemas.microsoft.com/office/powerpoint/2010/main" val="244317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F2BEEA0-165F-4695-AB09-CE5744A5B989}" type="datetimeFigureOut">
              <a:rPr lang="en-US" smtClean="0"/>
              <a:t>6/6/2021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9B96F6-B47A-47FF-BD53-1E61804B5CFF}" type="slidenum">
              <a:rPr lang="en-US" smtClean="0"/>
              <a:t>‹#›</a:t>
            </a:fld>
            <a:endParaRPr lang="en-US"/>
          </a:p>
        </p:txBody>
      </p:sp>
    </p:spTree>
    <p:extLst>
      <p:ext uri="{BB962C8B-B14F-4D97-AF65-F5344CB8AC3E}">
        <p14:creationId xmlns:p14="http://schemas.microsoft.com/office/powerpoint/2010/main" val="1149099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F2BEEA0-165F-4695-AB09-CE5744A5B989}" type="datetimeFigureOut">
              <a:rPr lang="en-US" smtClean="0"/>
              <a:t>6/6/2021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9B96F6-B47A-47FF-BD53-1E61804B5CFF}" type="slidenum">
              <a:rPr lang="en-US" smtClean="0"/>
              <a:t>‹#›</a:t>
            </a:fld>
            <a:endParaRPr lang="en-US"/>
          </a:p>
        </p:txBody>
      </p:sp>
    </p:spTree>
    <p:extLst>
      <p:ext uri="{BB962C8B-B14F-4D97-AF65-F5344CB8AC3E}">
        <p14:creationId xmlns:p14="http://schemas.microsoft.com/office/powerpoint/2010/main" val="325737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2BEEA0-165F-4695-AB09-CE5744A5B989}" type="datetimeFigureOut">
              <a:rPr lang="en-US" smtClean="0"/>
              <a:t>6/6/2021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9B96F6-B47A-47FF-BD53-1E61804B5CFF}" type="slidenum">
              <a:rPr lang="en-US" smtClean="0"/>
              <a:t>‹#›</a:t>
            </a:fld>
            <a:endParaRPr lang="en-US"/>
          </a:p>
        </p:txBody>
      </p:sp>
    </p:spTree>
    <p:extLst>
      <p:ext uri="{BB962C8B-B14F-4D97-AF65-F5344CB8AC3E}">
        <p14:creationId xmlns:p14="http://schemas.microsoft.com/office/powerpoint/2010/main" val="3014816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2BEEA0-165F-4695-AB09-CE5744A5B989}" type="datetimeFigureOut">
              <a:rPr lang="en-US" smtClean="0"/>
              <a:t>6/6/2021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9B96F6-B47A-47FF-BD53-1E61804B5CFF}" type="slidenum">
              <a:rPr lang="en-US" smtClean="0"/>
              <a:t>‹#›</a:t>
            </a:fld>
            <a:endParaRPr lang="en-US"/>
          </a:p>
        </p:txBody>
      </p:sp>
    </p:spTree>
    <p:extLst>
      <p:ext uri="{BB962C8B-B14F-4D97-AF65-F5344CB8AC3E}">
        <p14:creationId xmlns:p14="http://schemas.microsoft.com/office/powerpoint/2010/main" val="3376760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F2BEEA0-165F-4695-AB09-CE5744A5B989}" type="datetimeFigureOut">
              <a:rPr lang="en-US" smtClean="0"/>
              <a:t>6/6/2021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9B96F6-B47A-47FF-BD53-1E61804B5CFF}" type="slidenum">
              <a:rPr lang="en-US" smtClean="0"/>
              <a:t>‹#›</a:t>
            </a:fld>
            <a:endParaRPr lang="en-US"/>
          </a:p>
        </p:txBody>
      </p:sp>
    </p:spTree>
    <p:extLst>
      <p:ext uri="{BB962C8B-B14F-4D97-AF65-F5344CB8AC3E}">
        <p14:creationId xmlns:p14="http://schemas.microsoft.com/office/powerpoint/2010/main" val="2551370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F2BEEA0-165F-4695-AB09-CE5744A5B989}" type="datetimeFigureOut">
              <a:rPr lang="en-US" smtClean="0"/>
              <a:t>6/6/2021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9B96F6-B47A-47FF-BD53-1E61804B5CFF}" type="slidenum">
              <a:rPr lang="en-US" smtClean="0"/>
              <a:t>‹#›</a:t>
            </a:fld>
            <a:endParaRPr lang="en-US"/>
          </a:p>
        </p:txBody>
      </p:sp>
    </p:spTree>
    <p:extLst>
      <p:ext uri="{BB962C8B-B14F-4D97-AF65-F5344CB8AC3E}">
        <p14:creationId xmlns:p14="http://schemas.microsoft.com/office/powerpoint/2010/main" val="2379579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2BEEA0-165F-4695-AB09-CE5744A5B989}" type="datetimeFigureOut">
              <a:rPr lang="en-US" smtClean="0"/>
              <a:t>6/6/2021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9B96F6-B47A-47FF-BD53-1E61804B5CFF}" type="slidenum">
              <a:rPr lang="en-US" smtClean="0"/>
              <a:t>‹#›</a:t>
            </a:fld>
            <a:endParaRPr lang="en-US"/>
          </a:p>
        </p:txBody>
      </p:sp>
    </p:spTree>
    <p:extLst>
      <p:ext uri="{BB962C8B-B14F-4D97-AF65-F5344CB8AC3E}">
        <p14:creationId xmlns:p14="http://schemas.microsoft.com/office/powerpoint/2010/main" val="23141957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2EBEDC7-AC4F-45E6-9B0C-D42E94E6D5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130706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12000">
              <a:srgbClr val="EAEAEA"/>
            </a:gs>
            <a:gs pos="89000">
              <a:srgbClr val="EFEFEF"/>
            </a:gs>
            <a:gs pos="52000">
              <a:schemeClr val="accent3">
                <a:lumMod val="5000"/>
                <a:lumOff val="95000"/>
              </a:schemeClr>
            </a:gs>
            <a:gs pos="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142C9FDC-C6A9-422A-9F1F-BB9BF34DD5F0}"/>
              </a:ext>
            </a:extLst>
          </p:cNvPr>
          <p:cNvSpPr txBox="1"/>
          <p:nvPr/>
        </p:nvSpPr>
        <p:spPr>
          <a:xfrm>
            <a:off x="467247" y="3105834"/>
            <a:ext cx="8209506" cy="1200329"/>
          </a:xfrm>
          <a:prstGeom prst="rect">
            <a:avLst/>
          </a:prstGeom>
          <a:noFill/>
        </p:spPr>
        <p:txBody>
          <a:bodyPr wrap="square">
            <a:spAutoFit/>
          </a:bodyPr>
          <a:lstStyle/>
          <a:p>
            <a:pPr algn="ctr"/>
            <a:r>
              <a:rPr lang="en-US" sz="3600" b="1" dirty="0">
                <a:latin typeface="Arial Narrow" panose="020B0606020202030204" pitchFamily="34" charset="0"/>
              </a:rPr>
              <a:t>Influence is cumulative. It often occurs over a period of time. </a:t>
            </a:r>
          </a:p>
        </p:txBody>
      </p:sp>
    </p:spTree>
    <p:extLst>
      <p:ext uri="{BB962C8B-B14F-4D97-AF65-F5344CB8AC3E}">
        <p14:creationId xmlns:p14="http://schemas.microsoft.com/office/powerpoint/2010/main" val="1181496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12000">
              <a:srgbClr val="EAEAEA"/>
            </a:gs>
            <a:gs pos="89000">
              <a:srgbClr val="EFEFEF"/>
            </a:gs>
            <a:gs pos="52000">
              <a:schemeClr val="accent3">
                <a:lumMod val="5000"/>
                <a:lumOff val="95000"/>
              </a:schemeClr>
            </a:gs>
            <a:gs pos="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142C9FDC-C6A9-422A-9F1F-BB9BF34DD5F0}"/>
              </a:ext>
            </a:extLst>
          </p:cNvPr>
          <p:cNvSpPr txBox="1"/>
          <p:nvPr/>
        </p:nvSpPr>
        <p:spPr>
          <a:xfrm>
            <a:off x="440224" y="491685"/>
            <a:ext cx="8209506" cy="3908762"/>
          </a:xfrm>
          <a:prstGeom prst="rect">
            <a:avLst/>
          </a:prstGeom>
          <a:noFill/>
        </p:spPr>
        <p:txBody>
          <a:bodyPr wrap="square">
            <a:spAutoFit/>
          </a:bodyPr>
          <a:lstStyle/>
          <a:p>
            <a:r>
              <a:rPr lang="en-US" sz="3200" b="1" dirty="0">
                <a:latin typeface="Arial Narrow" panose="020B0606020202030204" pitchFamily="34" charset="0"/>
              </a:rPr>
              <a:t>2. We are designed to stand out, not blend in</a:t>
            </a:r>
          </a:p>
          <a:p>
            <a:pPr marL="514350" indent="-514350">
              <a:buFont typeface="+mj-lt"/>
              <a:buAutoNum type="arabicPeriod"/>
            </a:pPr>
            <a:endParaRPr lang="en-US" sz="800" b="1" dirty="0">
              <a:latin typeface="Arial Narrow" panose="020B0606020202030204" pitchFamily="34" charset="0"/>
            </a:endParaRPr>
          </a:p>
          <a:p>
            <a:pPr marL="914400" lvl="1" indent="-457200">
              <a:buFont typeface="Arial" panose="020B0604020202020204" pitchFamily="34" charset="0"/>
              <a:buChar char="•"/>
            </a:pPr>
            <a:r>
              <a:rPr lang="en-US" sz="3200" dirty="0">
                <a:latin typeface="Arial Narrow" panose="020B0606020202030204" pitchFamily="34" charset="0"/>
              </a:rPr>
              <a:t>Well-seasoned food stands out from the rest; light stands out from the darkness (vv. 14-15)</a:t>
            </a:r>
          </a:p>
          <a:p>
            <a:pPr marL="914400" lvl="1" indent="-457200">
              <a:buFont typeface="Arial" panose="020B0604020202020204" pitchFamily="34" charset="0"/>
              <a:buChar char="•"/>
            </a:pPr>
            <a:endParaRPr lang="en-US" sz="800" dirty="0">
              <a:latin typeface="Arial Narrow" panose="020B0606020202030204" pitchFamily="34" charset="0"/>
            </a:endParaRPr>
          </a:p>
          <a:p>
            <a:pPr marL="914400" lvl="1" indent="-457200">
              <a:buFont typeface="Arial" panose="020B0604020202020204" pitchFamily="34" charset="0"/>
              <a:buChar char="•"/>
            </a:pPr>
            <a:r>
              <a:rPr lang="en-US" sz="3200" dirty="0">
                <a:latin typeface="Arial Narrow" panose="020B0606020202030204" pitchFamily="34" charset="0"/>
              </a:rPr>
              <a:t>Going with the flow isn’t influential</a:t>
            </a:r>
          </a:p>
          <a:p>
            <a:pPr marL="914400" lvl="1" indent="-457200">
              <a:buFont typeface="Arial" panose="020B0604020202020204" pitchFamily="34" charset="0"/>
              <a:buChar char="•"/>
            </a:pPr>
            <a:endParaRPr lang="en-US" sz="800" dirty="0">
              <a:latin typeface="Arial Narrow" panose="020B0606020202030204" pitchFamily="34" charset="0"/>
            </a:endParaRPr>
          </a:p>
          <a:p>
            <a:pPr marL="914400" lvl="1" indent="-457200">
              <a:buFont typeface="Arial" panose="020B0604020202020204" pitchFamily="34" charset="0"/>
              <a:buChar char="•"/>
            </a:pPr>
            <a:r>
              <a:rPr lang="en-US" sz="3200" dirty="0">
                <a:latin typeface="Arial Narrow" panose="020B0606020202030204" pitchFamily="34" charset="0"/>
              </a:rPr>
              <a:t>We should be different from the world (1 Pet. 1:15-16; Rom. 12:1-2)</a:t>
            </a:r>
          </a:p>
          <a:p>
            <a:pPr lvl="1"/>
            <a:endParaRPr lang="en-US" sz="3200" dirty="0">
              <a:latin typeface="Arial Narrow" panose="020B0606020202030204" pitchFamily="34" charset="0"/>
            </a:endParaRPr>
          </a:p>
        </p:txBody>
      </p:sp>
    </p:spTree>
    <p:extLst>
      <p:ext uri="{BB962C8B-B14F-4D97-AF65-F5344CB8AC3E}">
        <p14:creationId xmlns:p14="http://schemas.microsoft.com/office/powerpoint/2010/main" val="2971809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12000">
              <a:srgbClr val="EAEAEA"/>
            </a:gs>
            <a:gs pos="89000">
              <a:srgbClr val="EFEFEF"/>
            </a:gs>
            <a:gs pos="52000">
              <a:schemeClr val="accent3">
                <a:lumMod val="5000"/>
                <a:lumOff val="95000"/>
              </a:schemeClr>
            </a:gs>
            <a:gs pos="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142C9FDC-C6A9-422A-9F1F-BB9BF34DD5F0}"/>
              </a:ext>
            </a:extLst>
          </p:cNvPr>
          <p:cNvSpPr txBox="1"/>
          <p:nvPr/>
        </p:nvSpPr>
        <p:spPr>
          <a:xfrm>
            <a:off x="467247" y="2828835"/>
            <a:ext cx="8209506" cy="1200329"/>
          </a:xfrm>
          <a:prstGeom prst="rect">
            <a:avLst/>
          </a:prstGeom>
          <a:noFill/>
        </p:spPr>
        <p:txBody>
          <a:bodyPr wrap="square">
            <a:spAutoFit/>
          </a:bodyPr>
          <a:lstStyle/>
          <a:p>
            <a:pPr algn="ctr"/>
            <a:r>
              <a:rPr lang="en-US" sz="3600" b="1" dirty="0">
                <a:latin typeface="Arial Narrow" panose="020B0606020202030204" pitchFamily="34" charset="0"/>
              </a:rPr>
              <a:t>As salt and light, no one else can influence the world for God the way Christians can. </a:t>
            </a:r>
          </a:p>
        </p:txBody>
      </p:sp>
    </p:spTree>
    <p:extLst>
      <p:ext uri="{BB962C8B-B14F-4D97-AF65-F5344CB8AC3E}">
        <p14:creationId xmlns:p14="http://schemas.microsoft.com/office/powerpoint/2010/main" val="1484397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12000">
              <a:srgbClr val="EAEAEA"/>
            </a:gs>
            <a:gs pos="89000">
              <a:srgbClr val="EFEFEF"/>
            </a:gs>
            <a:gs pos="52000">
              <a:schemeClr val="accent3">
                <a:lumMod val="5000"/>
                <a:lumOff val="95000"/>
              </a:schemeClr>
            </a:gs>
            <a:gs pos="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142C9FDC-C6A9-422A-9F1F-BB9BF34DD5F0}"/>
              </a:ext>
            </a:extLst>
          </p:cNvPr>
          <p:cNvSpPr txBox="1"/>
          <p:nvPr/>
        </p:nvSpPr>
        <p:spPr>
          <a:xfrm>
            <a:off x="440224" y="491685"/>
            <a:ext cx="8209506" cy="4770537"/>
          </a:xfrm>
          <a:prstGeom prst="rect">
            <a:avLst/>
          </a:prstGeom>
          <a:noFill/>
        </p:spPr>
        <p:txBody>
          <a:bodyPr wrap="square">
            <a:spAutoFit/>
          </a:bodyPr>
          <a:lstStyle/>
          <a:p>
            <a:r>
              <a:rPr lang="en-US" sz="3200" b="1" dirty="0">
                <a:latin typeface="Arial Narrow" panose="020B0606020202030204" pitchFamily="34" charset="0"/>
              </a:rPr>
              <a:t>3. Real Influence Occurs Naturally</a:t>
            </a:r>
          </a:p>
          <a:p>
            <a:pPr marL="514350" indent="-514350">
              <a:buFont typeface="+mj-lt"/>
              <a:buAutoNum type="arabicPeriod"/>
            </a:pPr>
            <a:endParaRPr lang="en-US" sz="800" b="1" dirty="0">
              <a:latin typeface="Arial Narrow" panose="020B0606020202030204" pitchFamily="34" charset="0"/>
            </a:endParaRPr>
          </a:p>
          <a:p>
            <a:pPr marL="914400" lvl="1" indent="-457200">
              <a:buFont typeface="Arial" panose="020B0604020202020204" pitchFamily="34" charset="0"/>
              <a:buChar char="•"/>
            </a:pPr>
            <a:r>
              <a:rPr lang="en-US" sz="3200" dirty="0">
                <a:latin typeface="Arial Narrow" panose="020B0606020202030204" pitchFamily="34" charset="0"/>
              </a:rPr>
              <a:t>Salt is a naturally occurring mineral that makes real change</a:t>
            </a:r>
          </a:p>
          <a:p>
            <a:pPr marL="914400" lvl="1" indent="-457200">
              <a:buFont typeface="Arial" panose="020B0604020202020204" pitchFamily="34" charset="0"/>
              <a:buChar char="•"/>
            </a:pPr>
            <a:endParaRPr lang="en-US" sz="800" dirty="0">
              <a:latin typeface="Arial Narrow" panose="020B0606020202030204" pitchFamily="34" charset="0"/>
            </a:endParaRPr>
          </a:p>
          <a:p>
            <a:pPr marL="914400" lvl="1" indent="-457200">
              <a:buFont typeface="Arial" panose="020B0604020202020204" pitchFamily="34" charset="0"/>
              <a:buChar char="•"/>
            </a:pPr>
            <a:r>
              <a:rPr lang="en-US" sz="3200" dirty="0">
                <a:latin typeface="Arial Narrow" panose="020B0606020202030204" pitchFamily="34" charset="0"/>
              </a:rPr>
              <a:t>Real influence occurs naturally (not forced or fake)</a:t>
            </a:r>
          </a:p>
          <a:p>
            <a:pPr marL="1371600" lvl="2" indent="-457200">
              <a:buFontTx/>
              <a:buChar char="-"/>
            </a:pPr>
            <a:r>
              <a:rPr lang="en-US" sz="3200" dirty="0">
                <a:latin typeface="Arial Narrow" panose="020B0606020202030204" pitchFamily="34" charset="0"/>
              </a:rPr>
              <a:t>The example of the Thessalonians               (1 Thess. 1:6-8)</a:t>
            </a:r>
          </a:p>
          <a:p>
            <a:pPr marL="1371600" lvl="2" indent="-457200">
              <a:buFontTx/>
              <a:buChar char="-"/>
            </a:pPr>
            <a:endParaRPr lang="en-US" sz="3200" dirty="0">
              <a:latin typeface="Arial Narrow" panose="020B0606020202030204" pitchFamily="34" charset="0"/>
            </a:endParaRPr>
          </a:p>
          <a:p>
            <a:pPr lvl="1"/>
            <a:endParaRPr lang="en-US" sz="3200" dirty="0">
              <a:latin typeface="Arial Narrow" panose="020B0606020202030204" pitchFamily="34" charset="0"/>
            </a:endParaRPr>
          </a:p>
        </p:txBody>
      </p:sp>
    </p:spTree>
    <p:extLst>
      <p:ext uri="{BB962C8B-B14F-4D97-AF65-F5344CB8AC3E}">
        <p14:creationId xmlns:p14="http://schemas.microsoft.com/office/powerpoint/2010/main" val="3417792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12000">
              <a:srgbClr val="EAEAEA"/>
            </a:gs>
            <a:gs pos="89000">
              <a:srgbClr val="EFEFEF"/>
            </a:gs>
            <a:gs pos="52000">
              <a:schemeClr val="accent3">
                <a:lumMod val="5000"/>
                <a:lumOff val="95000"/>
              </a:schemeClr>
            </a:gs>
            <a:gs pos="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142C9FDC-C6A9-422A-9F1F-BB9BF34DD5F0}"/>
              </a:ext>
            </a:extLst>
          </p:cNvPr>
          <p:cNvSpPr txBox="1"/>
          <p:nvPr/>
        </p:nvSpPr>
        <p:spPr>
          <a:xfrm>
            <a:off x="440224" y="491685"/>
            <a:ext cx="8209506" cy="3785652"/>
          </a:xfrm>
          <a:prstGeom prst="rect">
            <a:avLst/>
          </a:prstGeom>
          <a:noFill/>
        </p:spPr>
        <p:txBody>
          <a:bodyPr wrap="square">
            <a:spAutoFit/>
          </a:bodyPr>
          <a:lstStyle/>
          <a:p>
            <a:r>
              <a:rPr lang="en-US" sz="3200" b="1" dirty="0">
                <a:latin typeface="Arial Narrow" panose="020B0606020202030204" pitchFamily="34" charset="0"/>
              </a:rPr>
              <a:t>4. Real Influence Occurs When We Become Like Jesus </a:t>
            </a:r>
          </a:p>
          <a:p>
            <a:endParaRPr lang="en-US" sz="800" b="1" dirty="0">
              <a:latin typeface="Arial Narrow" panose="020B0606020202030204" pitchFamily="34" charset="0"/>
            </a:endParaRPr>
          </a:p>
          <a:p>
            <a:pPr marL="914400" lvl="1" indent="-457200">
              <a:buFont typeface="Arial" panose="020B0604020202020204" pitchFamily="34" charset="0"/>
              <a:buChar char="•"/>
            </a:pPr>
            <a:r>
              <a:rPr lang="en-US" sz="3200" dirty="0">
                <a:latin typeface="Arial Narrow" panose="020B0606020202030204" pitchFamily="34" charset="0"/>
              </a:rPr>
              <a:t>Christ lives in us! (Gal. 2:20) </a:t>
            </a:r>
          </a:p>
          <a:p>
            <a:pPr marL="914400" lvl="1" indent="-457200">
              <a:buFont typeface="Arial" panose="020B0604020202020204" pitchFamily="34" charset="0"/>
              <a:buChar char="•"/>
            </a:pPr>
            <a:endParaRPr lang="en-US" sz="800" dirty="0">
              <a:latin typeface="Arial Narrow" panose="020B0606020202030204" pitchFamily="34" charset="0"/>
            </a:endParaRPr>
          </a:p>
          <a:p>
            <a:pPr marL="914400" lvl="1" indent="-457200">
              <a:buFont typeface="Arial" panose="020B0604020202020204" pitchFamily="34" charset="0"/>
              <a:buChar char="•"/>
            </a:pPr>
            <a:r>
              <a:rPr lang="en-US" sz="3200" dirty="0">
                <a:latin typeface="Arial Narrow" panose="020B0606020202030204" pitchFamily="34" charset="0"/>
              </a:rPr>
              <a:t>When we allow ourselves to be influenced by Him, influence will start to come naturally (Pr. 4:23; Lk. 6:45; Rom. 12:1-2)</a:t>
            </a:r>
          </a:p>
          <a:p>
            <a:pPr lvl="1"/>
            <a:endParaRPr lang="en-US" sz="3200" dirty="0">
              <a:latin typeface="Arial Narrow" panose="020B0606020202030204" pitchFamily="34" charset="0"/>
            </a:endParaRPr>
          </a:p>
        </p:txBody>
      </p:sp>
    </p:spTree>
    <p:extLst>
      <p:ext uri="{BB962C8B-B14F-4D97-AF65-F5344CB8AC3E}">
        <p14:creationId xmlns:p14="http://schemas.microsoft.com/office/powerpoint/2010/main" val="1501738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12000">
              <a:srgbClr val="EAEAEA"/>
            </a:gs>
            <a:gs pos="89000">
              <a:srgbClr val="EFEFEF"/>
            </a:gs>
            <a:gs pos="52000">
              <a:schemeClr val="accent3">
                <a:lumMod val="5000"/>
                <a:lumOff val="95000"/>
              </a:schemeClr>
            </a:gs>
            <a:gs pos="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142C9FDC-C6A9-422A-9F1F-BB9BF34DD5F0}"/>
              </a:ext>
            </a:extLst>
          </p:cNvPr>
          <p:cNvSpPr txBox="1"/>
          <p:nvPr/>
        </p:nvSpPr>
        <p:spPr>
          <a:xfrm>
            <a:off x="467247" y="2828835"/>
            <a:ext cx="8209506" cy="1200329"/>
          </a:xfrm>
          <a:prstGeom prst="rect">
            <a:avLst/>
          </a:prstGeom>
          <a:noFill/>
        </p:spPr>
        <p:txBody>
          <a:bodyPr wrap="square">
            <a:spAutoFit/>
          </a:bodyPr>
          <a:lstStyle/>
          <a:p>
            <a:pPr algn="ctr"/>
            <a:r>
              <a:rPr lang="en-US" sz="3600" b="1" dirty="0">
                <a:latin typeface="Arial Narrow" panose="020B0606020202030204" pitchFamily="34" charset="0"/>
              </a:rPr>
              <a:t>Who will you influence this week?                How will you do it?</a:t>
            </a:r>
          </a:p>
        </p:txBody>
      </p:sp>
    </p:spTree>
    <p:extLst>
      <p:ext uri="{BB962C8B-B14F-4D97-AF65-F5344CB8AC3E}">
        <p14:creationId xmlns:p14="http://schemas.microsoft.com/office/powerpoint/2010/main" val="737092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2EBEDC7-AC4F-45E6-9B0C-D42E94E6D5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620410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12000">
              <a:srgbClr val="EAEAEA"/>
            </a:gs>
            <a:gs pos="89000">
              <a:srgbClr val="EFEFEF"/>
            </a:gs>
            <a:gs pos="52000">
              <a:schemeClr val="accent3">
                <a:lumMod val="5000"/>
                <a:lumOff val="95000"/>
              </a:schemeClr>
            </a:gs>
            <a:gs pos="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2F7824D-4324-48F3-A988-D1F9158A69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1282" y="106758"/>
            <a:ext cx="4881436" cy="6507557"/>
          </a:xfrm>
          <a:prstGeom prst="rect">
            <a:avLst/>
          </a:prstGeom>
        </p:spPr>
      </p:pic>
      <p:sp>
        <p:nvSpPr>
          <p:cNvPr id="6" name="TextBox 5">
            <a:extLst>
              <a:ext uri="{FF2B5EF4-FFF2-40B4-BE49-F238E27FC236}">
                <a16:creationId xmlns:a16="http://schemas.microsoft.com/office/drawing/2014/main" id="{ACC17AD9-AF12-4489-909C-79A4E2369931}"/>
              </a:ext>
            </a:extLst>
          </p:cNvPr>
          <p:cNvSpPr txBox="1"/>
          <p:nvPr/>
        </p:nvSpPr>
        <p:spPr>
          <a:xfrm>
            <a:off x="6034112" y="6581001"/>
            <a:ext cx="1782384" cy="276999"/>
          </a:xfrm>
          <a:prstGeom prst="rect">
            <a:avLst/>
          </a:prstGeom>
          <a:noFill/>
        </p:spPr>
        <p:txBody>
          <a:bodyPr wrap="square" rtlCol="0">
            <a:spAutoFit/>
          </a:bodyPr>
          <a:lstStyle/>
          <a:p>
            <a:r>
              <a:rPr lang="en-US" sz="1200" dirty="0">
                <a:solidFill>
                  <a:schemeClr val="bg2">
                    <a:lumMod val="25000"/>
                  </a:schemeClr>
                </a:solidFill>
                <a:latin typeface="Arial Narrow" panose="020B0606020202030204" pitchFamily="34" charset="0"/>
              </a:rPr>
              <a:t>TIME Magazine</a:t>
            </a:r>
          </a:p>
        </p:txBody>
      </p:sp>
    </p:spTree>
    <p:extLst>
      <p:ext uri="{BB962C8B-B14F-4D97-AF65-F5344CB8AC3E}">
        <p14:creationId xmlns:p14="http://schemas.microsoft.com/office/powerpoint/2010/main" val="2123153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12000">
              <a:srgbClr val="EAEAEA"/>
            </a:gs>
            <a:gs pos="89000">
              <a:srgbClr val="EFEFEF"/>
            </a:gs>
            <a:gs pos="52000">
              <a:schemeClr val="accent3">
                <a:lumMod val="5000"/>
                <a:lumOff val="95000"/>
              </a:schemeClr>
            </a:gs>
            <a:gs pos="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142C9FDC-C6A9-422A-9F1F-BB9BF34DD5F0}"/>
              </a:ext>
            </a:extLst>
          </p:cNvPr>
          <p:cNvSpPr txBox="1"/>
          <p:nvPr/>
        </p:nvSpPr>
        <p:spPr>
          <a:xfrm>
            <a:off x="440224" y="491685"/>
            <a:ext cx="8209506" cy="4216539"/>
          </a:xfrm>
          <a:prstGeom prst="rect">
            <a:avLst/>
          </a:prstGeom>
          <a:noFill/>
        </p:spPr>
        <p:txBody>
          <a:bodyPr wrap="square">
            <a:spAutoFit/>
          </a:bodyPr>
          <a:lstStyle/>
          <a:p>
            <a:r>
              <a:rPr lang="en-US" sz="3600" b="1" dirty="0">
                <a:latin typeface="Arial Narrow" panose="020B0606020202030204" pitchFamily="34" charset="0"/>
              </a:rPr>
              <a:t>Called to Influence</a:t>
            </a:r>
          </a:p>
          <a:p>
            <a:endParaRPr lang="en-US" sz="800" b="1" dirty="0">
              <a:latin typeface="Arial Narrow" panose="020B0606020202030204" pitchFamily="34" charset="0"/>
            </a:endParaRPr>
          </a:p>
          <a:p>
            <a:pPr marL="571500" indent="-571500">
              <a:buFontTx/>
              <a:buChar char="-"/>
            </a:pPr>
            <a:r>
              <a:rPr lang="en-US" sz="3600" b="1" dirty="0">
                <a:latin typeface="Arial Narrow" panose="020B0606020202030204" pitchFamily="34" charset="0"/>
              </a:rPr>
              <a:t>Influence can be good or bad                      </a:t>
            </a:r>
            <a:r>
              <a:rPr lang="en-US" sz="3600" dirty="0">
                <a:latin typeface="Arial Narrow" panose="020B0606020202030204" pitchFamily="34" charset="0"/>
              </a:rPr>
              <a:t>Pr. 13:20; 1 Cor. 15:58</a:t>
            </a:r>
          </a:p>
          <a:p>
            <a:pPr marL="571500" indent="-571500">
              <a:buFontTx/>
              <a:buChar char="-"/>
            </a:pPr>
            <a:endParaRPr lang="en-US" sz="800" dirty="0">
              <a:latin typeface="Arial Narrow" panose="020B0606020202030204" pitchFamily="34" charset="0"/>
            </a:endParaRPr>
          </a:p>
          <a:p>
            <a:pPr marL="571500" indent="-571500">
              <a:buFontTx/>
              <a:buChar char="-"/>
            </a:pPr>
            <a:r>
              <a:rPr lang="en-US" sz="3600" b="1" dirty="0">
                <a:latin typeface="Arial Narrow" panose="020B0606020202030204" pitchFamily="34" charset="0"/>
              </a:rPr>
              <a:t>God’s people have always been called to </a:t>
            </a:r>
            <a:r>
              <a:rPr lang="en-US" sz="3600" b="1" i="1" dirty="0">
                <a:latin typeface="Arial Narrow" panose="020B0606020202030204" pitchFamily="34" charset="0"/>
              </a:rPr>
              <a:t>positive </a:t>
            </a:r>
            <a:r>
              <a:rPr lang="en-US" sz="3600" b="1" dirty="0">
                <a:latin typeface="Arial Narrow" panose="020B0606020202030204" pitchFamily="34" charset="0"/>
              </a:rPr>
              <a:t>influence                                       </a:t>
            </a:r>
            <a:r>
              <a:rPr lang="en-US" sz="3600" dirty="0">
                <a:latin typeface="Arial Narrow" panose="020B0606020202030204" pitchFamily="34" charset="0"/>
              </a:rPr>
              <a:t>Eph. 5:7-9; 1 Pet. 1:14-16</a:t>
            </a:r>
            <a:endParaRPr lang="en-US" sz="3600" b="1" dirty="0">
              <a:latin typeface="Arial Narrow" panose="020B0606020202030204" pitchFamily="34" charset="0"/>
            </a:endParaRPr>
          </a:p>
          <a:p>
            <a:pPr marL="571500" indent="-571500">
              <a:buFontTx/>
              <a:buChar char="-"/>
            </a:pPr>
            <a:endParaRPr lang="en-US" sz="3600" b="1" dirty="0"/>
          </a:p>
        </p:txBody>
      </p:sp>
    </p:spTree>
    <p:extLst>
      <p:ext uri="{BB962C8B-B14F-4D97-AF65-F5344CB8AC3E}">
        <p14:creationId xmlns:p14="http://schemas.microsoft.com/office/powerpoint/2010/main" val="544999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12000">
              <a:srgbClr val="EAEAEA"/>
            </a:gs>
            <a:gs pos="89000">
              <a:srgbClr val="EFEFEF"/>
            </a:gs>
            <a:gs pos="52000">
              <a:schemeClr val="accent3">
                <a:lumMod val="5000"/>
                <a:lumOff val="95000"/>
              </a:schemeClr>
            </a:gs>
            <a:gs pos="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142C9FDC-C6A9-422A-9F1F-BB9BF34DD5F0}"/>
              </a:ext>
            </a:extLst>
          </p:cNvPr>
          <p:cNvSpPr txBox="1"/>
          <p:nvPr/>
        </p:nvSpPr>
        <p:spPr>
          <a:xfrm>
            <a:off x="440224" y="491685"/>
            <a:ext cx="8209506" cy="6309420"/>
          </a:xfrm>
          <a:prstGeom prst="rect">
            <a:avLst/>
          </a:prstGeom>
          <a:noFill/>
        </p:spPr>
        <p:txBody>
          <a:bodyPr wrap="square">
            <a:spAutoFit/>
          </a:bodyPr>
          <a:lstStyle/>
          <a:p>
            <a:r>
              <a:rPr lang="en-US" sz="3200" b="1" dirty="0">
                <a:latin typeface="Arial Narrow" panose="020B0606020202030204" pitchFamily="34" charset="0"/>
              </a:rPr>
              <a:t>Matthew 5:13-16</a:t>
            </a:r>
          </a:p>
          <a:p>
            <a:endParaRPr lang="en-US" sz="800" b="1" dirty="0">
              <a:latin typeface="Arial Narrow" panose="020B0606020202030204" pitchFamily="34" charset="0"/>
            </a:endParaRPr>
          </a:p>
          <a:p>
            <a:r>
              <a:rPr lang="en-US" sz="3200" baseline="30000" dirty="0">
                <a:latin typeface="Arial Narrow" panose="020B0606020202030204" pitchFamily="34" charset="0"/>
              </a:rPr>
              <a:t>13</a:t>
            </a:r>
            <a:r>
              <a:rPr lang="en-US" sz="3200" dirty="0">
                <a:latin typeface="Arial Narrow" panose="020B0606020202030204" pitchFamily="34" charset="0"/>
              </a:rPr>
              <a:t> “You are the salt of the earth, but if salt has lost its taste, how shall its saltiness be restored? It is no longer good for anything except to be thrown out and trampled under people's feet.</a:t>
            </a:r>
          </a:p>
          <a:p>
            <a:endParaRPr lang="en-US" sz="800" dirty="0">
              <a:latin typeface="Arial Narrow" panose="020B0606020202030204" pitchFamily="34" charset="0"/>
            </a:endParaRPr>
          </a:p>
          <a:p>
            <a:r>
              <a:rPr lang="en-US" sz="3200" baseline="30000" dirty="0">
                <a:latin typeface="Arial Narrow" panose="020B0606020202030204" pitchFamily="34" charset="0"/>
              </a:rPr>
              <a:t>14</a:t>
            </a:r>
            <a:r>
              <a:rPr lang="en-US" sz="3200" dirty="0">
                <a:latin typeface="Arial Narrow" panose="020B0606020202030204" pitchFamily="34" charset="0"/>
              </a:rPr>
              <a:t> “You are the light of the world. A city set on a hill cannot be hidden. </a:t>
            </a:r>
            <a:r>
              <a:rPr lang="en-US" sz="3200" baseline="30000" dirty="0">
                <a:latin typeface="Arial Narrow" panose="020B0606020202030204" pitchFamily="34" charset="0"/>
              </a:rPr>
              <a:t>15</a:t>
            </a:r>
            <a:r>
              <a:rPr lang="en-US" sz="3200" dirty="0">
                <a:latin typeface="Arial Narrow" panose="020B0606020202030204" pitchFamily="34" charset="0"/>
              </a:rPr>
              <a:t> Nor do people light a lamp and put it under a basket, but on a stand, and it gives light to all in the house. </a:t>
            </a:r>
            <a:r>
              <a:rPr lang="en-US" sz="3200" baseline="30000" dirty="0">
                <a:latin typeface="Arial Narrow" panose="020B0606020202030204" pitchFamily="34" charset="0"/>
              </a:rPr>
              <a:t>16</a:t>
            </a:r>
            <a:r>
              <a:rPr lang="en-US" sz="3200" dirty="0">
                <a:latin typeface="Arial Narrow" panose="020B0606020202030204" pitchFamily="34" charset="0"/>
              </a:rPr>
              <a:t> In the same way, let your light shine before others, so that they may see your good works and give glory to your Father who is in heaven.</a:t>
            </a:r>
          </a:p>
          <a:p>
            <a:endParaRPr lang="en-US" sz="3600" b="1" dirty="0"/>
          </a:p>
        </p:txBody>
      </p:sp>
    </p:spTree>
    <p:extLst>
      <p:ext uri="{BB962C8B-B14F-4D97-AF65-F5344CB8AC3E}">
        <p14:creationId xmlns:p14="http://schemas.microsoft.com/office/powerpoint/2010/main" val="680735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12000">
              <a:srgbClr val="EAEAEA"/>
            </a:gs>
            <a:gs pos="89000">
              <a:srgbClr val="EFEFEF"/>
            </a:gs>
            <a:gs pos="52000">
              <a:schemeClr val="accent3">
                <a:lumMod val="5000"/>
                <a:lumOff val="95000"/>
              </a:schemeClr>
            </a:gs>
            <a:gs pos="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142C9FDC-C6A9-422A-9F1F-BB9BF34DD5F0}"/>
              </a:ext>
            </a:extLst>
          </p:cNvPr>
          <p:cNvSpPr txBox="1"/>
          <p:nvPr/>
        </p:nvSpPr>
        <p:spPr>
          <a:xfrm>
            <a:off x="440224" y="491685"/>
            <a:ext cx="8209506" cy="4031873"/>
          </a:xfrm>
          <a:prstGeom prst="rect">
            <a:avLst/>
          </a:prstGeom>
          <a:noFill/>
        </p:spPr>
        <p:txBody>
          <a:bodyPr wrap="square">
            <a:spAutoFit/>
          </a:bodyPr>
          <a:lstStyle/>
          <a:p>
            <a:r>
              <a:rPr lang="en-US" sz="3200" b="1" dirty="0">
                <a:latin typeface="Arial Narrow" panose="020B0606020202030204" pitchFamily="34" charset="0"/>
              </a:rPr>
              <a:t>Why Salt and Light?</a:t>
            </a:r>
          </a:p>
          <a:p>
            <a:endParaRPr lang="en-US" sz="800" b="1" dirty="0">
              <a:latin typeface="Arial Narrow" panose="020B0606020202030204" pitchFamily="34" charset="0"/>
            </a:endParaRPr>
          </a:p>
          <a:p>
            <a:pPr marL="457200" indent="-457200">
              <a:buFontTx/>
              <a:buChar char="-"/>
            </a:pPr>
            <a:r>
              <a:rPr lang="en-US" sz="3200" dirty="0">
                <a:latin typeface="Arial Narrow" panose="020B0606020202030204" pitchFamily="34" charset="0"/>
              </a:rPr>
              <a:t>Salt favorably impacts (influences) the food it contacts.</a:t>
            </a:r>
          </a:p>
          <a:p>
            <a:pPr marL="457200" indent="-457200">
              <a:buFontTx/>
              <a:buChar char="-"/>
            </a:pPr>
            <a:endParaRPr lang="en-US" sz="800" dirty="0">
              <a:latin typeface="Arial Narrow" panose="020B0606020202030204" pitchFamily="34" charset="0"/>
            </a:endParaRPr>
          </a:p>
          <a:p>
            <a:pPr marL="457200" indent="-457200">
              <a:buFontTx/>
              <a:buChar char="-"/>
            </a:pPr>
            <a:r>
              <a:rPr lang="en-US" sz="3200" dirty="0">
                <a:latin typeface="Arial Narrow" panose="020B0606020202030204" pitchFamily="34" charset="0"/>
              </a:rPr>
              <a:t>Light favorably influences its surrounding environment.</a:t>
            </a:r>
          </a:p>
          <a:p>
            <a:pPr marL="457200" indent="-457200">
              <a:buFontTx/>
              <a:buChar char="-"/>
            </a:pPr>
            <a:endParaRPr lang="en-US" sz="800" dirty="0">
              <a:latin typeface="Arial Narrow" panose="020B0606020202030204" pitchFamily="34" charset="0"/>
            </a:endParaRPr>
          </a:p>
          <a:p>
            <a:pPr marL="457200" indent="-457200">
              <a:buFontTx/>
              <a:buChar char="-"/>
            </a:pPr>
            <a:r>
              <a:rPr lang="en-US" sz="3200" dirty="0">
                <a:latin typeface="Arial Narrow" panose="020B0606020202030204" pitchFamily="34" charset="0"/>
              </a:rPr>
              <a:t>Light is a metaphor used to describe God; God shines His light through His followers (2 Cor. 4:6)</a:t>
            </a:r>
          </a:p>
          <a:p>
            <a:pPr marL="171450" indent="-171450">
              <a:buFontTx/>
              <a:buChar char="-"/>
            </a:pPr>
            <a:endParaRPr lang="en-US" sz="800" b="1" dirty="0">
              <a:latin typeface="Arial Narrow" panose="020B0606020202030204" pitchFamily="34" charset="0"/>
            </a:endParaRPr>
          </a:p>
        </p:txBody>
      </p:sp>
    </p:spTree>
    <p:extLst>
      <p:ext uri="{BB962C8B-B14F-4D97-AF65-F5344CB8AC3E}">
        <p14:creationId xmlns:p14="http://schemas.microsoft.com/office/powerpoint/2010/main" val="579765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12000">
              <a:srgbClr val="EAEAEA"/>
            </a:gs>
            <a:gs pos="89000">
              <a:srgbClr val="EFEFEF"/>
            </a:gs>
            <a:gs pos="52000">
              <a:schemeClr val="accent3">
                <a:lumMod val="5000"/>
                <a:lumOff val="95000"/>
              </a:schemeClr>
            </a:gs>
            <a:gs pos="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142C9FDC-C6A9-422A-9F1F-BB9BF34DD5F0}"/>
              </a:ext>
            </a:extLst>
          </p:cNvPr>
          <p:cNvSpPr txBox="1"/>
          <p:nvPr/>
        </p:nvSpPr>
        <p:spPr>
          <a:xfrm>
            <a:off x="467247" y="2105561"/>
            <a:ext cx="8209506" cy="2646878"/>
          </a:xfrm>
          <a:prstGeom prst="rect">
            <a:avLst/>
          </a:prstGeom>
          <a:noFill/>
        </p:spPr>
        <p:txBody>
          <a:bodyPr wrap="square">
            <a:spAutoFit/>
          </a:bodyPr>
          <a:lstStyle/>
          <a:p>
            <a:pPr algn="ctr"/>
            <a:r>
              <a:rPr lang="en-US" sz="3600" b="1" dirty="0">
                <a:latin typeface="Arial Narrow" panose="020B0606020202030204" pitchFamily="34" charset="0"/>
              </a:rPr>
              <a:t>Salt and Light – Its What We </a:t>
            </a:r>
            <a:r>
              <a:rPr lang="en-US" sz="3600" b="1" i="1" dirty="0">
                <a:latin typeface="Arial Narrow" panose="020B0606020202030204" pitchFamily="34" charset="0"/>
              </a:rPr>
              <a:t>Are</a:t>
            </a:r>
          </a:p>
          <a:p>
            <a:pPr algn="ctr"/>
            <a:endParaRPr lang="en-US" sz="900" b="1" i="1" dirty="0">
              <a:latin typeface="Arial Narrow" panose="020B0606020202030204" pitchFamily="34" charset="0"/>
            </a:endParaRPr>
          </a:p>
          <a:p>
            <a:pPr algn="ctr"/>
            <a:r>
              <a:rPr lang="en-US" sz="3600" i="1" dirty="0">
                <a:latin typeface="Arial Narrow" panose="020B0606020202030204" pitchFamily="34" charset="0"/>
              </a:rPr>
              <a:t>“You are the salt of the earth…”</a:t>
            </a:r>
          </a:p>
          <a:p>
            <a:pPr algn="ctr"/>
            <a:endParaRPr lang="en-US" sz="900" i="1" dirty="0">
              <a:latin typeface="Arial Narrow" panose="020B0606020202030204" pitchFamily="34" charset="0"/>
            </a:endParaRPr>
          </a:p>
          <a:p>
            <a:pPr algn="ctr"/>
            <a:r>
              <a:rPr lang="en-US" sz="3600" i="1" dirty="0">
                <a:latin typeface="Arial Narrow" panose="020B0606020202030204" pitchFamily="34" charset="0"/>
              </a:rPr>
              <a:t>“You are the light of the world.” </a:t>
            </a:r>
          </a:p>
          <a:p>
            <a:pPr algn="ctr"/>
            <a:endParaRPr lang="en-US" sz="3200" dirty="0">
              <a:latin typeface="Arial Narrow" panose="020B0606020202030204" pitchFamily="34" charset="0"/>
            </a:endParaRPr>
          </a:p>
          <a:p>
            <a:pPr marL="171450" indent="-171450" algn="ctr">
              <a:buFontTx/>
              <a:buChar char="-"/>
            </a:pPr>
            <a:endParaRPr lang="en-US" sz="800" b="1" dirty="0">
              <a:latin typeface="Arial Narrow" panose="020B0606020202030204" pitchFamily="34" charset="0"/>
            </a:endParaRPr>
          </a:p>
        </p:txBody>
      </p:sp>
    </p:spTree>
    <p:extLst>
      <p:ext uri="{BB962C8B-B14F-4D97-AF65-F5344CB8AC3E}">
        <p14:creationId xmlns:p14="http://schemas.microsoft.com/office/powerpoint/2010/main" val="679017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12000">
              <a:srgbClr val="EAEAEA"/>
            </a:gs>
            <a:gs pos="89000">
              <a:srgbClr val="EFEFEF"/>
            </a:gs>
            <a:gs pos="52000">
              <a:schemeClr val="accent3">
                <a:lumMod val="5000"/>
                <a:lumOff val="95000"/>
              </a:schemeClr>
            </a:gs>
            <a:gs pos="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142C9FDC-C6A9-422A-9F1F-BB9BF34DD5F0}"/>
              </a:ext>
            </a:extLst>
          </p:cNvPr>
          <p:cNvSpPr txBox="1"/>
          <p:nvPr/>
        </p:nvSpPr>
        <p:spPr>
          <a:xfrm>
            <a:off x="440224" y="491685"/>
            <a:ext cx="8209506" cy="4893647"/>
          </a:xfrm>
          <a:prstGeom prst="rect">
            <a:avLst/>
          </a:prstGeom>
          <a:noFill/>
        </p:spPr>
        <p:txBody>
          <a:bodyPr wrap="square">
            <a:spAutoFit/>
          </a:bodyPr>
          <a:lstStyle/>
          <a:p>
            <a:pPr marL="514350" indent="-514350">
              <a:buFont typeface="+mj-lt"/>
              <a:buAutoNum type="arabicPeriod"/>
            </a:pPr>
            <a:r>
              <a:rPr lang="en-US" sz="3200" b="1" dirty="0">
                <a:latin typeface="Arial Narrow" panose="020B0606020202030204" pitchFamily="34" charset="0"/>
              </a:rPr>
              <a:t>God uses the unexpected for maximum influence</a:t>
            </a:r>
          </a:p>
          <a:p>
            <a:pPr marL="514350" indent="-514350">
              <a:buFont typeface="+mj-lt"/>
              <a:buAutoNum type="arabicPeriod"/>
            </a:pPr>
            <a:endParaRPr lang="en-US" sz="800" b="1" dirty="0">
              <a:latin typeface="Arial Narrow" panose="020B0606020202030204" pitchFamily="34" charset="0"/>
            </a:endParaRPr>
          </a:p>
          <a:p>
            <a:pPr marL="914400" lvl="1" indent="-457200">
              <a:buFont typeface="Arial" panose="020B0604020202020204" pitchFamily="34" charset="0"/>
              <a:buChar char="•"/>
            </a:pPr>
            <a:r>
              <a:rPr lang="en-US" sz="3200" dirty="0">
                <a:latin typeface="Arial Narrow" panose="020B0606020202030204" pitchFamily="34" charset="0"/>
              </a:rPr>
              <a:t>We’re not described as gold, but everyday salt!</a:t>
            </a:r>
          </a:p>
          <a:p>
            <a:pPr marL="914400" lvl="1" indent="-457200">
              <a:buFontTx/>
              <a:buChar char="-"/>
            </a:pPr>
            <a:endParaRPr lang="en-US" sz="800" dirty="0">
              <a:latin typeface="Arial Narrow" panose="020B0606020202030204" pitchFamily="34" charset="0"/>
            </a:endParaRPr>
          </a:p>
          <a:p>
            <a:pPr marL="914400" lvl="1" indent="-457200">
              <a:buFont typeface="Arial" panose="020B0604020202020204" pitchFamily="34" charset="0"/>
              <a:buChar char="•"/>
            </a:pPr>
            <a:r>
              <a:rPr lang="en-US" sz="3200" dirty="0">
                <a:latin typeface="Arial Narrow" panose="020B0606020202030204" pitchFamily="34" charset="0"/>
              </a:rPr>
              <a:t>God can use unexpected things </a:t>
            </a:r>
          </a:p>
          <a:p>
            <a:pPr marL="1371600" lvl="2" indent="-457200">
              <a:buFontTx/>
              <a:buChar char="-"/>
            </a:pPr>
            <a:r>
              <a:rPr lang="en-US" sz="3200" dirty="0">
                <a:latin typeface="Arial Narrow" panose="020B0606020202030204" pitchFamily="34" charset="0"/>
              </a:rPr>
              <a:t>Small stone to defeat a mighty warrior</a:t>
            </a:r>
          </a:p>
          <a:p>
            <a:pPr marL="1371600" lvl="2" indent="-457200">
              <a:buFontTx/>
              <a:buChar char="-"/>
            </a:pPr>
            <a:r>
              <a:rPr lang="en-US" sz="3200" dirty="0">
                <a:latin typeface="Arial Narrow" panose="020B0606020202030204" pitchFamily="34" charset="0"/>
              </a:rPr>
              <a:t>Boy’s lunch to feed thousands</a:t>
            </a:r>
          </a:p>
          <a:p>
            <a:pPr marL="1371600" lvl="2" indent="-457200">
              <a:buFontTx/>
              <a:buChar char="-"/>
            </a:pPr>
            <a:endParaRPr lang="en-US" sz="800" dirty="0">
              <a:latin typeface="Arial Narrow" panose="020B0606020202030204" pitchFamily="34" charset="0"/>
            </a:endParaRPr>
          </a:p>
          <a:p>
            <a:pPr marL="914400" lvl="1" indent="-457200">
              <a:buFont typeface="Arial" panose="020B0604020202020204" pitchFamily="34" charset="0"/>
              <a:buChar char="•"/>
            </a:pPr>
            <a:r>
              <a:rPr lang="en-US" sz="3200" dirty="0">
                <a:latin typeface="Arial Narrow" panose="020B0606020202030204" pitchFamily="34" charset="0"/>
              </a:rPr>
              <a:t>God can use unexpected people</a:t>
            </a:r>
          </a:p>
          <a:p>
            <a:pPr marL="1371600" lvl="2" indent="-457200">
              <a:buFontTx/>
              <a:buChar char="-"/>
            </a:pPr>
            <a:r>
              <a:rPr lang="en-US" sz="3200" dirty="0">
                <a:latin typeface="Arial Narrow" panose="020B0606020202030204" pitchFamily="34" charset="0"/>
              </a:rPr>
              <a:t>David, Jesus, Joseph, Peter, Paul…</a:t>
            </a:r>
          </a:p>
          <a:p>
            <a:pPr lvl="1"/>
            <a:endParaRPr lang="en-US" sz="3200" dirty="0">
              <a:latin typeface="Arial Narrow" panose="020B0606020202030204" pitchFamily="34" charset="0"/>
            </a:endParaRPr>
          </a:p>
        </p:txBody>
      </p:sp>
    </p:spTree>
    <p:extLst>
      <p:ext uri="{BB962C8B-B14F-4D97-AF65-F5344CB8AC3E}">
        <p14:creationId xmlns:p14="http://schemas.microsoft.com/office/powerpoint/2010/main" val="3248333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12000">
              <a:srgbClr val="EAEAEA"/>
            </a:gs>
            <a:gs pos="89000">
              <a:srgbClr val="EFEFEF"/>
            </a:gs>
            <a:gs pos="52000">
              <a:schemeClr val="accent3">
                <a:lumMod val="5000"/>
                <a:lumOff val="95000"/>
              </a:schemeClr>
            </a:gs>
            <a:gs pos="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142C9FDC-C6A9-422A-9F1F-BB9BF34DD5F0}"/>
              </a:ext>
            </a:extLst>
          </p:cNvPr>
          <p:cNvSpPr txBox="1"/>
          <p:nvPr/>
        </p:nvSpPr>
        <p:spPr>
          <a:xfrm>
            <a:off x="467247" y="2828835"/>
            <a:ext cx="8209506" cy="1200329"/>
          </a:xfrm>
          <a:prstGeom prst="rect">
            <a:avLst/>
          </a:prstGeom>
          <a:noFill/>
        </p:spPr>
        <p:txBody>
          <a:bodyPr wrap="square">
            <a:spAutoFit/>
          </a:bodyPr>
          <a:lstStyle/>
          <a:p>
            <a:pPr algn="ctr"/>
            <a:r>
              <a:rPr lang="en-US" sz="3600" b="1" dirty="0">
                <a:latin typeface="Arial Narrow" panose="020B0606020202030204" pitchFamily="34" charset="0"/>
              </a:rPr>
              <a:t>Every encounter is an opportunity to influence toward God.</a:t>
            </a:r>
          </a:p>
        </p:txBody>
      </p:sp>
    </p:spTree>
    <p:extLst>
      <p:ext uri="{BB962C8B-B14F-4D97-AF65-F5344CB8AC3E}">
        <p14:creationId xmlns:p14="http://schemas.microsoft.com/office/powerpoint/2010/main" val="4068853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12000">
              <a:srgbClr val="EAEAEA"/>
            </a:gs>
            <a:gs pos="89000">
              <a:srgbClr val="EFEFEF"/>
            </a:gs>
            <a:gs pos="52000">
              <a:schemeClr val="accent3">
                <a:lumMod val="5000"/>
                <a:lumOff val="95000"/>
              </a:schemeClr>
            </a:gs>
            <a:gs pos="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142C9FDC-C6A9-422A-9F1F-BB9BF34DD5F0}"/>
              </a:ext>
            </a:extLst>
          </p:cNvPr>
          <p:cNvSpPr txBox="1"/>
          <p:nvPr/>
        </p:nvSpPr>
        <p:spPr>
          <a:xfrm>
            <a:off x="467247" y="2828835"/>
            <a:ext cx="8209506" cy="1200329"/>
          </a:xfrm>
          <a:prstGeom prst="rect">
            <a:avLst/>
          </a:prstGeom>
          <a:noFill/>
        </p:spPr>
        <p:txBody>
          <a:bodyPr wrap="square">
            <a:spAutoFit/>
          </a:bodyPr>
          <a:lstStyle/>
          <a:p>
            <a:pPr algn="ctr"/>
            <a:r>
              <a:rPr lang="en-US" sz="3600" b="1" dirty="0">
                <a:latin typeface="Arial Narrow" panose="020B0606020202030204" pitchFamily="34" charset="0"/>
              </a:rPr>
              <a:t>Our influence isn’t bound by time or occasion (Mk. 14:9).</a:t>
            </a:r>
          </a:p>
        </p:txBody>
      </p:sp>
    </p:spTree>
    <p:extLst>
      <p:ext uri="{BB962C8B-B14F-4D97-AF65-F5344CB8AC3E}">
        <p14:creationId xmlns:p14="http://schemas.microsoft.com/office/powerpoint/2010/main" val="3582827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2236</TotalTime>
  <Words>490</Words>
  <Application>Microsoft Office PowerPoint</Application>
  <PresentationFormat>On-screen Show (4:3)</PresentationFormat>
  <Paragraphs>56</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Arial Narrow</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16</cp:revision>
  <dcterms:created xsi:type="dcterms:W3CDTF">2021-05-25T18:57:15Z</dcterms:created>
  <dcterms:modified xsi:type="dcterms:W3CDTF">2021-06-06T13:06:18Z</dcterms:modified>
</cp:coreProperties>
</file>