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68" r:id="rId3"/>
    <p:sldId id="271" r:id="rId4"/>
    <p:sldId id="272" r:id="rId5"/>
    <p:sldId id="273" r:id="rId6"/>
    <p:sldId id="274" r:id="rId7"/>
    <p:sldId id="282" r:id="rId8"/>
    <p:sldId id="281" r:id="rId9"/>
    <p:sldId id="275" r:id="rId10"/>
    <p:sldId id="277" r:id="rId11"/>
    <p:sldId id="278" r:id="rId12"/>
    <p:sldId id="279" r:id="rId13"/>
    <p:sldId id="28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0D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58" d="100"/>
          <a:sy n="58" d="100"/>
        </p:scale>
        <p:origin x="54" y="10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2D1021-60E2-47A2-94DF-739013E41E94}" type="datetimeFigureOut">
              <a:rPr lang="en-US" smtClean="0"/>
              <a:t>5/1/2021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C88675-6D05-4620-9DD7-F25BF5F057BC}" type="slidenum">
              <a:rPr lang="en-US" smtClean="0"/>
              <a:t>‹#›</a:t>
            </a:fld>
            <a:endParaRPr lang="en-US" dirty="0"/>
          </a:p>
        </p:txBody>
      </p:sp>
    </p:spTree>
    <p:extLst>
      <p:ext uri="{BB962C8B-B14F-4D97-AF65-F5344CB8AC3E}">
        <p14:creationId xmlns:p14="http://schemas.microsoft.com/office/powerpoint/2010/main" val="511643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2D1021-60E2-47A2-94DF-739013E41E94}" type="datetimeFigureOut">
              <a:rPr lang="en-US" smtClean="0"/>
              <a:t>5/1/2021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C88675-6D05-4620-9DD7-F25BF5F057BC}" type="slidenum">
              <a:rPr lang="en-US" smtClean="0"/>
              <a:t>‹#›</a:t>
            </a:fld>
            <a:endParaRPr lang="en-US" dirty="0"/>
          </a:p>
        </p:txBody>
      </p:sp>
    </p:spTree>
    <p:extLst>
      <p:ext uri="{BB962C8B-B14F-4D97-AF65-F5344CB8AC3E}">
        <p14:creationId xmlns:p14="http://schemas.microsoft.com/office/powerpoint/2010/main" val="1167706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2D1021-60E2-47A2-94DF-739013E41E94}" type="datetimeFigureOut">
              <a:rPr lang="en-US" smtClean="0"/>
              <a:t>5/1/2021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C88675-6D05-4620-9DD7-F25BF5F057BC}" type="slidenum">
              <a:rPr lang="en-US" smtClean="0"/>
              <a:t>‹#›</a:t>
            </a:fld>
            <a:endParaRPr lang="en-US" dirty="0"/>
          </a:p>
        </p:txBody>
      </p:sp>
    </p:spTree>
    <p:extLst>
      <p:ext uri="{BB962C8B-B14F-4D97-AF65-F5344CB8AC3E}">
        <p14:creationId xmlns:p14="http://schemas.microsoft.com/office/powerpoint/2010/main" val="2661737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2D1021-60E2-47A2-94DF-739013E41E94}" type="datetimeFigureOut">
              <a:rPr lang="en-US" smtClean="0"/>
              <a:t>5/1/2021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C88675-6D05-4620-9DD7-F25BF5F057BC}" type="slidenum">
              <a:rPr lang="en-US" smtClean="0"/>
              <a:t>‹#›</a:t>
            </a:fld>
            <a:endParaRPr lang="en-US" dirty="0"/>
          </a:p>
        </p:txBody>
      </p:sp>
    </p:spTree>
    <p:extLst>
      <p:ext uri="{BB962C8B-B14F-4D97-AF65-F5344CB8AC3E}">
        <p14:creationId xmlns:p14="http://schemas.microsoft.com/office/powerpoint/2010/main" val="251845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2D1021-60E2-47A2-94DF-739013E41E94}" type="datetimeFigureOut">
              <a:rPr lang="en-US" smtClean="0"/>
              <a:t>5/1/2021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C88675-6D05-4620-9DD7-F25BF5F057BC}" type="slidenum">
              <a:rPr lang="en-US" smtClean="0"/>
              <a:t>‹#›</a:t>
            </a:fld>
            <a:endParaRPr lang="en-US" dirty="0"/>
          </a:p>
        </p:txBody>
      </p:sp>
    </p:spTree>
    <p:extLst>
      <p:ext uri="{BB962C8B-B14F-4D97-AF65-F5344CB8AC3E}">
        <p14:creationId xmlns:p14="http://schemas.microsoft.com/office/powerpoint/2010/main" val="792008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2D1021-60E2-47A2-94DF-739013E41E94}" type="datetimeFigureOut">
              <a:rPr lang="en-US" smtClean="0"/>
              <a:t>5/1/2021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C88675-6D05-4620-9DD7-F25BF5F057BC}" type="slidenum">
              <a:rPr lang="en-US" smtClean="0"/>
              <a:t>‹#›</a:t>
            </a:fld>
            <a:endParaRPr lang="en-US" dirty="0"/>
          </a:p>
        </p:txBody>
      </p:sp>
    </p:spTree>
    <p:extLst>
      <p:ext uri="{BB962C8B-B14F-4D97-AF65-F5344CB8AC3E}">
        <p14:creationId xmlns:p14="http://schemas.microsoft.com/office/powerpoint/2010/main" val="242540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2D1021-60E2-47A2-94DF-739013E41E94}" type="datetimeFigureOut">
              <a:rPr lang="en-US" smtClean="0"/>
              <a:t>5/1/2021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C88675-6D05-4620-9DD7-F25BF5F057BC}" type="slidenum">
              <a:rPr lang="en-US" smtClean="0"/>
              <a:t>‹#›</a:t>
            </a:fld>
            <a:endParaRPr lang="en-US" dirty="0"/>
          </a:p>
        </p:txBody>
      </p:sp>
    </p:spTree>
    <p:extLst>
      <p:ext uri="{BB962C8B-B14F-4D97-AF65-F5344CB8AC3E}">
        <p14:creationId xmlns:p14="http://schemas.microsoft.com/office/powerpoint/2010/main" val="1257545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2D1021-60E2-47A2-94DF-739013E41E94}" type="datetimeFigureOut">
              <a:rPr lang="en-US" smtClean="0"/>
              <a:t>5/1/2021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C88675-6D05-4620-9DD7-F25BF5F057BC}" type="slidenum">
              <a:rPr lang="en-US" smtClean="0"/>
              <a:t>‹#›</a:t>
            </a:fld>
            <a:endParaRPr lang="en-US" dirty="0"/>
          </a:p>
        </p:txBody>
      </p:sp>
    </p:spTree>
    <p:extLst>
      <p:ext uri="{BB962C8B-B14F-4D97-AF65-F5344CB8AC3E}">
        <p14:creationId xmlns:p14="http://schemas.microsoft.com/office/powerpoint/2010/main" val="1308058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2D1021-60E2-47A2-94DF-739013E41E94}" type="datetimeFigureOut">
              <a:rPr lang="en-US" smtClean="0"/>
              <a:t>5/1/2021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C88675-6D05-4620-9DD7-F25BF5F057BC}" type="slidenum">
              <a:rPr lang="en-US" smtClean="0"/>
              <a:t>‹#›</a:t>
            </a:fld>
            <a:endParaRPr lang="en-US" dirty="0"/>
          </a:p>
        </p:txBody>
      </p:sp>
    </p:spTree>
    <p:extLst>
      <p:ext uri="{BB962C8B-B14F-4D97-AF65-F5344CB8AC3E}">
        <p14:creationId xmlns:p14="http://schemas.microsoft.com/office/powerpoint/2010/main" val="1079791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2D1021-60E2-47A2-94DF-739013E41E94}" type="datetimeFigureOut">
              <a:rPr lang="en-US" smtClean="0"/>
              <a:t>5/1/2021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C88675-6D05-4620-9DD7-F25BF5F057BC}" type="slidenum">
              <a:rPr lang="en-US" smtClean="0"/>
              <a:t>‹#›</a:t>
            </a:fld>
            <a:endParaRPr lang="en-US" dirty="0"/>
          </a:p>
        </p:txBody>
      </p:sp>
    </p:spTree>
    <p:extLst>
      <p:ext uri="{BB962C8B-B14F-4D97-AF65-F5344CB8AC3E}">
        <p14:creationId xmlns:p14="http://schemas.microsoft.com/office/powerpoint/2010/main" val="227986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2D1021-60E2-47A2-94DF-739013E41E94}" type="datetimeFigureOut">
              <a:rPr lang="en-US" smtClean="0"/>
              <a:t>5/1/2021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C88675-6D05-4620-9DD7-F25BF5F057BC}" type="slidenum">
              <a:rPr lang="en-US" smtClean="0"/>
              <a:t>‹#›</a:t>
            </a:fld>
            <a:endParaRPr lang="en-US" dirty="0"/>
          </a:p>
        </p:txBody>
      </p:sp>
    </p:spTree>
    <p:extLst>
      <p:ext uri="{BB962C8B-B14F-4D97-AF65-F5344CB8AC3E}">
        <p14:creationId xmlns:p14="http://schemas.microsoft.com/office/powerpoint/2010/main" val="2025117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D1021-60E2-47A2-94DF-739013E41E94}" type="datetimeFigureOut">
              <a:rPr lang="en-US" smtClean="0"/>
              <a:t>5/1/2021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C88675-6D05-4620-9DD7-F25BF5F057BC}" type="slidenum">
              <a:rPr lang="en-US" smtClean="0"/>
              <a:t>‹#›</a:t>
            </a:fld>
            <a:endParaRPr lang="en-US" dirty="0"/>
          </a:p>
        </p:txBody>
      </p:sp>
    </p:spTree>
    <p:extLst>
      <p:ext uri="{BB962C8B-B14F-4D97-AF65-F5344CB8AC3E}">
        <p14:creationId xmlns:p14="http://schemas.microsoft.com/office/powerpoint/2010/main" val="49773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415FAB-9BAE-45D3-B6EF-BA8ABC9557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66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F0D0E"/>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E047345-07B9-4ACB-8016-7E7B9D125D87}"/>
              </a:ext>
            </a:extLst>
          </p:cNvPr>
          <p:cNvPicPr>
            <a:picLocks noChangeAspect="1"/>
          </p:cNvPicPr>
          <p:nvPr/>
        </p:nvPicPr>
        <p:blipFill rotWithShape="1">
          <a:blip r:embed="rId2">
            <a:extLst>
              <a:ext uri="{28A0092B-C50C-407E-A947-70E740481C1C}">
                <a14:useLocalDpi xmlns:a14="http://schemas.microsoft.com/office/drawing/2010/main" val="0"/>
              </a:ext>
            </a:extLst>
          </a:blip>
          <a:srcRect l="19558" t="-2934" r="-12595" b="-1"/>
          <a:stretch/>
        </p:blipFill>
        <p:spPr>
          <a:xfrm>
            <a:off x="6461140" y="4339414"/>
            <a:ext cx="2957380" cy="2336224"/>
          </a:xfrm>
          <a:prstGeom prst="rect">
            <a:avLst/>
          </a:prstGeom>
        </p:spPr>
      </p:pic>
      <p:sp>
        <p:nvSpPr>
          <p:cNvPr id="7" name="TextBox 6">
            <a:extLst>
              <a:ext uri="{FF2B5EF4-FFF2-40B4-BE49-F238E27FC236}">
                <a16:creationId xmlns:a16="http://schemas.microsoft.com/office/drawing/2014/main" id="{3A5127FC-91D9-43FA-96CA-2922FC735EFA}"/>
              </a:ext>
            </a:extLst>
          </p:cNvPr>
          <p:cNvSpPr txBox="1"/>
          <p:nvPr/>
        </p:nvSpPr>
        <p:spPr>
          <a:xfrm>
            <a:off x="444843" y="351530"/>
            <a:ext cx="8138983" cy="5693866"/>
          </a:xfrm>
          <a:prstGeom prst="rect">
            <a:avLst/>
          </a:prstGeom>
          <a:noFill/>
        </p:spPr>
        <p:txBody>
          <a:bodyPr wrap="square">
            <a:spAutoFit/>
          </a:bodyPr>
          <a:lstStyle/>
          <a:p>
            <a:pPr marL="0" marR="0" algn="ctr">
              <a:spcBef>
                <a:spcPts val="0"/>
              </a:spcBef>
              <a:spcAft>
                <a:spcPts val="0"/>
              </a:spcAft>
            </a:pPr>
            <a:endParaRPr lang="en-US" sz="8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God as </a:t>
            </a:r>
            <a:r>
              <a:rPr lang="en-US" sz="3600" b="1"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Father</a:t>
            </a:r>
          </a:p>
          <a:p>
            <a:pPr marL="0" marR="0">
              <a:spcBef>
                <a:spcPts val="0"/>
              </a:spcBef>
              <a:spcAft>
                <a:spcPts val="0"/>
              </a:spcAft>
            </a:pPr>
            <a:endParaRPr lang="en-US" sz="800" b="1"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buFontTx/>
              <a:buChar char="-"/>
            </a:pPr>
            <a:r>
              <a:rPr lang="en-US" sz="32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God will give the Holy Spirit to those who ask (v. 8)</a:t>
            </a:r>
          </a:p>
          <a:p>
            <a:pPr marL="571500" marR="0" indent="-571500">
              <a:spcBef>
                <a:spcPts val="0"/>
              </a:spcBef>
              <a:spcAft>
                <a:spcPts val="0"/>
              </a:spcAft>
              <a:buFontTx/>
              <a:buChar char="-"/>
            </a:pPr>
            <a:endParaRPr lang="en-US" sz="8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Tx/>
              <a:buChar char="-"/>
            </a:pP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We can have confidence that every spiritual need we have will be met if we ask.</a:t>
            </a:r>
          </a:p>
          <a:p>
            <a:pPr marL="1028700" lvl="1" indent="-571500">
              <a:buFontTx/>
              <a:buChar char="-"/>
            </a:pPr>
            <a:endParaRPr lang="en-US" sz="8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Tx/>
              <a:buChar char="-"/>
            </a:pP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EX – truth revealed; strength given; faith bolstered; way of escape made known; life given… </a:t>
            </a:r>
          </a:p>
          <a:p>
            <a:pPr marL="1028700" lvl="1" indent="-571500">
              <a:buFontTx/>
              <a:buChar char="-"/>
            </a:pPr>
            <a:endParaRPr lang="en-US" sz="36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Tx/>
              <a:buChar char="-"/>
            </a:pPr>
            <a:endParaRPr lang="en-US" sz="3600"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0731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F0D0E"/>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E047345-07B9-4ACB-8016-7E7B9D125D87}"/>
              </a:ext>
            </a:extLst>
          </p:cNvPr>
          <p:cNvPicPr>
            <a:picLocks noChangeAspect="1"/>
          </p:cNvPicPr>
          <p:nvPr/>
        </p:nvPicPr>
        <p:blipFill rotWithShape="1">
          <a:blip r:embed="rId2">
            <a:extLst>
              <a:ext uri="{28A0092B-C50C-407E-A947-70E740481C1C}">
                <a14:useLocalDpi xmlns:a14="http://schemas.microsoft.com/office/drawing/2010/main" val="0"/>
              </a:ext>
            </a:extLst>
          </a:blip>
          <a:srcRect l="19558" t="-2934" r="-12595" b="-1"/>
          <a:stretch/>
        </p:blipFill>
        <p:spPr>
          <a:xfrm>
            <a:off x="6461140" y="4339414"/>
            <a:ext cx="2957380" cy="2336224"/>
          </a:xfrm>
          <a:prstGeom prst="rect">
            <a:avLst/>
          </a:prstGeom>
        </p:spPr>
      </p:pic>
      <p:sp>
        <p:nvSpPr>
          <p:cNvPr id="7" name="TextBox 6">
            <a:extLst>
              <a:ext uri="{FF2B5EF4-FFF2-40B4-BE49-F238E27FC236}">
                <a16:creationId xmlns:a16="http://schemas.microsoft.com/office/drawing/2014/main" id="{3A5127FC-91D9-43FA-96CA-2922FC735EFA}"/>
              </a:ext>
            </a:extLst>
          </p:cNvPr>
          <p:cNvSpPr txBox="1"/>
          <p:nvPr/>
        </p:nvSpPr>
        <p:spPr>
          <a:xfrm>
            <a:off x="444843" y="351530"/>
            <a:ext cx="8138983" cy="4216539"/>
          </a:xfrm>
          <a:prstGeom prst="rect">
            <a:avLst/>
          </a:prstGeom>
          <a:noFill/>
        </p:spPr>
        <p:txBody>
          <a:bodyPr wrap="square">
            <a:spAutoFit/>
          </a:bodyPr>
          <a:lstStyle/>
          <a:p>
            <a:pPr marL="0" marR="0" algn="ctr">
              <a:spcBef>
                <a:spcPts val="0"/>
              </a:spcBef>
              <a:spcAft>
                <a:spcPts val="0"/>
              </a:spcAft>
            </a:pPr>
            <a:endParaRPr lang="en-US" sz="8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6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Luke 11:9-10</a:t>
            </a:r>
          </a:p>
          <a:p>
            <a:endParaRPr lang="en-US" sz="8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600"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9</a:t>
            </a:r>
            <a:r>
              <a:rPr lang="en-US" sz="36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 And I tell you, ask, and it will be given to you; seek, and you will find; knock, and it will be opened to you. </a:t>
            </a:r>
            <a:r>
              <a:rPr lang="en-US" sz="3600"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10</a:t>
            </a:r>
            <a:r>
              <a:rPr lang="en-US" sz="36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 For everyone who asks receives, and the one who seeks finds, and to the one who knocks it will be opened.</a:t>
            </a:r>
            <a:endPar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Tx/>
              <a:buChar char="-"/>
            </a:pPr>
            <a:endParaRPr lang="en-US" sz="3600"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459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F0D0E"/>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E047345-07B9-4ACB-8016-7E7B9D125D87}"/>
              </a:ext>
            </a:extLst>
          </p:cNvPr>
          <p:cNvPicPr>
            <a:picLocks noChangeAspect="1"/>
          </p:cNvPicPr>
          <p:nvPr/>
        </p:nvPicPr>
        <p:blipFill rotWithShape="1">
          <a:blip r:embed="rId2">
            <a:extLst>
              <a:ext uri="{28A0092B-C50C-407E-A947-70E740481C1C}">
                <a14:useLocalDpi xmlns:a14="http://schemas.microsoft.com/office/drawing/2010/main" val="0"/>
              </a:ext>
            </a:extLst>
          </a:blip>
          <a:srcRect l="19558" t="-2934" r="-12595" b="-1"/>
          <a:stretch/>
        </p:blipFill>
        <p:spPr>
          <a:xfrm>
            <a:off x="6461140" y="4339414"/>
            <a:ext cx="2957380" cy="2336224"/>
          </a:xfrm>
          <a:prstGeom prst="rect">
            <a:avLst/>
          </a:prstGeom>
        </p:spPr>
      </p:pic>
      <p:sp>
        <p:nvSpPr>
          <p:cNvPr id="7" name="TextBox 6">
            <a:extLst>
              <a:ext uri="{FF2B5EF4-FFF2-40B4-BE49-F238E27FC236}">
                <a16:creationId xmlns:a16="http://schemas.microsoft.com/office/drawing/2014/main" id="{3A5127FC-91D9-43FA-96CA-2922FC735EFA}"/>
              </a:ext>
            </a:extLst>
          </p:cNvPr>
          <p:cNvSpPr txBox="1"/>
          <p:nvPr/>
        </p:nvSpPr>
        <p:spPr>
          <a:xfrm>
            <a:off x="444843" y="351530"/>
            <a:ext cx="8138983" cy="6617196"/>
          </a:xfrm>
          <a:prstGeom prst="rect">
            <a:avLst/>
          </a:prstGeom>
          <a:noFill/>
        </p:spPr>
        <p:txBody>
          <a:bodyPr wrap="square">
            <a:spAutoFit/>
          </a:bodyPr>
          <a:lstStyle/>
          <a:p>
            <a:pPr marL="0" marR="0" algn="ctr">
              <a:spcBef>
                <a:spcPts val="0"/>
              </a:spcBef>
              <a:spcAft>
                <a:spcPts val="0"/>
              </a:spcAft>
            </a:pPr>
            <a:endParaRPr lang="en-US" sz="8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Ask, Seek, and Knock!</a:t>
            </a:r>
            <a:endParaRPr lang="en-US" sz="3600" b="1"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800" b="1"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buFontTx/>
              <a:buChar char="-"/>
            </a:pPr>
            <a:r>
              <a:rPr lang="en-US" sz="32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A continuous act</a:t>
            </a:r>
          </a:p>
          <a:p>
            <a:pPr marL="1028700" lvl="1" indent="-571500">
              <a:buFontTx/>
              <a:buChar char="-"/>
            </a:pP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Ask, and then ask some more, seek and keep seeping, knock and never stop</a:t>
            </a:r>
          </a:p>
          <a:p>
            <a:pPr marL="1028700" lvl="1" indent="-571500">
              <a:buFontTx/>
              <a:buChar char="-"/>
            </a:pPr>
            <a:endParaRPr lang="en-US" sz="8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r>
              <a:rPr lang="en-US" sz="32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Prayer isn’t to be a once every now and then practice, but a continual way of life                </a:t>
            </a: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(cf. 1 Thess. 5:17)</a:t>
            </a:r>
          </a:p>
          <a:p>
            <a:pPr marL="571500" indent="-571500">
              <a:buFontTx/>
              <a:buChar char="-"/>
            </a:pPr>
            <a:endParaRPr lang="en-US" sz="8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r>
              <a:rPr lang="en-US" sz="32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Boldness and persistence in prayer isn’t coercion, but a display of dependence on God. </a:t>
            </a:r>
          </a:p>
          <a:p>
            <a:pPr marL="571500" indent="-571500">
              <a:buFontTx/>
              <a:buChar char="-"/>
            </a:pPr>
            <a:endPar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Tx/>
              <a:buChar char="-"/>
            </a:pPr>
            <a:endParaRPr lang="en-US" sz="3600"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551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415FAB-9BAE-45D3-B6EF-BA8ABC9557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1382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F0D0E"/>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E047345-07B9-4ACB-8016-7E7B9D125D87}"/>
              </a:ext>
            </a:extLst>
          </p:cNvPr>
          <p:cNvPicPr>
            <a:picLocks noChangeAspect="1"/>
          </p:cNvPicPr>
          <p:nvPr/>
        </p:nvPicPr>
        <p:blipFill rotWithShape="1">
          <a:blip r:embed="rId2">
            <a:extLst>
              <a:ext uri="{28A0092B-C50C-407E-A947-70E740481C1C}">
                <a14:useLocalDpi xmlns:a14="http://schemas.microsoft.com/office/drawing/2010/main" val="0"/>
              </a:ext>
            </a:extLst>
          </a:blip>
          <a:srcRect l="19558" t="-2934" r="-12595" b="-1"/>
          <a:stretch/>
        </p:blipFill>
        <p:spPr>
          <a:xfrm>
            <a:off x="6461140" y="4339414"/>
            <a:ext cx="2957380" cy="2336224"/>
          </a:xfrm>
          <a:prstGeom prst="rect">
            <a:avLst/>
          </a:prstGeom>
        </p:spPr>
      </p:pic>
      <p:sp>
        <p:nvSpPr>
          <p:cNvPr id="7" name="TextBox 6">
            <a:extLst>
              <a:ext uri="{FF2B5EF4-FFF2-40B4-BE49-F238E27FC236}">
                <a16:creationId xmlns:a16="http://schemas.microsoft.com/office/drawing/2014/main" id="{3A5127FC-91D9-43FA-96CA-2922FC735EFA}"/>
              </a:ext>
            </a:extLst>
          </p:cNvPr>
          <p:cNvSpPr txBox="1"/>
          <p:nvPr/>
        </p:nvSpPr>
        <p:spPr>
          <a:xfrm>
            <a:off x="502508" y="413021"/>
            <a:ext cx="8138983" cy="4955203"/>
          </a:xfrm>
          <a:prstGeom prst="rect">
            <a:avLst/>
          </a:prstGeom>
          <a:noFill/>
        </p:spPr>
        <p:txBody>
          <a:bodyPr wrap="square">
            <a:spAutoFit/>
          </a:bodyPr>
          <a:lstStyle/>
          <a:p>
            <a:pPr marL="0" marR="0" algn="l">
              <a:spcBef>
                <a:spcPts val="0"/>
              </a:spcBef>
              <a:spcAft>
                <a:spcPts val="0"/>
              </a:spcAft>
            </a:pPr>
            <a:r>
              <a:rPr lang="en-US" sz="2800" b="1"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Luke 11:1-4</a:t>
            </a:r>
          </a:p>
          <a:p>
            <a:pPr marL="0" marR="0" algn="l">
              <a:spcBef>
                <a:spcPts val="0"/>
              </a:spcBef>
              <a:spcAft>
                <a:spcPts val="0"/>
              </a:spcAft>
            </a:pPr>
            <a:endParaRPr lang="en-US" sz="8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2800" baseline="300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1 </a:t>
            </a:r>
            <a:r>
              <a:rPr lang="en-US" sz="28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Now Jesus was praying in a certain place, and when he finished, one of his disciples said to him, “Lord, teach us to pray, as John taught his disciples.” </a:t>
            </a:r>
            <a:r>
              <a:rPr lang="en-US" sz="2800" baseline="300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2 </a:t>
            </a:r>
            <a:r>
              <a:rPr lang="en-US" sz="28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And he said to them, “When you pray, say:</a:t>
            </a:r>
          </a:p>
          <a:p>
            <a:pPr marL="0" marR="0" algn="l">
              <a:spcBef>
                <a:spcPts val="0"/>
              </a:spcBef>
              <a:spcAft>
                <a:spcPts val="0"/>
              </a:spcAft>
            </a:pPr>
            <a:r>
              <a:rPr lang="en-US" sz="28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“Father, hallowed be your name.</a:t>
            </a:r>
            <a:br>
              <a:rPr lang="en-US" sz="28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br>
            <a:r>
              <a:rPr lang="en-US" sz="28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Your kingdom come.</a:t>
            </a:r>
            <a:br>
              <a:rPr lang="en-US" sz="28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br>
            <a:r>
              <a:rPr lang="en-US" sz="2800" baseline="300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3 </a:t>
            </a:r>
            <a:r>
              <a:rPr lang="en-US" sz="28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Give us each day our daily bread, </a:t>
            </a:r>
            <a:br>
              <a:rPr lang="en-US" sz="28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br>
            <a:r>
              <a:rPr lang="en-US" sz="2800" baseline="300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4 </a:t>
            </a:r>
            <a:r>
              <a:rPr lang="en-US" sz="28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and forgive us our sins,</a:t>
            </a:r>
            <a:br>
              <a:rPr lang="en-US" sz="28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br>
            <a:r>
              <a:rPr lang="en-US" sz="28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    for we ourselves forgive everyone who is indebted to us.</a:t>
            </a:r>
            <a:br>
              <a:rPr lang="en-US" sz="28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br>
            <a:r>
              <a:rPr lang="en-US" sz="28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And lead us not into temptation.”</a:t>
            </a:r>
          </a:p>
        </p:txBody>
      </p:sp>
    </p:spTree>
    <p:extLst>
      <p:ext uri="{BB962C8B-B14F-4D97-AF65-F5344CB8AC3E}">
        <p14:creationId xmlns:p14="http://schemas.microsoft.com/office/powerpoint/2010/main" val="383954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F0D0E"/>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E047345-07B9-4ACB-8016-7E7B9D125D87}"/>
              </a:ext>
            </a:extLst>
          </p:cNvPr>
          <p:cNvPicPr>
            <a:picLocks noChangeAspect="1"/>
          </p:cNvPicPr>
          <p:nvPr/>
        </p:nvPicPr>
        <p:blipFill rotWithShape="1">
          <a:blip r:embed="rId2">
            <a:extLst>
              <a:ext uri="{28A0092B-C50C-407E-A947-70E740481C1C}">
                <a14:useLocalDpi xmlns:a14="http://schemas.microsoft.com/office/drawing/2010/main" val="0"/>
              </a:ext>
            </a:extLst>
          </a:blip>
          <a:srcRect l="19558" t="-2934" r="-12595" b="-1"/>
          <a:stretch/>
        </p:blipFill>
        <p:spPr>
          <a:xfrm>
            <a:off x="6461140" y="4339414"/>
            <a:ext cx="2957380" cy="2336224"/>
          </a:xfrm>
          <a:prstGeom prst="rect">
            <a:avLst/>
          </a:prstGeom>
        </p:spPr>
      </p:pic>
      <p:sp>
        <p:nvSpPr>
          <p:cNvPr id="7" name="TextBox 6">
            <a:extLst>
              <a:ext uri="{FF2B5EF4-FFF2-40B4-BE49-F238E27FC236}">
                <a16:creationId xmlns:a16="http://schemas.microsoft.com/office/drawing/2014/main" id="{3A5127FC-91D9-43FA-96CA-2922FC735EFA}"/>
              </a:ext>
            </a:extLst>
          </p:cNvPr>
          <p:cNvSpPr txBox="1"/>
          <p:nvPr/>
        </p:nvSpPr>
        <p:spPr>
          <a:xfrm>
            <a:off x="502508" y="413021"/>
            <a:ext cx="8138983" cy="4524315"/>
          </a:xfrm>
          <a:prstGeom prst="rect">
            <a:avLst/>
          </a:prstGeom>
          <a:noFill/>
        </p:spPr>
        <p:txBody>
          <a:bodyPr wrap="square">
            <a:spAutoFit/>
          </a:bodyPr>
          <a:lstStyle/>
          <a:p>
            <a:pPr marL="0" marR="0" algn="l">
              <a:spcBef>
                <a:spcPts val="0"/>
              </a:spcBef>
              <a:spcAft>
                <a:spcPts val="0"/>
              </a:spcAft>
            </a:pPr>
            <a:r>
              <a:rPr lang="en-US" sz="2800" b="1"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Luke 11:5-8</a:t>
            </a:r>
          </a:p>
          <a:p>
            <a:pPr marL="0" marR="0" algn="l">
              <a:spcBef>
                <a:spcPts val="0"/>
              </a:spcBef>
              <a:spcAft>
                <a:spcPts val="0"/>
              </a:spcAft>
            </a:pPr>
            <a:endParaRPr lang="en-US" sz="8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2800"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5</a:t>
            </a:r>
            <a:r>
              <a:rPr lang="en-US" sz="28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 And he said to them, “Which of you who has a friend will go to him at midnight and say to him, ‘Friend, lend me three loaves, </a:t>
            </a:r>
            <a:r>
              <a:rPr lang="en-US" sz="2800" baseline="300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6</a:t>
            </a:r>
            <a:r>
              <a:rPr lang="en-US" sz="28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 for a friend of mine has arrived on a journey, and I have nothing to set before him’; </a:t>
            </a:r>
            <a:r>
              <a:rPr lang="en-US" sz="2800" baseline="300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7</a:t>
            </a:r>
            <a:r>
              <a:rPr lang="en-US" sz="28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 and he will answer from within, ‘Do not bother me; the door is now shut, and my children are with me in bed. I cannot get up and give you anything’? </a:t>
            </a:r>
            <a:r>
              <a:rPr lang="en-US" sz="2800" baseline="300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8</a:t>
            </a:r>
            <a:r>
              <a:rPr lang="en-US" sz="28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 I tell you, though he will not get up and give him anything because he is his friend, yet because of his impudence he will rise and give him whatever he needs.</a:t>
            </a:r>
          </a:p>
        </p:txBody>
      </p:sp>
    </p:spTree>
    <p:extLst>
      <p:ext uri="{BB962C8B-B14F-4D97-AF65-F5344CB8AC3E}">
        <p14:creationId xmlns:p14="http://schemas.microsoft.com/office/powerpoint/2010/main" val="280057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F0D0E"/>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E047345-07B9-4ACB-8016-7E7B9D125D87}"/>
              </a:ext>
            </a:extLst>
          </p:cNvPr>
          <p:cNvPicPr>
            <a:picLocks noChangeAspect="1"/>
          </p:cNvPicPr>
          <p:nvPr/>
        </p:nvPicPr>
        <p:blipFill rotWithShape="1">
          <a:blip r:embed="rId2">
            <a:extLst>
              <a:ext uri="{28A0092B-C50C-407E-A947-70E740481C1C}">
                <a14:useLocalDpi xmlns:a14="http://schemas.microsoft.com/office/drawing/2010/main" val="0"/>
              </a:ext>
            </a:extLst>
          </a:blip>
          <a:srcRect l="19558" t="-2934" r="-12595" b="-1"/>
          <a:stretch/>
        </p:blipFill>
        <p:spPr>
          <a:xfrm>
            <a:off x="6461140" y="4339414"/>
            <a:ext cx="2957380" cy="2336224"/>
          </a:xfrm>
          <a:prstGeom prst="rect">
            <a:avLst/>
          </a:prstGeom>
        </p:spPr>
      </p:pic>
      <p:sp>
        <p:nvSpPr>
          <p:cNvPr id="7" name="TextBox 6">
            <a:extLst>
              <a:ext uri="{FF2B5EF4-FFF2-40B4-BE49-F238E27FC236}">
                <a16:creationId xmlns:a16="http://schemas.microsoft.com/office/drawing/2014/main" id="{3A5127FC-91D9-43FA-96CA-2922FC735EFA}"/>
              </a:ext>
            </a:extLst>
          </p:cNvPr>
          <p:cNvSpPr txBox="1"/>
          <p:nvPr/>
        </p:nvSpPr>
        <p:spPr>
          <a:xfrm>
            <a:off x="420129" y="182362"/>
            <a:ext cx="8138983" cy="5509200"/>
          </a:xfrm>
          <a:prstGeom prst="rect">
            <a:avLst/>
          </a:prstGeom>
          <a:noFill/>
        </p:spPr>
        <p:txBody>
          <a:bodyPr wrap="square">
            <a:spAutoFit/>
          </a:bodyPr>
          <a:lstStyle/>
          <a:p>
            <a:pPr marL="0" marR="0" algn="l">
              <a:spcBef>
                <a:spcPts val="0"/>
              </a:spcBef>
              <a:spcAft>
                <a:spcPts val="0"/>
              </a:spcAft>
            </a:pPr>
            <a:r>
              <a:rPr lang="en-US" sz="36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The Attitude of the Host (v. 8)</a:t>
            </a:r>
          </a:p>
          <a:p>
            <a:pPr marL="0" marR="0" algn="l">
              <a:spcBef>
                <a:spcPts val="0"/>
              </a:spcBef>
              <a:spcAft>
                <a:spcPts val="0"/>
              </a:spcAft>
            </a:pPr>
            <a:endParaRPr lang="en-US" sz="20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spcBef>
                <a:spcPts val="0"/>
              </a:spcBef>
              <a:spcAft>
                <a:spcPts val="0"/>
              </a:spcAft>
              <a:buFontTx/>
              <a:buChar char="-"/>
            </a:pPr>
            <a:r>
              <a:rPr lang="en-US" sz="32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ESV </a:t>
            </a: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 </a:t>
            </a:r>
            <a:r>
              <a:rPr lang="en-US" sz="3200"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impudence (boldness)</a:t>
            </a:r>
          </a:p>
          <a:p>
            <a:pPr marL="0" marR="0" algn="l">
              <a:spcBef>
                <a:spcPts val="0"/>
              </a:spcBef>
              <a:spcAft>
                <a:spcPts val="0"/>
              </a:spcAft>
            </a:pPr>
            <a:endParaRPr lang="en-US" sz="800"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spcBef>
                <a:spcPts val="0"/>
              </a:spcBef>
              <a:spcAft>
                <a:spcPts val="0"/>
              </a:spcAft>
              <a:buFontTx/>
              <a:buChar char="-"/>
            </a:pPr>
            <a:r>
              <a:rPr lang="en-US" sz="3200" b="1"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NASB </a:t>
            </a:r>
            <a:r>
              <a:rPr lang="en-US" sz="32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3200" i="1"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shamelessness</a:t>
            </a:r>
          </a:p>
          <a:p>
            <a:pPr marL="0" marR="0" algn="l">
              <a:spcBef>
                <a:spcPts val="0"/>
              </a:spcBef>
              <a:spcAft>
                <a:spcPts val="0"/>
              </a:spcAft>
            </a:pPr>
            <a:endParaRPr lang="en-US" sz="800" i="1"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spcBef>
                <a:spcPts val="0"/>
              </a:spcBef>
              <a:spcAft>
                <a:spcPts val="0"/>
              </a:spcAft>
              <a:buFontTx/>
              <a:buChar char="-"/>
            </a:pPr>
            <a:r>
              <a:rPr lang="en-US" sz="32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NIV </a:t>
            </a: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 </a:t>
            </a:r>
            <a:r>
              <a:rPr lang="en-US" sz="3200"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shameless audacity</a:t>
            </a:r>
          </a:p>
          <a:p>
            <a:pPr marL="0" marR="0" algn="l">
              <a:spcBef>
                <a:spcPts val="0"/>
              </a:spcBef>
              <a:spcAft>
                <a:spcPts val="0"/>
              </a:spcAft>
            </a:pPr>
            <a:endParaRPr lang="en-US" sz="800"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spcBef>
                <a:spcPts val="0"/>
              </a:spcBef>
              <a:spcAft>
                <a:spcPts val="0"/>
              </a:spcAft>
              <a:buFontTx/>
              <a:buChar char="-"/>
            </a:pPr>
            <a:r>
              <a:rPr lang="en-US" sz="3200" b="1"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NKJV </a:t>
            </a:r>
            <a:r>
              <a:rPr lang="en-US" sz="3200"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3200"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persistence</a:t>
            </a:r>
          </a:p>
          <a:p>
            <a:pPr marL="0" marR="0" algn="l">
              <a:spcBef>
                <a:spcPts val="0"/>
              </a:spcBef>
              <a:spcAft>
                <a:spcPts val="0"/>
              </a:spcAft>
            </a:pPr>
            <a:endParaRPr lang="en-US" sz="2000"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The man wasn’t embarrassed or afraid. He knew he needed something and was willing to ask with a bold persistence!</a:t>
            </a:r>
          </a:p>
          <a:p>
            <a:pPr marL="0" marR="0" algn="l">
              <a:spcBef>
                <a:spcPts val="0"/>
              </a:spcBef>
              <a:spcAft>
                <a:spcPts val="0"/>
              </a:spcAft>
            </a:pPr>
            <a:endParaRPr lang="en-US" sz="2800" b="1" dirty="0">
              <a:solidFill>
                <a:schemeClr val="bg1">
                  <a:lumMod val="95000"/>
                </a:schemeClr>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190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F0D0E"/>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E047345-07B9-4ACB-8016-7E7B9D125D87}"/>
              </a:ext>
            </a:extLst>
          </p:cNvPr>
          <p:cNvPicPr>
            <a:picLocks noChangeAspect="1"/>
          </p:cNvPicPr>
          <p:nvPr/>
        </p:nvPicPr>
        <p:blipFill rotWithShape="1">
          <a:blip r:embed="rId2">
            <a:extLst>
              <a:ext uri="{28A0092B-C50C-407E-A947-70E740481C1C}">
                <a14:useLocalDpi xmlns:a14="http://schemas.microsoft.com/office/drawing/2010/main" val="0"/>
              </a:ext>
            </a:extLst>
          </a:blip>
          <a:srcRect l="19558" t="-2934" r="-12595" b="-1"/>
          <a:stretch/>
        </p:blipFill>
        <p:spPr>
          <a:xfrm>
            <a:off x="6461140" y="4339414"/>
            <a:ext cx="2957380" cy="2336224"/>
          </a:xfrm>
          <a:prstGeom prst="rect">
            <a:avLst/>
          </a:prstGeom>
        </p:spPr>
      </p:pic>
      <p:sp>
        <p:nvSpPr>
          <p:cNvPr id="7" name="TextBox 6">
            <a:extLst>
              <a:ext uri="{FF2B5EF4-FFF2-40B4-BE49-F238E27FC236}">
                <a16:creationId xmlns:a16="http://schemas.microsoft.com/office/drawing/2014/main" id="{3A5127FC-91D9-43FA-96CA-2922FC735EFA}"/>
              </a:ext>
            </a:extLst>
          </p:cNvPr>
          <p:cNvSpPr txBox="1"/>
          <p:nvPr/>
        </p:nvSpPr>
        <p:spPr>
          <a:xfrm>
            <a:off x="502508" y="2213282"/>
            <a:ext cx="8138983" cy="2431435"/>
          </a:xfrm>
          <a:prstGeom prst="rect">
            <a:avLst/>
          </a:prstGeom>
          <a:noFill/>
        </p:spPr>
        <p:txBody>
          <a:bodyPr wrap="square">
            <a:spAutoFit/>
          </a:bodyPr>
          <a:lstStyle/>
          <a:p>
            <a:pPr marL="0" marR="0" algn="ctr">
              <a:spcBef>
                <a:spcPts val="0"/>
              </a:spcBef>
              <a:spcAft>
                <a:spcPts val="0"/>
              </a:spcAft>
            </a:pPr>
            <a:endParaRPr lang="en-US" sz="8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We should approach the throne of grace     (Heb. 4:16) with an unwavering boldness, knowing that our requests will be heard, answered, and all our </a:t>
            </a:r>
            <a:r>
              <a:rPr lang="en-US" sz="3600"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needs</a:t>
            </a:r>
            <a:r>
              <a:rPr lang="en-US" sz="36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 provided for. </a:t>
            </a:r>
          </a:p>
        </p:txBody>
      </p:sp>
    </p:spTree>
    <p:extLst>
      <p:ext uri="{BB962C8B-B14F-4D97-AF65-F5344CB8AC3E}">
        <p14:creationId xmlns:p14="http://schemas.microsoft.com/office/powerpoint/2010/main" val="1738103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F0D0E"/>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E047345-07B9-4ACB-8016-7E7B9D125D87}"/>
              </a:ext>
            </a:extLst>
          </p:cNvPr>
          <p:cNvPicPr>
            <a:picLocks noChangeAspect="1"/>
          </p:cNvPicPr>
          <p:nvPr/>
        </p:nvPicPr>
        <p:blipFill rotWithShape="1">
          <a:blip r:embed="rId2">
            <a:extLst>
              <a:ext uri="{28A0092B-C50C-407E-A947-70E740481C1C}">
                <a14:useLocalDpi xmlns:a14="http://schemas.microsoft.com/office/drawing/2010/main" val="0"/>
              </a:ext>
            </a:extLst>
          </a:blip>
          <a:srcRect l="19558" t="-2934" r="-12595" b="-1"/>
          <a:stretch/>
        </p:blipFill>
        <p:spPr>
          <a:xfrm>
            <a:off x="6461140" y="4339414"/>
            <a:ext cx="2957380" cy="2336224"/>
          </a:xfrm>
          <a:prstGeom prst="rect">
            <a:avLst/>
          </a:prstGeom>
        </p:spPr>
      </p:pic>
      <p:sp>
        <p:nvSpPr>
          <p:cNvPr id="7" name="TextBox 6">
            <a:extLst>
              <a:ext uri="{FF2B5EF4-FFF2-40B4-BE49-F238E27FC236}">
                <a16:creationId xmlns:a16="http://schemas.microsoft.com/office/drawing/2014/main" id="{3A5127FC-91D9-43FA-96CA-2922FC735EFA}"/>
              </a:ext>
            </a:extLst>
          </p:cNvPr>
          <p:cNvSpPr txBox="1"/>
          <p:nvPr/>
        </p:nvSpPr>
        <p:spPr>
          <a:xfrm>
            <a:off x="444843" y="351530"/>
            <a:ext cx="8138983" cy="2000548"/>
          </a:xfrm>
          <a:prstGeom prst="rect">
            <a:avLst/>
          </a:prstGeom>
          <a:noFill/>
        </p:spPr>
        <p:txBody>
          <a:bodyPr wrap="square">
            <a:spAutoFit/>
          </a:bodyPr>
          <a:lstStyle/>
          <a:p>
            <a:pPr marL="0" marR="0" algn="ctr">
              <a:spcBef>
                <a:spcPts val="0"/>
              </a:spcBef>
              <a:spcAft>
                <a:spcPts val="0"/>
              </a:spcAft>
            </a:pPr>
            <a:endParaRPr lang="en-US" sz="8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God as </a:t>
            </a:r>
            <a:r>
              <a:rPr lang="en-US" sz="3600" b="1"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Father</a:t>
            </a:r>
          </a:p>
          <a:p>
            <a:pPr marL="0" marR="0">
              <a:spcBef>
                <a:spcPts val="0"/>
              </a:spcBef>
              <a:spcAft>
                <a:spcPts val="0"/>
              </a:spcAft>
            </a:pPr>
            <a:endParaRPr lang="en-US" sz="800" b="1"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buFontTx/>
              <a:buChar char="-"/>
            </a:pP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Jesus taught His disciples to approach God as Father (11:2)</a:t>
            </a:r>
          </a:p>
          <a:p>
            <a:pPr marL="571500" marR="0" indent="-571500">
              <a:spcBef>
                <a:spcPts val="0"/>
              </a:spcBef>
              <a:spcAft>
                <a:spcPts val="0"/>
              </a:spcAft>
              <a:buFontTx/>
              <a:buChar char="-"/>
            </a:pPr>
            <a:endParaRPr lang="en-US" sz="8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431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F0D0E"/>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E047345-07B9-4ACB-8016-7E7B9D125D87}"/>
              </a:ext>
            </a:extLst>
          </p:cNvPr>
          <p:cNvPicPr>
            <a:picLocks noChangeAspect="1"/>
          </p:cNvPicPr>
          <p:nvPr/>
        </p:nvPicPr>
        <p:blipFill rotWithShape="1">
          <a:blip r:embed="rId2">
            <a:extLst>
              <a:ext uri="{28A0092B-C50C-407E-A947-70E740481C1C}">
                <a14:useLocalDpi xmlns:a14="http://schemas.microsoft.com/office/drawing/2010/main" val="0"/>
              </a:ext>
            </a:extLst>
          </a:blip>
          <a:srcRect l="19558" t="-2934" r="-12595" b="-1"/>
          <a:stretch/>
        </p:blipFill>
        <p:spPr>
          <a:xfrm>
            <a:off x="6461140" y="4339414"/>
            <a:ext cx="2957380" cy="2336224"/>
          </a:xfrm>
          <a:prstGeom prst="rect">
            <a:avLst/>
          </a:prstGeom>
        </p:spPr>
      </p:pic>
      <p:sp>
        <p:nvSpPr>
          <p:cNvPr id="7" name="TextBox 6">
            <a:extLst>
              <a:ext uri="{FF2B5EF4-FFF2-40B4-BE49-F238E27FC236}">
                <a16:creationId xmlns:a16="http://schemas.microsoft.com/office/drawing/2014/main" id="{3A5127FC-91D9-43FA-96CA-2922FC735EFA}"/>
              </a:ext>
            </a:extLst>
          </p:cNvPr>
          <p:cNvSpPr txBox="1"/>
          <p:nvPr/>
        </p:nvSpPr>
        <p:spPr>
          <a:xfrm>
            <a:off x="444843" y="351530"/>
            <a:ext cx="8138983" cy="4770537"/>
          </a:xfrm>
          <a:prstGeom prst="rect">
            <a:avLst/>
          </a:prstGeom>
          <a:noFill/>
        </p:spPr>
        <p:txBody>
          <a:bodyPr wrap="square">
            <a:spAutoFit/>
          </a:bodyPr>
          <a:lstStyle/>
          <a:p>
            <a:pPr marL="0" marR="0" algn="ctr">
              <a:spcBef>
                <a:spcPts val="0"/>
              </a:spcBef>
              <a:spcAft>
                <a:spcPts val="0"/>
              </a:spcAft>
            </a:pPr>
            <a:endParaRPr lang="en-US" sz="8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6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Luke 11:11-13</a:t>
            </a:r>
          </a:p>
          <a:p>
            <a:endParaRPr lang="en-US" sz="8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600"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11</a:t>
            </a:r>
            <a:r>
              <a:rPr lang="en-US" sz="36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 What father among you, if his son asks for a fish, will instead of a fish give him a serpent;    </a:t>
            </a:r>
            <a:r>
              <a:rPr lang="en-US" sz="3600"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12</a:t>
            </a:r>
            <a:r>
              <a:rPr lang="en-US" sz="36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 or if he asks for an egg, will give him a scorpion? </a:t>
            </a:r>
            <a:r>
              <a:rPr lang="en-US" sz="3600"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13</a:t>
            </a:r>
            <a:r>
              <a:rPr lang="en-US" sz="36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 If you then, who are evil, know how to give good gifts to your children, how much more will the heavenly Father give the Holy Spirit to those who ask him!”</a:t>
            </a:r>
            <a:endParaRPr lang="en-US" sz="8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32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F0D0E"/>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E047345-07B9-4ACB-8016-7E7B9D125D87}"/>
              </a:ext>
            </a:extLst>
          </p:cNvPr>
          <p:cNvPicPr>
            <a:picLocks noChangeAspect="1"/>
          </p:cNvPicPr>
          <p:nvPr/>
        </p:nvPicPr>
        <p:blipFill rotWithShape="1">
          <a:blip r:embed="rId2">
            <a:extLst>
              <a:ext uri="{28A0092B-C50C-407E-A947-70E740481C1C}">
                <a14:useLocalDpi xmlns:a14="http://schemas.microsoft.com/office/drawing/2010/main" val="0"/>
              </a:ext>
            </a:extLst>
          </a:blip>
          <a:srcRect l="19558" t="-2934" r="-12595" b="-1"/>
          <a:stretch/>
        </p:blipFill>
        <p:spPr>
          <a:xfrm>
            <a:off x="6461140" y="4339414"/>
            <a:ext cx="2957380" cy="2336224"/>
          </a:xfrm>
          <a:prstGeom prst="rect">
            <a:avLst/>
          </a:prstGeom>
        </p:spPr>
      </p:pic>
      <p:sp>
        <p:nvSpPr>
          <p:cNvPr id="7" name="TextBox 6">
            <a:extLst>
              <a:ext uri="{FF2B5EF4-FFF2-40B4-BE49-F238E27FC236}">
                <a16:creationId xmlns:a16="http://schemas.microsoft.com/office/drawing/2014/main" id="{3A5127FC-91D9-43FA-96CA-2922FC735EFA}"/>
              </a:ext>
            </a:extLst>
          </p:cNvPr>
          <p:cNvSpPr txBox="1"/>
          <p:nvPr/>
        </p:nvSpPr>
        <p:spPr>
          <a:xfrm>
            <a:off x="444843" y="351530"/>
            <a:ext cx="8138983" cy="4216539"/>
          </a:xfrm>
          <a:prstGeom prst="rect">
            <a:avLst/>
          </a:prstGeom>
          <a:noFill/>
        </p:spPr>
        <p:txBody>
          <a:bodyPr wrap="square">
            <a:spAutoFit/>
          </a:bodyPr>
          <a:lstStyle/>
          <a:p>
            <a:pPr marL="0" marR="0" algn="ctr">
              <a:spcBef>
                <a:spcPts val="0"/>
              </a:spcBef>
              <a:spcAft>
                <a:spcPts val="0"/>
              </a:spcAft>
            </a:pPr>
            <a:endParaRPr lang="en-US" sz="8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God as </a:t>
            </a:r>
            <a:r>
              <a:rPr lang="en-US" sz="3600" b="1"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Father</a:t>
            </a:r>
          </a:p>
          <a:p>
            <a:pPr marL="0" marR="0">
              <a:spcBef>
                <a:spcPts val="0"/>
              </a:spcBef>
              <a:spcAft>
                <a:spcPts val="0"/>
              </a:spcAft>
            </a:pPr>
            <a:endParaRPr lang="en-US" sz="800" b="1"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buFontTx/>
              <a:buChar char="-"/>
            </a:pP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Jesus taught His disciples to approach God as Father (11:2)</a:t>
            </a:r>
          </a:p>
          <a:p>
            <a:pPr marL="571500" marR="0" indent="-571500">
              <a:spcBef>
                <a:spcPts val="0"/>
              </a:spcBef>
              <a:spcAft>
                <a:spcPts val="0"/>
              </a:spcAft>
              <a:buFontTx/>
              <a:buChar char="-"/>
            </a:pPr>
            <a:endParaRPr lang="en-US" sz="8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buFontTx/>
              <a:buChar char="-"/>
            </a:pP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If earthly, fallible fathers provide for their children, how much more will our perfect, spiritual Father?</a:t>
            </a:r>
          </a:p>
          <a:p>
            <a:pPr marL="571500" marR="0" indent="-571500">
              <a:spcBef>
                <a:spcPts val="0"/>
              </a:spcBef>
              <a:spcAft>
                <a:spcPts val="0"/>
              </a:spcAft>
              <a:buFontTx/>
              <a:buChar char="-"/>
            </a:pPr>
            <a:endParaRPr lang="en-US" sz="8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buFontTx/>
              <a:buChar char="-"/>
            </a:pP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Fathers provide for the their children’s </a:t>
            </a:r>
            <a:r>
              <a:rPr lang="en-US" sz="3200"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needs (11:2-4, 8; Matt. 6:31-33)</a:t>
            </a:r>
          </a:p>
        </p:txBody>
      </p:sp>
    </p:spTree>
    <p:extLst>
      <p:ext uri="{BB962C8B-B14F-4D97-AF65-F5344CB8AC3E}">
        <p14:creationId xmlns:p14="http://schemas.microsoft.com/office/powerpoint/2010/main" val="377576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F0D0E"/>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E047345-07B9-4ACB-8016-7E7B9D125D87}"/>
              </a:ext>
            </a:extLst>
          </p:cNvPr>
          <p:cNvPicPr>
            <a:picLocks noChangeAspect="1"/>
          </p:cNvPicPr>
          <p:nvPr/>
        </p:nvPicPr>
        <p:blipFill rotWithShape="1">
          <a:blip r:embed="rId2">
            <a:extLst>
              <a:ext uri="{28A0092B-C50C-407E-A947-70E740481C1C}">
                <a14:useLocalDpi xmlns:a14="http://schemas.microsoft.com/office/drawing/2010/main" val="0"/>
              </a:ext>
            </a:extLst>
          </a:blip>
          <a:srcRect l="19558" t="-2934" r="-12595" b="-1"/>
          <a:stretch/>
        </p:blipFill>
        <p:spPr>
          <a:xfrm>
            <a:off x="6461140" y="4339414"/>
            <a:ext cx="2957380" cy="2336224"/>
          </a:xfrm>
          <a:prstGeom prst="rect">
            <a:avLst/>
          </a:prstGeom>
        </p:spPr>
      </p:pic>
      <p:sp>
        <p:nvSpPr>
          <p:cNvPr id="7" name="TextBox 6">
            <a:extLst>
              <a:ext uri="{FF2B5EF4-FFF2-40B4-BE49-F238E27FC236}">
                <a16:creationId xmlns:a16="http://schemas.microsoft.com/office/drawing/2014/main" id="{3A5127FC-91D9-43FA-96CA-2922FC735EFA}"/>
              </a:ext>
            </a:extLst>
          </p:cNvPr>
          <p:cNvSpPr txBox="1"/>
          <p:nvPr/>
        </p:nvSpPr>
        <p:spPr>
          <a:xfrm>
            <a:off x="444843" y="351530"/>
            <a:ext cx="8138983" cy="5262979"/>
          </a:xfrm>
          <a:prstGeom prst="rect">
            <a:avLst/>
          </a:prstGeom>
          <a:noFill/>
        </p:spPr>
        <p:txBody>
          <a:bodyPr wrap="square">
            <a:spAutoFit/>
          </a:bodyPr>
          <a:lstStyle/>
          <a:p>
            <a:pPr marL="0" marR="0" algn="ctr">
              <a:spcBef>
                <a:spcPts val="0"/>
              </a:spcBef>
              <a:spcAft>
                <a:spcPts val="0"/>
              </a:spcAft>
            </a:pPr>
            <a:endParaRPr lang="en-US" sz="8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“I’m asking, but the response isn’t what I was expecting…”</a:t>
            </a:r>
            <a:endParaRPr lang="en-US" sz="3600" b="1"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800" b="1"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buFontTx/>
              <a:buChar char="-"/>
            </a:pPr>
            <a:r>
              <a:rPr lang="en-US" sz="32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How are we defining “needs”?</a:t>
            </a:r>
          </a:p>
          <a:p>
            <a:pPr marL="571500" marR="0" indent="-571500">
              <a:spcBef>
                <a:spcPts val="0"/>
              </a:spcBef>
              <a:spcAft>
                <a:spcPts val="0"/>
              </a:spcAft>
              <a:buFontTx/>
              <a:buChar char="-"/>
            </a:pPr>
            <a:endParaRPr lang="en-US" sz="800" b="1"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Tx/>
              <a:buChar char="-"/>
            </a:pPr>
            <a:r>
              <a:rPr lang="en-US" sz="3200"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Wants </a:t>
            </a: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are not </a:t>
            </a:r>
            <a:r>
              <a:rPr lang="en-US" sz="3200" i="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needs </a:t>
            </a: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(it might be nice to have a bigger car, but do I need it?)</a:t>
            </a:r>
          </a:p>
          <a:p>
            <a:pPr marL="1028700" lvl="1" indent="-571500">
              <a:buFontTx/>
              <a:buChar char="-"/>
            </a:pPr>
            <a:endParaRPr lang="en-US" sz="8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Tx/>
              <a:buChar char="-"/>
            </a:pP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What we think we need can be different from what God knows we need                              (cf. 2 Cor. 12:8-9)</a:t>
            </a:r>
          </a:p>
          <a:p>
            <a:endParaRPr lang="en-US" sz="36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386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1073</TotalTime>
  <Words>711</Words>
  <Application>Microsoft Office PowerPoint</Application>
  <PresentationFormat>On-screen Show (4:3)</PresentationFormat>
  <Paragraphs>65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22</cp:revision>
  <dcterms:created xsi:type="dcterms:W3CDTF">2021-04-28T14:10:02Z</dcterms:created>
  <dcterms:modified xsi:type="dcterms:W3CDTF">2021-05-02T13:14:52Z</dcterms:modified>
</cp:coreProperties>
</file>