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57" d="100"/>
          <a:sy n="57" d="100"/>
        </p:scale>
        <p:origin x="39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5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1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5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5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9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2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2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4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E82CF-A40A-4E59-853F-F64271788F7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DE19A-5F6C-4838-9E3E-C336DF622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6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F6203E-7030-4BBF-BE7B-0C913A011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4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F6203E-7030-4BBF-BE7B-0C913A011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08F3E-C39B-4920-BF19-9B3325908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2" r="19376"/>
          <a:stretch/>
        </p:blipFill>
        <p:spPr>
          <a:xfrm>
            <a:off x="0" y="-889"/>
            <a:ext cx="9177165" cy="685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E467C-27EB-4869-9E24-90533CFB07C4}"/>
              </a:ext>
            </a:extLst>
          </p:cNvPr>
          <p:cNvSpPr txBox="1"/>
          <p:nvPr/>
        </p:nvSpPr>
        <p:spPr>
          <a:xfrm>
            <a:off x="294515" y="139564"/>
            <a:ext cx="8705595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"What motivates you to excel and go the </a:t>
            </a:r>
          </a:p>
          <a:p>
            <a:r>
              <a:rPr lang="en-US" sz="32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extra mile at your organization?" </a:t>
            </a:r>
          </a:p>
          <a:p>
            <a:endParaRPr lang="en-US" sz="1600" b="1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Camaraderie, peer motivation (20%)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Intrinsic desire to a good job (17%)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Feeling encouraged and recognized (13%)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Having a real impact (10%)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Growing professionally (8%)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Meeting client/customer needs (8%)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Money and benefits (7%)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Positive supervisor/senior management (4%)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Believe in the company/product (4%)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Other (9%)</a:t>
            </a:r>
          </a:p>
          <a:p>
            <a:endParaRPr lang="en-US" sz="32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algn="r"/>
            <a:r>
              <a:rPr lang="en-US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TINYpulse 2014 Employee Engagement </a:t>
            </a:r>
          </a:p>
          <a:p>
            <a:pPr algn="r"/>
            <a:r>
              <a:rPr lang="en-US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&amp; Organizational Culture Report</a:t>
            </a:r>
          </a:p>
          <a:p>
            <a:endParaRPr lang="en-US" sz="32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93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08F3E-C39B-4920-BF19-9B3325908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2" r="19376"/>
          <a:stretch/>
        </p:blipFill>
        <p:spPr>
          <a:xfrm>
            <a:off x="0" y="-889"/>
            <a:ext cx="9177165" cy="685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E467C-27EB-4869-9E24-90533CFB07C4}"/>
              </a:ext>
            </a:extLst>
          </p:cNvPr>
          <p:cNvSpPr txBox="1"/>
          <p:nvPr/>
        </p:nvSpPr>
        <p:spPr>
          <a:xfrm>
            <a:off x="281864" y="240804"/>
            <a:ext cx="858027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Ephesians 6:5-9</a:t>
            </a:r>
          </a:p>
          <a:p>
            <a:endParaRPr lang="en-US" sz="800" b="1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r>
              <a:rPr lang="en-US" sz="3200" baseline="300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5</a:t>
            </a:r>
            <a:r>
              <a:rPr lang="en-US" sz="32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 Bondservants, obey your earthly masters with fear and trembling, with a sincere heart, as you would Christ, </a:t>
            </a:r>
            <a:r>
              <a:rPr lang="en-US" sz="3200" baseline="300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6</a:t>
            </a:r>
            <a:r>
              <a:rPr lang="en-US" sz="32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 not by the way of eye-service, as people-pleasers, but as bondservants of Christ, doing the will of God from the heart, </a:t>
            </a:r>
            <a:r>
              <a:rPr lang="en-US" sz="3200" baseline="300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7</a:t>
            </a:r>
            <a:r>
              <a:rPr lang="en-US" sz="32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 rendering service with a good will as to the Lord and not to man, </a:t>
            </a:r>
            <a:r>
              <a:rPr lang="en-US" sz="3200" baseline="300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8</a:t>
            </a:r>
            <a:r>
              <a:rPr lang="en-US" sz="32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 knowing that whatever good anyone does, this he will receive back from the Lord, whether he is a bondservant or is free. </a:t>
            </a:r>
            <a:r>
              <a:rPr lang="en-US" sz="3200" baseline="300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9</a:t>
            </a:r>
            <a:r>
              <a:rPr lang="en-US" sz="32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 Masters, do the same to them, and stop your threatening, knowing that he who is both their Master and yours is in heaven, and that there is no partiality with him.</a:t>
            </a:r>
          </a:p>
          <a:p>
            <a:endParaRPr lang="en-US" sz="32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47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08F3E-C39B-4920-BF19-9B3325908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2" r="19376"/>
          <a:stretch/>
        </p:blipFill>
        <p:spPr>
          <a:xfrm>
            <a:off x="0" y="-889"/>
            <a:ext cx="9177165" cy="685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E467C-27EB-4869-9E24-90533CFB07C4}"/>
              </a:ext>
            </a:extLst>
          </p:cNvPr>
          <p:cNvSpPr txBox="1"/>
          <p:nvPr/>
        </p:nvSpPr>
        <p:spPr>
          <a:xfrm>
            <a:off x="281864" y="240804"/>
            <a:ext cx="8580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Traits of The Christian Worker</a:t>
            </a:r>
          </a:p>
          <a:p>
            <a:endParaRPr lang="en-US" sz="1600" b="1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Obedience (v. 5; cf. Col. 3:22)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Regardless of work environment, attitude of co-workers/boss (1 Pet. 2:18-19)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The exception: we cannot do something that would cause us to sin! (Acts 5:28-29)</a:t>
            </a:r>
          </a:p>
          <a:p>
            <a:pPr marL="914400" lvl="1" indent="-457200">
              <a:buFontTx/>
              <a:buChar char="-"/>
            </a:pPr>
            <a:endParaRPr lang="en-US" sz="28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895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08F3E-C39B-4920-BF19-9B3325908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2" r="19376"/>
          <a:stretch/>
        </p:blipFill>
        <p:spPr>
          <a:xfrm>
            <a:off x="0" y="-889"/>
            <a:ext cx="9177165" cy="685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E467C-27EB-4869-9E24-90533CFB07C4}"/>
              </a:ext>
            </a:extLst>
          </p:cNvPr>
          <p:cNvSpPr txBox="1"/>
          <p:nvPr/>
        </p:nvSpPr>
        <p:spPr>
          <a:xfrm>
            <a:off x="281864" y="240804"/>
            <a:ext cx="85802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Traits of The Christian Worker</a:t>
            </a:r>
          </a:p>
          <a:p>
            <a:endParaRPr lang="en-US" sz="1600" b="1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A Sincere Heart (v. 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Honesty and integrity at all times, not just when the boss is around. 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The work of the Christian will often stand out as different (Titus 2:9-10)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A sincere heart speaks volumes about our faith (1 Thess. 4:11-12)</a:t>
            </a:r>
          </a:p>
        </p:txBody>
      </p:sp>
    </p:spTree>
    <p:extLst>
      <p:ext uri="{BB962C8B-B14F-4D97-AF65-F5344CB8AC3E}">
        <p14:creationId xmlns:p14="http://schemas.microsoft.com/office/powerpoint/2010/main" val="2433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08F3E-C39B-4920-BF19-9B3325908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2" r="19376"/>
          <a:stretch/>
        </p:blipFill>
        <p:spPr>
          <a:xfrm>
            <a:off x="0" y="-889"/>
            <a:ext cx="9177165" cy="685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E467C-27EB-4869-9E24-90533CFB07C4}"/>
              </a:ext>
            </a:extLst>
          </p:cNvPr>
          <p:cNvSpPr txBox="1"/>
          <p:nvPr/>
        </p:nvSpPr>
        <p:spPr>
          <a:xfrm>
            <a:off x="281864" y="240804"/>
            <a:ext cx="85802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Traits of The Christian Worker</a:t>
            </a:r>
          </a:p>
          <a:p>
            <a:endParaRPr lang="en-US" sz="1600" b="1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Motivated by Our Relationship with God (v. 5-7)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We are representatives of God in our work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There is no distinction between our “work life” and our “Christian life” (1 Cor. 10:31)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 Money is never the motive, pleasing God is!</a:t>
            </a:r>
          </a:p>
        </p:txBody>
      </p:sp>
    </p:spTree>
    <p:extLst>
      <p:ext uri="{BB962C8B-B14F-4D97-AF65-F5344CB8AC3E}">
        <p14:creationId xmlns:p14="http://schemas.microsoft.com/office/powerpoint/2010/main" val="20291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08F3E-C39B-4920-BF19-9B3325908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2" r="19376"/>
          <a:stretch/>
        </p:blipFill>
        <p:spPr>
          <a:xfrm>
            <a:off x="0" y="-889"/>
            <a:ext cx="9177165" cy="685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E467C-27EB-4869-9E24-90533CFB07C4}"/>
              </a:ext>
            </a:extLst>
          </p:cNvPr>
          <p:cNvSpPr txBox="1"/>
          <p:nvPr/>
        </p:nvSpPr>
        <p:spPr>
          <a:xfrm>
            <a:off x="281864" y="2766835"/>
            <a:ext cx="8580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Our conduct at work can make a big impact for the Kingdom.</a:t>
            </a:r>
            <a:endParaRPr lang="en-US" sz="32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74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08F3E-C39B-4920-BF19-9B3325908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2" r="19376"/>
          <a:stretch/>
        </p:blipFill>
        <p:spPr>
          <a:xfrm>
            <a:off x="0" y="-889"/>
            <a:ext cx="9177165" cy="685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E467C-27EB-4869-9E24-90533CFB07C4}"/>
              </a:ext>
            </a:extLst>
          </p:cNvPr>
          <p:cNvSpPr txBox="1"/>
          <p:nvPr/>
        </p:nvSpPr>
        <p:spPr>
          <a:xfrm>
            <a:off x="281864" y="2766835"/>
            <a:ext cx="8580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God recognizes the upright work of His children </a:t>
            </a:r>
            <a:r>
              <a:rPr lang="en-US" sz="40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(v. 8, cf. Col. 3:23-24) </a:t>
            </a:r>
            <a:endParaRPr lang="en-US" sz="32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88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08F3E-C39B-4920-BF19-9B3325908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2" r="19376"/>
          <a:stretch/>
        </p:blipFill>
        <p:spPr>
          <a:xfrm>
            <a:off x="0" y="-889"/>
            <a:ext cx="9177165" cy="685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E467C-27EB-4869-9E24-90533CFB07C4}"/>
              </a:ext>
            </a:extLst>
          </p:cNvPr>
          <p:cNvSpPr txBox="1"/>
          <p:nvPr/>
        </p:nvSpPr>
        <p:spPr>
          <a:xfrm>
            <a:off x="281864" y="240804"/>
            <a:ext cx="85802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A Word to Christian Employers</a:t>
            </a:r>
          </a:p>
          <a:p>
            <a:endParaRPr lang="en-US" sz="1600" b="1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Treat employees with respect, honor, and fairness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Remember who the Master of both you and your employees 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6F6E2"/>
                </a:solidFill>
                <a:latin typeface="Arial Narrow" panose="020B0606020202030204" pitchFamily="34" charset="0"/>
                <a:ea typeface="Gungsuh" panose="02030600000101010101" pitchFamily="18" charset="-127"/>
              </a:rPr>
              <a:t>Use your position to be a model of Christ’s character</a:t>
            </a:r>
            <a:endParaRPr lang="en-US" sz="2800" dirty="0">
              <a:solidFill>
                <a:srgbClr val="F6F6E2"/>
              </a:solidFill>
              <a:latin typeface="Arial Narrow" panose="020B060602020203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97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455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7</cp:revision>
  <dcterms:created xsi:type="dcterms:W3CDTF">2021-05-14T18:08:57Z</dcterms:created>
  <dcterms:modified xsi:type="dcterms:W3CDTF">2021-05-16T13:12:27Z</dcterms:modified>
</cp:coreProperties>
</file>