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4BF"/>
    <a:srgbClr val="625230"/>
    <a:srgbClr val="AE93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9" d="100"/>
          <a:sy n="79" d="100"/>
        </p:scale>
        <p:origin x="69"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352019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209442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360981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288791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374374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85150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46404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159105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224700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386832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163C16-A182-4BF9-A3C6-9E08C316014E}" type="datetimeFigureOut">
              <a:rPr lang="en-US" smtClean="0"/>
              <a:t>4/18/2021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E01A0D-8A38-416E-B633-46876D5E584D}" type="slidenum">
              <a:rPr lang="en-US" smtClean="0"/>
              <a:t>‹#›</a:t>
            </a:fld>
            <a:endParaRPr lang="en-US" dirty="0"/>
          </a:p>
        </p:txBody>
      </p:sp>
    </p:spTree>
    <p:extLst>
      <p:ext uri="{BB962C8B-B14F-4D97-AF65-F5344CB8AC3E}">
        <p14:creationId xmlns:p14="http://schemas.microsoft.com/office/powerpoint/2010/main" val="389930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63C16-A182-4BF9-A3C6-9E08C316014E}" type="datetimeFigureOut">
              <a:rPr lang="en-US" smtClean="0"/>
              <a:t>4/18/2021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01A0D-8A38-416E-B633-46876D5E584D}" type="slidenum">
              <a:rPr lang="en-US" smtClean="0"/>
              <a:t>‹#›</a:t>
            </a:fld>
            <a:endParaRPr lang="en-US" dirty="0"/>
          </a:p>
        </p:txBody>
      </p:sp>
    </p:spTree>
    <p:extLst>
      <p:ext uri="{BB962C8B-B14F-4D97-AF65-F5344CB8AC3E}">
        <p14:creationId xmlns:p14="http://schemas.microsoft.com/office/powerpoint/2010/main" val="1980655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4F43DA-B424-4470-A765-14D33F8AAC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65537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14E8D2-268F-4306-82FF-0B2654D4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877F3147-DA04-49E7-9239-9869AA85E1E4}"/>
              </a:ext>
            </a:extLst>
          </p:cNvPr>
          <p:cNvSpPr txBox="1"/>
          <p:nvPr/>
        </p:nvSpPr>
        <p:spPr>
          <a:xfrm>
            <a:off x="547816" y="2090172"/>
            <a:ext cx="8048368" cy="2677656"/>
          </a:xfrm>
          <a:prstGeom prst="rect">
            <a:avLst/>
          </a:prstGeom>
          <a:noFill/>
        </p:spPr>
        <p:txBody>
          <a:bodyPr wrap="square">
            <a:spAutoFit/>
          </a:bodyPr>
          <a:lstStyle/>
          <a:p>
            <a:pPr marL="0" marR="0" algn="ctr">
              <a:spcBef>
                <a:spcPts val="0"/>
              </a:spcBef>
              <a:spcAft>
                <a:spcPts val="0"/>
              </a:spcAft>
            </a:pP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Revelation 21:3 </a:t>
            </a:r>
          </a:p>
          <a:p>
            <a:pPr marL="0" marR="0" algn="ctr">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baseline="30000" dirty="0">
                <a:effectLst/>
                <a:latin typeface="Arial Narrow" panose="020B0606020202030204" pitchFamily="34" charset="0"/>
                <a:ea typeface="Calibri" panose="020F0502020204030204" pitchFamily="34" charset="0"/>
                <a:cs typeface="Times New Roman" panose="02020603050405020304" pitchFamily="18" charset="0"/>
              </a:rPr>
              <a:t>3 </a:t>
            </a:r>
            <a:r>
              <a:rPr lang="en-US" sz="3200" dirty="0">
                <a:effectLst/>
                <a:latin typeface="Arial Narrow" panose="020B0606020202030204" pitchFamily="34" charset="0"/>
                <a:ea typeface="Calibri" panose="020F0502020204030204" pitchFamily="34" charset="0"/>
                <a:cs typeface="Times New Roman" panose="02020603050405020304" pitchFamily="18" charset="0"/>
              </a:rPr>
              <a:t>And I heard a loud voice from the throne saying, “Behold, the dwelling place of God is with man. He will dwell with them, and they will be his people, and God himself will be with them as their God.</a:t>
            </a:r>
          </a:p>
        </p:txBody>
      </p:sp>
    </p:spTree>
    <p:extLst>
      <p:ext uri="{BB962C8B-B14F-4D97-AF65-F5344CB8AC3E}">
        <p14:creationId xmlns:p14="http://schemas.microsoft.com/office/powerpoint/2010/main" val="421377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14E8D2-268F-4306-82FF-0B2654D4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877F3147-DA04-49E7-9239-9869AA85E1E4}"/>
              </a:ext>
            </a:extLst>
          </p:cNvPr>
          <p:cNvSpPr txBox="1"/>
          <p:nvPr/>
        </p:nvSpPr>
        <p:spPr>
          <a:xfrm>
            <a:off x="547816" y="483794"/>
            <a:ext cx="8390238" cy="7355860"/>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Out With </a:t>
            </a:r>
            <a:r>
              <a:rPr lang="en-US" sz="3200" b="1" dirty="0">
                <a:latin typeface="Arial Narrow" panose="020B0606020202030204" pitchFamily="34" charset="0"/>
                <a:ea typeface="Calibri" panose="020F0502020204030204" pitchFamily="34" charset="0"/>
                <a:cs typeface="Times New Roman" panose="02020603050405020304" pitchFamily="18" charset="0"/>
              </a:rPr>
              <a:t>T</a:t>
            </a: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he Old, In With The New (1-2)</a:t>
            </a:r>
          </a:p>
          <a:p>
            <a:pPr marL="0" marR="0">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Physical realm (first heaven/earth) will be no more (2 Pet. 3:10)</a:t>
            </a:r>
          </a:p>
          <a:p>
            <a:pPr marL="457200" marR="0" indent="-457200">
              <a:spcBef>
                <a:spcPts val="0"/>
              </a:spcBef>
              <a:spcAft>
                <a:spcPts val="0"/>
              </a:spcAft>
              <a:buFont typeface="Arial" panose="020B0604020202020204" pitchFamily="34" charset="0"/>
              <a:buChar char="•"/>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Sea will be no more</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Possible reference to the domain of sin            (cf. 13:1)</a:t>
            </a: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New Jerusalem (the people of God)</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Prepared as a bride (cf. Jer. 31:32; Eph. 5:22-33; Rev. 21:9)</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Twelve tribes of 21:12 connect to the twelve tribes of 7:4 (the redeemed of God)</a:t>
            </a: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199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14E8D2-268F-4306-82FF-0B2654D4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877F3147-DA04-49E7-9239-9869AA85E1E4}"/>
              </a:ext>
            </a:extLst>
          </p:cNvPr>
          <p:cNvSpPr txBox="1"/>
          <p:nvPr/>
        </p:nvSpPr>
        <p:spPr>
          <a:xfrm>
            <a:off x="547816" y="483794"/>
            <a:ext cx="8390238" cy="6617196"/>
          </a:xfrm>
          <a:prstGeom prst="rect">
            <a:avLst/>
          </a:prstGeom>
          <a:noFill/>
        </p:spPr>
        <p:txBody>
          <a:bodyPr wrap="square">
            <a:spAutoFit/>
          </a:bodyPr>
          <a:lstStyle/>
          <a:p>
            <a:pPr marL="0" marR="0">
              <a:spcBef>
                <a:spcPts val="0"/>
              </a:spcBef>
              <a:spcAft>
                <a:spcPts val="0"/>
              </a:spcAft>
            </a:pPr>
            <a:r>
              <a:rPr lang="en-US" sz="3200" b="1" dirty="0">
                <a:latin typeface="Arial Narrow" panose="020B0606020202030204" pitchFamily="34" charset="0"/>
                <a:ea typeface="Calibri" panose="020F0502020204030204" pitchFamily="34" charset="0"/>
                <a:cs typeface="Times New Roman" panose="02020603050405020304" pitchFamily="18" charset="0"/>
              </a:rPr>
              <a:t>God’s Dwelling With Man </a:t>
            </a: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(v. 3)</a:t>
            </a:r>
          </a:p>
          <a:p>
            <a:pPr marL="0" marR="0">
              <a:spcBef>
                <a:spcPts val="0"/>
              </a:spcBef>
              <a:spcAft>
                <a:spcPts val="0"/>
              </a:spcAft>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effectLst/>
                <a:latin typeface="Arial Narrow" panose="020B0606020202030204" pitchFamily="34" charset="0"/>
                <a:ea typeface="Calibri" panose="020F0502020204030204" pitchFamily="34" charset="0"/>
                <a:cs typeface="Times New Roman" panose="02020603050405020304" pitchFamily="18" charset="0"/>
              </a:rPr>
              <a:t>A reality now, but will be fully realized in the future (Eph. 2:5-6; Heb. 4:6) </a:t>
            </a:r>
          </a:p>
          <a:p>
            <a:pPr marL="457200" marR="0" indent="-457200">
              <a:spcBef>
                <a:spcPts val="0"/>
              </a:spcBef>
              <a:spcAft>
                <a:spcPts val="0"/>
              </a:spcAft>
              <a:buFont typeface="Arial" panose="020B0604020202020204" pitchFamily="34" charset="0"/>
              <a:buChar char="•"/>
            </a:pPr>
            <a:endParaRPr lang="en-US" sz="800" b="1" dirty="0">
              <a:effectLst/>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The Result</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Removal of sorrow</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Drink from the spring of water without payment (cf. Rev. 14-17; Jn. 4:10; 7:38)</a:t>
            </a: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For those who conquer (v. 7; see chs 2-3)</a:t>
            </a: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110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14E8D2-268F-4306-82FF-0B2654D4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877F3147-DA04-49E7-9239-9869AA85E1E4}"/>
              </a:ext>
            </a:extLst>
          </p:cNvPr>
          <p:cNvSpPr txBox="1"/>
          <p:nvPr/>
        </p:nvSpPr>
        <p:spPr>
          <a:xfrm>
            <a:off x="547816" y="483794"/>
            <a:ext cx="8052487" cy="7355860"/>
          </a:xfrm>
          <a:prstGeom prst="rect">
            <a:avLst/>
          </a:prstGeom>
          <a:noFill/>
        </p:spPr>
        <p:txBody>
          <a:bodyPr wrap="square">
            <a:spAutoFit/>
          </a:bodyPr>
          <a:lstStyle/>
          <a:p>
            <a:pPr marL="0" marR="0">
              <a:spcBef>
                <a:spcPts val="0"/>
              </a:spcBef>
              <a:spcAft>
                <a:spcPts val="0"/>
              </a:spcAft>
            </a:pPr>
            <a:r>
              <a:rPr lang="en-US" sz="3200" b="1" dirty="0">
                <a:latin typeface="Arial Narrow" panose="020B0606020202030204" pitchFamily="34" charset="0"/>
                <a:ea typeface="Calibri" panose="020F0502020204030204" pitchFamily="34" charset="0"/>
                <a:cs typeface="Times New Roman" panose="02020603050405020304" pitchFamily="18" charset="0"/>
              </a:rPr>
              <a:t>Not Dwelling With God (v. 8)</a:t>
            </a:r>
          </a:p>
          <a:p>
            <a:pPr marL="0" marR="0">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Second death                                                      </a:t>
            </a:r>
            <a:r>
              <a:rPr lang="en-US" sz="3200" dirty="0">
                <a:latin typeface="Arial Narrow" panose="020B0606020202030204" pitchFamily="34" charset="0"/>
                <a:ea typeface="Calibri" panose="020F0502020204030204" pitchFamily="34" charset="0"/>
                <a:cs typeface="Times New Roman" panose="02020603050405020304" pitchFamily="18" charset="0"/>
              </a:rPr>
              <a:t>(Rev. 2:11; 20:6, 14; Matt. 25:41, 46; 13:50; Rom. 6:23)</a:t>
            </a:r>
          </a:p>
          <a:p>
            <a:pPr marL="457200" marR="0" indent="-457200">
              <a:spcBef>
                <a:spcPts val="0"/>
              </a:spcBef>
              <a:spcAft>
                <a:spcPts val="0"/>
              </a:spcAft>
              <a:buFont typeface="Arial" panose="020B0604020202020204" pitchFamily="34" charset="0"/>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Agonizing because God will not be present         </a:t>
            </a:r>
            <a:r>
              <a:rPr lang="en-US" sz="3200" dirty="0">
                <a:latin typeface="Arial Narrow" panose="020B0606020202030204" pitchFamily="34" charset="0"/>
                <a:ea typeface="Calibri" panose="020F0502020204030204" pitchFamily="34" charset="0"/>
                <a:cs typeface="Times New Roman" panose="02020603050405020304" pitchFamily="18" charset="0"/>
              </a:rPr>
              <a:t>(2 Thess. 1:9)</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In hell, there will not even be a glimpse of God’s goodness</a:t>
            </a: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27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14E8D2-268F-4306-82FF-0B2654D4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877F3147-DA04-49E7-9239-9869AA85E1E4}"/>
              </a:ext>
            </a:extLst>
          </p:cNvPr>
          <p:cNvSpPr txBox="1"/>
          <p:nvPr/>
        </p:nvSpPr>
        <p:spPr>
          <a:xfrm>
            <a:off x="547816" y="483794"/>
            <a:ext cx="8052487" cy="8833187"/>
          </a:xfrm>
          <a:prstGeom prst="rect">
            <a:avLst/>
          </a:prstGeom>
          <a:noFill/>
        </p:spPr>
        <p:txBody>
          <a:bodyPr wrap="square">
            <a:spAutoFit/>
          </a:bodyPr>
          <a:lstStyle/>
          <a:p>
            <a:pPr marL="0" marR="0">
              <a:spcBef>
                <a:spcPts val="0"/>
              </a:spcBef>
              <a:spcAft>
                <a:spcPts val="0"/>
              </a:spcAft>
            </a:pPr>
            <a:r>
              <a:rPr lang="en-US" sz="3200" b="1" dirty="0">
                <a:latin typeface="Arial Narrow" panose="020B0606020202030204" pitchFamily="34" charset="0"/>
                <a:ea typeface="Calibri" panose="020F0502020204030204" pitchFamily="34" charset="0"/>
                <a:cs typeface="Times New Roman" panose="02020603050405020304" pitchFamily="18" charset="0"/>
              </a:rPr>
              <a:t>Details of the New Jerusalem (v. 10-27)</a:t>
            </a:r>
          </a:p>
          <a:p>
            <a:pPr marL="0" marR="0">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Will have the glory of God (11)</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Radiance like jasper (cf. Rev. 4:3)</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Perfectly conformed to His image as in the garden</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Perfectly holy (cf. Rev. 21:2; 1 Pet. 1:15-16)</a:t>
            </a: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Built on the foundation of the apostles          (cf. Eph. 2:10)</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Those who submit to the teaching of Christ’s apostles will be part of New Jerusalem</a:t>
            </a: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761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14E8D2-268F-4306-82FF-0B2654D4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877F3147-DA04-49E7-9239-9869AA85E1E4}"/>
              </a:ext>
            </a:extLst>
          </p:cNvPr>
          <p:cNvSpPr txBox="1"/>
          <p:nvPr/>
        </p:nvSpPr>
        <p:spPr>
          <a:xfrm>
            <a:off x="547816" y="483794"/>
            <a:ext cx="8052487" cy="11541621"/>
          </a:xfrm>
          <a:prstGeom prst="rect">
            <a:avLst/>
          </a:prstGeom>
          <a:noFill/>
        </p:spPr>
        <p:txBody>
          <a:bodyPr wrap="square">
            <a:spAutoFit/>
          </a:bodyPr>
          <a:lstStyle/>
          <a:p>
            <a:pPr marL="0" marR="0">
              <a:spcBef>
                <a:spcPts val="0"/>
              </a:spcBef>
              <a:spcAft>
                <a:spcPts val="0"/>
              </a:spcAft>
            </a:pPr>
            <a:r>
              <a:rPr lang="en-US" sz="3200" b="1" dirty="0">
                <a:latin typeface="Arial Narrow" panose="020B0606020202030204" pitchFamily="34" charset="0"/>
                <a:ea typeface="Calibri" panose="020F0502020204030204" pitchFamily="34" charset="0"/>
                <a:cs typeface="Times New Roman" panose="02020603050405020304" pitchFamily="18" charset="0"/>
              </a:rPr>
              <a:t>Details of the New Jerusalem (v. 10-27)</a:t>
            </a:r>
          </a:p>
          <a:p>
            <a:pPr marL="0" marR="0">
              <a:spcBef>
                <a:spcPts val="0"/>
              </a:spcBef>
              <a:spcAft>
                <a:spcPts val="0"/>
              </a:spcAft>
            </a:pPr>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A city foursquare (v. 16)</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Like the Holy of Holies (1 Kings 6:20), the dwelling place of God</a:t>
            </a: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No Temple (v. 22)</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All barriers to God have been removed</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God is its temple</a:t>
            </a: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No Sun or Moon (v. 23)</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God and Christ are the light</a:t>
            </a: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200" b="1" dirty="0">
                <a:latin typeface="Arial Narrow" panose="020B0606020202030204" pitchFamily="34" charset="0"/>
                <a:ea typeface="Calibri" panose="020F0502020204030204" pitchFamily="34" charset="0"/>
                <a:cs typeface="Times New Roman" panose="02020603050405020304" pitchFamily="18" charset="0"/>
              </a:rPr>
              <a:t>Gates will never be shut (v. 25)</a:t>
            </a:r>
          </a:p>
          <a:p>
            <a:pPr marL="914400" lvl="1" indent="-457200">
              <a:buFontTx/>
              <a:buChar char="-"/>
            </a:pPr>
            <a:r>
              <a:rPr lang="en-US" sz="3200" dirty="0">
                <a:latin typeface="Arial Narrow" panose="020B0606020202030204" pitchFamily="34" charset="0"/>
                <a:ea typeface="Calibri" panose="020F0502020204030204" pitchFamily="34" charset="0"/>
                <a:cs typeface="Times New Roman" panose="02020603050405020304" pitchFamily="18" charset="0"/>
              </a:rPr>
              <a:t>no evil will ever threaten to enter</a:t>
            </a: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988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014E8D2-268F-4306-82FF-0B2654D4C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877F3147-DA04-49E7-9239-9869AA85E1E4}"/>
              </a:ext>
            </a:extLst>
          </p:cNvPr>
          <p:cNvSpPr txBox="1"/>
          <p:nvPr/>
        </p:nvSpPr>
        <p:spPr>
          <a:xfrm>
            <a:off x="545756" y="2716248"/>
            <a:ext cx="8052487" cy="6124754"/>
          </a:xfrm>
          <a:prstGeom prst="rect">
            <a:avLst/>
          </a:prstGeom>
          <a:noFill/>
        </p:spPr>
        <p:txBody>
          <a:bodyPr wrap="square">
            <a:spAutoFit/>
          </a:bodyPr>
          <a:lstStyle/>
          <a:p>
            <a:pPr marL="0" marR="0" algn="ctr">
              <a:spcBef>
                <a:spcPts val="0"/>
              </a:spcBef>
              <a:spcAft>
                <a:spcPts val="0"/>
              </a:spcAft>
            </a:pPr>
            <a:r>
              <a:rPr lang="en-US" sz="3200" b="1" dirty="0">
                <a:latin typeface="Arial Narrow" panose="020B0606020202030204" pitchFamily="34" charset="0"/>
                <a:ea typeface="Calibri" panose="020F0502020204030204" pitchFamily="34" charset="0"/>
                <a:cs typeface="Times New Roman" panose="02020603050405020304" pitchFamily="18" charset="0"/>
              </a:rPr>
              <a:t>Allow God to dwell with you now and forever. </a:t>
            </a:r>
            <a:r>
              <a:rPr lang="en-US" sz="3200" b="1" i="1" dirty="0">
                <a:latin typeface="Arial Narrow" panose="020B0606020202030204" pitchFamily="34" charset="0"/>
                <a:ea typeface="Calibri" panose="020F0502020204030204" pitchFamily="34" charset="0"/>
                <a:cs typeface="Times New Roman" panose="02020603050405020304" pitchFamily="18" charset="0"/>
              </a:rPr>
              <a:t>Respond to the Gospel. </a:t>
            </a:r>
          </a:p>
          <a:p>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Arial" panose="020B0604020202020204" pitchFamily="34" charset="0"/>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b="1" dirty="0">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469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4F43DA-B424-4470-A765-14D33F8AAC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8665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2940</TotalTime>
  <Words>447</Words>
  <Application>Microsoft Office PowerPoint</Application>
  <PresentationFormat>On-screen Show (4:3)</PresentationFormat>
  <Paragraphs>87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13</cp:revision>
  <dcterms:created xsi:type="dcterms:W3CDTF">2021-04-13T17:17:02Z</dcterms:created>
  <dcterms:modified xsi:type="dcterms:W3CDTF">2021-04-18T13:16:59Z</dcterms:modified>
</cp:coreProperties>
</file>