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2"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58" d="100"/>
          <a:sy n="58" d="100"/>
        </p:scale>
        <p:origin x="54" y="10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E522AA-E5E5-40EC-9B67-FC9CB149B82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102227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522AA-E5E5-40EC-9B67-FC9CB149B82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378481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522AA-E5E5-40EC-9B67-FC9CB149B82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113919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522AA-E5E5-40EC-9B67-FC9CB149B82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424423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E522AA-E5E5-40EC-9B67-FC9CB149B82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1032936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E522AA-E5E5-40EC-9B67-FC9CB149B826}"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52548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E522AA-E5E5-40EC-9B67-FC9CB149B826}" type="datetimeFigureOut">
              <a:rPr lang="en-US" smtClean="0"/>
              <a:t>4/18/2021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113333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E522AA-E5E5-40EC-9B67-FC9CB149B826}" type="datetimeFigureOut">
              <a:rPr lang="en-US" smtClean="0"/>
              <a:t>4/18/2021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167614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522AA-E5E5-40EC-9B67-FC9CB149B826}" type="datetimeFigureOut">
              <a:rPr lang="en-US" smtClean="0"/>
              <a:t>4/18/2021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356961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E522AA-E5E5-40EC-9B67-FC9CB149B826}"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36340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E522AA-E5E5-40EC-9B67-FC9CB149B826}"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8ED63-C404-4D0F-B084-7ABB4BC52DA2}" type="slidenum">
              <a:rPr lang="en-US" smtClean="0"/>
              <a:t>‹#›</a:t>
            </a:fld>
            <a:endParaRPr lang="en-US"/>
          </a:p>
        </p:txBody>
      </p:sp>
    </p:spTree>
    <p:extLst>
      <p:ext uri="{BB962C8B-B14F-4D97-AF65-F5344CB8AC3E}">
        <p14:creationId xmlns:p14="http://schemas.microsoft.com/office/powerpoint/2010/main" val="61331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522AA-E5E5-40EC-9B67-FC9CB149B826}" type="datetimeFigureOut">
              <a:rPr lang="en-US" smtClean="0"/>
              <a:t>4/18/2021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8ED63-C404-4D0F-B084-7ABB4BC52DA2}" type="slidenum">
              <a:rPr lang="en-US" smtClean="0"/>
              <a:t>‹#›</a:t>
            </a:fld>
            <a:endParaRPr lang="en-US"/>
          </a:p>
        </p:txBody>
      </p:sp>
    </p:spTree>
    <p:extLst>
      <p:ext uri="{BB962C8B-B14F-4D97-AF65-F5344CB8AC3E}">
        <p14:creationId xmlns:p14="http://schemas.microsoft.com/office/powerpoint/2010/main" val="3171920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1C724B0-AAE4-4426-AAB6-183BDF5E5C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61967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526131"/>
            <a:ext cx="8110151" cy="6370975"/>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God’s Reaction (4-6)</a:t>
            </a:r>
          </a:p>
          <a:p>
            <a:pPr marR="0" lvl="0">
              <a:spcBef>
                <a:spcPts val="0"/>
              </a:spcBef>
              <a:spcAft>
                <a:spcPts val="0"/>
              </a:spcAft>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Any attempt of man to rebel against God is futile (v. 4; consider Gen. 11)</a:t>
            </a:r>
          </a:p>
          <a:p>
            <a:pPr marL="457200" marR="0" lvl="0" indent="-457200">
              <a:spcBef>
                <a:spcPts val="0"/>
              </a:spcBef>
              <a:spcAft>
                <a:spcPts val="0"/>
              </a:spcAft>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Rebels will be terrified when they understand that the Lord’s King (Christ) has been firmly established (vv. 5-6)</a:t>
            </a:r>
          </a:p>
          <a:p>
            <a:pPr marL="1028700" lvl="1" indent="-5715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All are subject to the King!</a:t>
            </a:r>
          </a:p>
          <a:p>
            <a:pPr marL="1028700" lvl="1" indent="-5715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Our response to this truth matters!</a:t>
            </a:r>
          </a:p>
          <a:p>
            <a:pPr marL="1028700" lvl="1" indent="-571500">
              <a:buFontTx/>
              <a:buChar char="-"/>
            </a:pPr>
            <a:endPar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155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526131"/>
            <a:ext cx="8110151" cy="5816977"/>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King’s Authority (7-9)</a:t>
            </a:r>
          </a:p>
          <a:p>
            <a:pPr marR="0" lvl="0">
              <a:spcBef>
                <a:spcPts val="0"/>
              </a:spcBef>
              <a:spcAft>
                <a:spcPts val="0"/>
              </a:spcAft>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I will tell of the decree:</a:t>
            </a:r>
          </a:p>
          <a:p>
            <a:pPr marR="0" lvl="0">
              <a:spcBef>
                <a:spcPts val="0"/>
              </a:spcBef>
              <a:spcAft>
                <a:spcPts val="0"/>
              </a:spcAft>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Lord said to me, “You are my Son;</a:t>
            </a:r>
          </a:p>
          <a:p>
            <a:pPr marR="0" lvl="0">
              <a:spcBef>
                <a:spcPts val="0"/>
              </a:spcBef>
              <a:spcAft>
                <a:spcPts val="0"/>
              </a:spcAft>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today I have begotten you.</a:t>
            </a:r>
          </a:p>
          <a:p>
            <a:pPr marR="0" lvl="0">
              <a:spcBef>
                <a:spcPts val="0"/>
              </a:spcBef>
              <a:spcAft>
                <a:spcPts val="0"/>
              </a:spcAft>
            </a:pP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Ask of me, and I will make the nations your heritage,</a:t>
            </a:r>
          </a:p>
          <a:p>
            <a:pPr marR="0" lvl="0">
              <a:spcBef>
                <a:spcPts val="0"/>
              </a:spcBef>
              <a:spcAft>
                <a:spcPts val="0"/>
              </a:spcAft>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the ends of the earth your possession.</a:t>
            </a:r>
          </a:p>
          <a:p>
            <a:pPr marR="0" lvl="0">
              <a:spcBef>
                <a:spcPts val="0"/>
              </a:spcBef>
              <a:spcAft>
                <a:spcPts val="0"/>
              </a:spcAft>
            </a:pP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9</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You shall break them with a rod of iron</a:t>
            </a:r>
          </a:p>
          <a:p>
            <a:pPr marR="0" lvl="0">
              <a:spcBef>
                <a:spcPts val="0"/>
              </a:spcBef>
              <a:spcAft>
                <a:spcPts val="0"/>
              </a:spcAft>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dash them in pieces like a potter's vessel.”</a:t>
            </a:r>
          </a:p>
          <a:p>
            <a:pPr marR="0" lvl="0">
              <a:spcBef>
                <a:spcPts val="0"/>
              </a:spcBef>
              <a:spcAft>
                <a:spcPts val="0"/>
              </a:spcAft>
            </a:pPr>
            <a:endPar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702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526131"/>
            <a:ext cx="8110151" cy="4154984"/>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King’s Authority (7-9)</a:t>
            </a:r>
          </a:p>
          <a:p>
            <a:pPr marR="0" lvl="0">
              <a:spcBef>
                <a:spcPts val="0"/>
              </a:spcBef>
              <a:spcAft>
                <a:spcPts val="0"/>
              </a:spcAft>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lvl="0" indent="-571500">
              <a:spcBef>
                <a:spcPts val="0"/>
              </a:spcBef>
              <a:spcAft>
                <a:spcPts val="0"/>
              </a:spcAft>
              <a:buFont typeface="Arial" panose="020B0604020202020204" pitchFamily="34" charset="0"/>
              <a:buChar char="•"/>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Christ is God’s begotten Son                      </a:t>
            </a: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 3:17; 17:5; Acts 13:33; Heb. 1:5; 5:5)</a:t>
            </a:r>
          </a:p>
          <a:p>
            <a:pPr marL="571500" marR="0" lvl="0" indent="-571500">
              <a:spcBef>
                <a:spcPts val="0"/>
              </a:spcBef>
              <a:spcAft>
                <a:spcPts val="0"/>
              </a:spcAft>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lvl="0" indent="-571500">
              <a:spcBef>
                <a:spcPts val="0"/>
              </a:spcBef>
              <a:spcAft>
                <a:spcPts val="0"/>
              </a:spcAft>
              <a:buFont typeface="Arial" panose="020B0604020202020204" pitchFamily="34" charset="0"/>
              <a:buChar char="•"/>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Christ has been granted authority to rule </a:t>
            </a: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(Dan. 7:13-14; 1 Cor. 15:25; Rev. 2:26-27; 12:5)</a:t>
            </a:r>
          </a:p>
          <a:p>
            <a:pPr marL="457200" marR="0" lvl="0" indent="-457200">
              <a:spcBef>
                <a:spcPts val="0"/>
              </a:spcBef>
              <a:spcAft>
                <a:spcPts val="0"/>
              </a:spcAft>
              <a:buFont typeface="Arial" panose="020B0604020202020204" pitchFamily="34" charset="0"/>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03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526131"/>
            <a:ext cx="8110151" cy="5632311"/>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Psalmist’s Imploring (10-12)</a:t>
            </a: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36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10 </a:t>
            </a: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Now therefore, O kings, be wise;</a:t>
            </a:r>
          </a:p>
          <a:p>
            <a:pPr marR="0" lvl="0">
              <a:spcBef>
                <a:spcPts val="0"/>
              </a:spcBef>
              <a:spcAft>
                <a:spcPts val="0"/>
              </a:spcAft>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be warned, O rulers of the earth.</a:t>
            </a:r>
          </a:p>
          <a:p>
            <a:pPr marR="0" lvl="0">
              <a:spcBef>
                <a:spcPts val="0"/>
              </a:spcBef>
              <a:spcAft>
                <a:spcPts val="0"/>
              </a:spcAft>
            </a:pPr>
            <a:r>
              <a:rPr lang="en-US" sz="36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11</a:t>
            </a: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Serve the Lord with fear,</a:t>
            </a:r>
          </a:p>
          <a:p>
            <a:pPr marR="0" lvl="0">
              <a:spcBef>
                <a:spcPts val="0"/>
              </a:spcBef>
              <a:spcAft>
                <a:spcPts val="0"/>
              </a:spcAft>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rejoice with trembling.</a:t>
            </a:r>
          </a:p>
          <a:p>
            <a:pPr marR="0" lvl="0">
              <a:spcBef>
                <a:spcPts val="0"/>
              </a:spcBef>
              <a:spcAft>
                <a:spcPts val="0"/>
              </a:spcAft>
            </a:pPr>
            <a:r>
              <a:rPr lang="en-US" sz="36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12 </a:t>
            </a: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Kiss the Son,</a:t>
            </a:r>
          </a:p>
          <a:p>
            <a:pPr marR="0" lvl="0">
              <a:spcBef>
                <a:spcPts val="0"/>
              </a:spcBef>
              <a:spcAft>
                <a:spcPts val="0"/>
              </a:spcAft>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lest he be angry, and you perish in the way,</a:t>
            </a:r>
          </a:p>
          <a:p>
            <a:pPr marR="0" lvl="0">
              <a:spcBef>
                <a:spcPts val="0"/>
              </a:spcBef>
              <a:spcAft>
                <a:spcPts val="0"/>
              </a:spcAft>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for his wrath is quickly kindled.</a:t>
            </a:r>
          </a:p>
          <a:p>
            <a:pPr marR="0" lvl="0">
              <a:spcBef>
                <a:spcPts val="0"/>
              </a:spcBef>
              <a:spcAft>
                <a:spcPts val="0"/>
              </a:spcAft>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Blessed are all who take refuge in him.</a:t>
            </a:r>
          </a:p>
          <a:p>
            <a:pPr marR="0" lvl="0">
              <a:spcBef>
                <a:spcPts val="0"/>
              </a:spcBef>
              <a:spcAft>
                <a:spcPts val="0"/>
              </a:spcAft>
            </a:pPr>
            <a:endPar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036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526131"/>
            <a:ext cx="8110151" cy="3108543"/>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Psalmist’s Imploring (10-12)</a:t>
            </a:r>
          </a:p>
          <a:p>
            <a:pPr marR="0" lvl="0">
              <a:spcBef>
                <a:spcPts val="0"/>
              </a:spcBef>
              <a:spcAft>
                <a:spcPts val="0"/>
              </a:spcAft>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lvl="0" indent="-571500">
              <a:spcBef>
                <a:spcPts val="0"/>
              </a:spcBef>
              <a:spcAft>
                <a:spcPts val="0"/>
              </a:spcAft>
              <a:buFont typeface="Arial" panose="020B0604020202020204" pitchFamily="34" charset="0"/>
              <a:buChar char="•"/>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Serve the Lord! </a:t>
            </a:r>
          </a:p>
          <a:p>
            <a:pPr marL="1028700" lvl="1" indent="-5715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Use wisdom, heed warning</a:t>
            </a:r>
          </a:p>
          <a:p>
            <a:pPr marL="1028700" lvl="1" indent="-5715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Recognize His power and authority</a:t>
            </a:r>
          </a:p>
          <a:p>
            <a:pPr marL="1028700" lvl="1" indent="-5715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Honor Christ as King</a:t>
            </a:r>
          </a:p>
          <a:p>
            <a:pPr marL="1028700" lvl="1" indent="-571500">
              <a:buFontTx/>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073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876299" y="2767279"/>
            <a:ext cx="7391400" cy="1323439"/>
          </a:xfrm>
          <a:prstGeom prst="rect">
            <a:avLst/>
          </a:prstGeom>
          <a:noFill/>
        </p:spPr>
        <p:txBody>
          <a:bodyPr wrap="square">
            <a:spAutoFit/>
          </a:bodyPr>
          <a:lstStyle/>
          <a:p>
            <a:pPr marR="0" lvl="0" algn="ctr">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Be blessed by taking refuge in the eternal King!</a:t>
            </a:r>
          </a:p>
          <a:p>
            <a:pPr marR="0" lvl="0">
              <a:spcBef>
                <a:spcPts val="0"/>
              </a:spcBef>
              <a:spcAft>
                <a:spcPts val="0"/>
              </a:spcAft>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8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1C724B0-AAE4-4426-AAB6-183BDF5E5C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1532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56055" y="2828835"/>
            <a:ext cx="5292810" cy="1200329"/>
          </a:xfrm>
          <a:prstGeom prst="rect">
            <a:avLst/>
          </a:prstGeom>
          <a:noFill/>
        </p:spPr>
        <p:txBody>
          <a:bodyPr wrap="square">
            <a:spAutoFit/>
          </a:bodyPr>
          <a:lstStyle/>
          <a:p>
            <a:pPr marR="0" lvl="0" algn="ctr">
              <a:spcBef>
                <a:spcPts val="0"/>
              </a:spcBef>
              <a:spcAft>
                <a:spcPts val="0"/>
              </a:spcAft>
            </a:pPr>
            <a:r>
              <a:rPr lang="en-US" sz="36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Psalm 2 answers the question,</a:t>
            </a:r>
          </a:p>
          <a:p>
            <a:pPr marR="0" lvl="0" algn="ctr">
              <a:spcBef>
                <a:spcPts val="0"/>
              </a:spcBef>
              <a:spcAft>
                <a:spcPts val="0"/>
              </a:spcAft>
            </a:pPr>
            <a:r>
              <a:rPr lang="en-US" sz="3600" b="1" i="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t>
            </a:r>
            <a:r>
              <a:rPr lang="en-US" sz="3600" b="1" i="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Who’s in control?”</a:t>
            </a:r>
          </a:p>
        </p:txBody>
      </p:sp>
    </p:spTree>
    <p:extLst>
      <p:ext uri="{BB962C8B-B14F-4D97-AF65-F5344CB8AC3E}">
        <p14:creationId xmlns:p14="http://schemas.microsoft.com/office/powerpoint/2010/main" val="301694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47817" y="493180"/>
            <a:ext cx="8233718" cy="5432256"/>
          </a:xfrm>
          <a:prstGeom prst="rect">
            <a:avLst/>
          </a:prstGeom>
          <a:noFill/>
        </p:spPr>
        <p:txBody>
          <a:bodyPr wrap="square">
            <a:spAutoFit/>
          </a:bodyPr>
          <a:lstStyle/>
          <a:p>
            <a:pPr marR="0" lvl="0">
              <a:spcBef>
                <a:spcPts val="0"/>
              </a:spcBef>
              <a:spcAft>
                <a:spcPts val="0"/>
              </a:spcAft>
            </a:pPr>
            <a:r>
              <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Psalm 2</a:t>
            </a:r>
          </a:p>
          <a:p>
            <a:pPr marR="0" lvl="0">
              <a:spcBef>
                <a:spcPts val="0"/>
              </a:spcBef>
              <a:spcAft>
                <a:spcPts val="0"/>
              </a:spcAft>
            </a:pPr>
            <a:endParaRPr lang="en-US" sz="9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Written by David (Acts 4:25)</a:t>
            </a:r>
          </a:p>
          <a:p>
            <a:pPr marL="457200" marR="0" lvl="0" indent="-457200">
              <a:spcBef>
                <a:spcPts val="0"/>
              </a:spcBef>
              <a:spcAft>
                <a:spcPts val="0"/>
              </a:spcAft>
              <a:buFont typeface="Arial" panose="020B0604020202020204" pitchFamily="34" charset="0"/>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 Royal Psalm </a:t>
            </a:r>
          </a:p>
          <a:p>
            <a:pPr marL="914400" lvl="1" indent="-457200">
              <a:buFontTx/>
              <a:buChar char="-"/>
            </a:pPr>
            <a:r>
              <a:rPr lang="en-US" sz="36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Traditionally attributed to Israel’s physical kings</a:t>
            </a:r>
          </a:p>
          <a:p>
            <a:pPr marL="914400" lvl="1" indent="-457200">
              <a:buFontTx/>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6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 Messianic Psalm</a:t>
            </a: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Foreshadows the coming of King Jesus (see also 2 Sam. 7; 1 Chr. 17:11-14)</a:t>
            </a:r>
          </a:p>
          <a:p>
            <a:pPr marL="914400" lvl="1" indent="-457200">
              <a:buFontTx/>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19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47817" y="493180"/>
            <a:ext cx="8233718" cy="646331"/>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Hostility of the Powerful (1-3)</a:t>
            </a: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50DC78C-AE6F-4A0F-A8A3-225F1495D147}"/>
              </a:ext>
            </a:extLst>
          </p:cNvPr>
          <p:cNvSpPr txBox="1"/>
          <p:nvPr/>
        </p:nvSpPr>
        <p:spPr>
          <a:xfrm>
            <a:off x="547817" y="1397675"/>
            <a:ext cx="6536724" cy="4031873"/>
          </a:xfrm>
          <a:prstGeom prst="rect">
            <a:avLst/>
          </a:prstGeom>
          <a:noFill/>
        </p:spPr>
        <p:txBody>
          <a:bodyPr wrap="square">
            <a:spAutoFit/>
          </a:bodyPr>
          <a:lstStyle/>
          <a:p>
            <a:pPr marL="0" marR="0" algn="l">
              <a:spcBef>
                <a:spcPts val="0"/>
              </a:spcBef>
              <a:spcAft>
                <a:spcPts val="0"/>
              </a:spcAft>
            </a:pPr>
            <a:r>
              <a:rPr lang="en-US" sz="3200"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Why do the nations rage</a:t>
            </a:r>
            <a:b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b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and the peoples plot in vain?</a:t>
            </a:r>
            <a:b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br>
            <a:r>
              <a:rPr lang="en-US" sz="3200"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2 </a:t>
            </a: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The kings of the earth set themselves,</a:t>
            </a:r>
            <a:b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b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and the rulers take counsel together,</a:t>
            </a:r>
            <a:b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b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against the Lord and against 	his Anointed, saying,</a:t>
            </a:r>
            <a:b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br>
            <a:r>
              <a:rPr lang="en-US" sz="3200" baseline="30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3 </a:t>
            </a: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“Let us burst their bonds apart</a:t>
            </a:r>
            <a:b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br>
            <a:r>
              <a:rPr lang="en-US"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and cast away their cords from us.”</a:t>
            </a:r>
          </a:p>
        </p:txBody>
      </p:sp>
    </p:spTree>
    <p:extLst>
      <p:ext uri="{BB962C8B-B14F-4D97-AF65-F5344CB8AC3E}">
        <p14:creationId xmlns:p14="http://schemas.microsoft.com/office/powerpoint/2010/main" val="251832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526131"/>
            <a:ext cx="8110151" cy="4170372"/>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Hostility of the Powerful (1-3)</a:t>
            </a:r>
          </a:p>
          <a:p>
            <a:pPr marR="0" lvl="0">
              <a:spcBef>
                <a:spcPts val="0"/>
              </a:spcBef>
              <a:spcAft>
                <a:spcPts val="0"/>
              </a:spcAft>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Nations rage, peoples plot because they don’t want to be governed by God’s authority (v. 3)</a:t>
            </a:r>
          </a:p>
          <a:p>
            <a:pPr marL="457200" marR="0" lvl="0" indent="-457200">
              <a:spcBef>
                <a:spcPts val="0"/>
              </a:spcBef>
              <a:spcAft>
                <a:spcPts val="0"/>
              </a:spcAft>
              <a:buFont typeface="Arial" panose="020B0604020202020204" pitchFamily="34" charset="0"/>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Kings/rulers are often united in this rebellion        (v. 2; Mark 3:6; Acts 4:24-28)</a:t>
            </a:r>
          </a:p>
          <a:p>
            <a:pPr marL="457200" marR="0" lvl="0" indent="-457200">
              <a:spcBef>
                <a:spcPts val="0"/>
              </a:spcBef>
              <a:spcAft>
                <a:spcPts val="0"/>
              </a:spcAft>
              <a:buFont typeface="Arial" panose="020B0604020202020204" pitchFamily="34" charset="0"/>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475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657937"/>
            <a:ext cx="8110151" cy="5878532"/>
          </a:xfrm>
          <a:prstGeom prst="rect">
            <a:avLst/>
          </a:prstGeom>
          <a:noFill/>
        </p:spPr>
        <p:txBody>
          <a:bodyPr wrap="square">
            <a:spAutoFit/>
          </a:bodyPr>
          <a:lstStyle/>
          <a:p>
            <a:pPr marR="0" lvl="0">
              <a:spcBef>
                <a:spcPts val="0"/>
              </a:spcBef>
              <a:spcAft>
                <a:spcPts val="0"/>
              </a:spcAft>
            </a:pPr>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Acts 4:25-28</a:t>
            </a:r>
          </a:p>
          <a:p>
            <a:pPr marR="0" lvl="0">
              <a:spcBef>
                <a:spcPts val="0"/>
              </a:spcBef>
              <a:spcAft>
                <a:spcPts val="0"/>
              </a:spcAft>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25</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…through the mouth of our father David, your servant, said by the Holy Spirit, “‘Why did the Gentiles rage,</a:t>
            </a:r>
          </a:p>
          <a:p>
            <a:pPr marR="0" lvl="0">
              <a:spcBef>
                <a:spcPts val="0"/>
              </a:spcBef>
              <a:spcAft>
                <a:spcPts val="0"/>
              </a:spcAft>
            </a:pP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the peoples plot in vain?</a:t>
            </a:r>
          </a:p>
          <a:p>
            <a:pPr marR="0" lvl="0">
              <a:spcBef>
                <a:spcPts val="0"/>
              </a:spcBef>
              <a:spcAft>
                <a:spcPts val="0"/>
              </a:spcAft>
            </a:pP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26</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kings of the earth set themselves,</a:t>
            </a:r>
          </a:p>
          <a:p>
            <a:pPr marR="0" lvl="0">
              <a:spcBef>
                <a:spcPts val="0"/>
              </a:spcBef>
              <a:spcAft>
                <a:spcPts val="0"/>
              </a:spcAft>
            </a:pP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the rulers were gathered together,</a:t>
            </a:r>
          </a:p>
          <a:p>
            <a:pPr marR="0" lvl="0">
              <a:spcBef>
                <a:spcPts val="0"/>
              </a:spcBef>
              <a:spcAft>
                <a:spcPts val="0"/>
              </a:spcAft>
            </a:pP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against the Lord and against his Anointed’—</a:t>
            </a:r>
          </a:p>
          <a:p>
            <a:pPr marR="0" lvl="0">
              <a:spcBef>
                <a:spcPts val="0"/>
              </a:spcBef>
              <a:spcAft>
                <a:spcPts val="0"/>
              </a:spcAft>
            </a:pP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27 </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for truly in this city there were gathered together against your holy servant Jesus, whom you anointed, both Herod and Pontius Pilate, along with the Gentiles and the peoples of Israel,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28</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to do whatever your hand and your plan had predestined to take place. </a:t>
            </a:r>
          </a:p>
          <a:p>
            <a:pPr marL="457200" marR="0" lvl="0" indent="-457200">
              <a:spcBef>
                <a:spcPts val="0"/>
              </a:spcBef>
              <a:spcAft>
                <a:spcPts val="0"/>
              </a:spcAft>
              <a:buFont typeface="Arial" panose="020B0604020202020204" pitchFamily="34" charset="0"/>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842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657937"/>
            <a:ext cx="8110151" cy="4216539"/>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God’s Reaction to Man’s Hostility (4-6)</a:t>
            </a:r>
          </a:p>
          <a:p>
            <a:pPr marR="0" lvl="0">
              <a:spcBef>
                <a:spcPts val="0"/>
              </a:spcBef>
              <a:spcAft>
                <a:spcPts val="0"/>
              </a:spcAft>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solidFill>
                <a:latin typeface="Arial Narrow" panose="020B0606020202030204" pitchFamily="34" charset="0"/>
              </a:rPr>
              <a:t>4 </a:t>
            </a:r>
            <a:r>
              <a:rPr lang="en-US" sz="3200" dirty="0">
                <a:solidFill>
                  <a:schemeClr val="bg1"/>
                </a:solidFill>
                <a:latin typeface="Arial Narrow" panose="020B0606020202030204" pitchFamily="34" charset="0"/>
              </a:rPr>
              <a:t>He who sits in the heavens laughs;</a:t>
            </a:r>
            <a:br>
              <a:rPr lang="en-US" sz="3200" dirty="0">
                <a:solidFill>
                  <a:schemeClr val="bg1"/>
                </a:solidFill>
                <a:latin typeface="Arial Narrow" panose="020B0606020202030204" pitchFamily="34" charset="0"/>
              </a:rPr>
            </a:br>
            <a:r>
              <a:rPr lang="en-US" sz="3200" dirty="0">
                <a:solidFill>
                  <a:schemeClr val="bg1"/>
                </a:solidFill>
                <a:latin typeface="Arial Narrow" panose="020B0606020202030204" pitchFamily="34" charset="0"/>
              </a:rPr>
              <a:t>    the Lord holds them in derision.</a:t>
            </a:r>
            <a:br>
              <a:rPr lang="en-US" sz="3200" dirty="0">
                <a:solidFill>
                  <a:schemeClr val="bg1"/>
                </a:solidFill>
                <a:latin typeface="Arial Narrow" panose="020B0606020202030204" pitchFamily="34" charset="0"/>
              </a:rPr>
            </a:br>
            <a:r>
              <a:rPr lang="en-US" sz="3200" baseline="30000" dirty="0">
                <a:solidFill>
                  <a:schemeClr val="bg1"/>
                </a:solidFill>
                <a:latin typeface="Arial Narrow" panose="020B0606020202030204" pitchFamily="34" charset="0"/>
              </a:rPr>
              <a:t>5 </a:t>
            </a:r>
            <a:r>
              <a:rPr lang="en-US" sz="3200" dirty="0">
                <a:solidFill>
                  <a:schemeClr val="bg1"/>
                </a:solidFill>
                <a:latin typeface="Arial Narrow" panose="020B0606020202030204" pitchFamily="34" charset="0"/>
              </a:rPr>
              <a:t>Then he will speak to them in his wrath,</a:t>
            </a:r>
            <a:br>
              <a:rPr lang="en-US" sz="3200" dirty="0">
                <a:solidFill>
                  <a:schemeClr val="bg1"/>
                </a:solidFill>
                <a:latin typeface="Arial Narrow" panose="020B0606020202030204" pitchFamily="34" charset="0"/>
              </a:rPr>
            </a:br>
            <a:r>
              <a:rPr lang="en-US" sz="3200" dirty="0">
                <a:solidFill>
                  <a:schemeClr val="bg1"/>
                </a:solidFill>
                <a:latin typeface="Arial Narrow" panose="020B0606020202030204" pitchFamily="34" charset="0"/>
              </a:rPr>
              <a:t>    and terrify them in his fury, saying,</a:t>
            </a:r>
            <a:br>
              <a:rPr lang="en-US" sz="3200" dirty="0">
                <a:solidFill>
                  <a:schemeClr val="bg1"/>
                </a:solidFill>
                <a:latin typeface="Arial Narrow" panose="020B0606020202030204" pitchFamily="34" charset="0"/>
              </a:rPr>
            </a:br>
            <a:r>
              <a:rPr lang="en-US" sz="3200" baseline="30000" dirty="0">
                <a:solidFill>
                  <a:schemeClr val="bg1"/>
                </a:solidFill>
                <a:latin typeface="Arial Narrow" panose="020B0606020202030204" pitchFamily="34" charset="0"/>
              </a:rPr>
              <a:t>6 </a:t>
            </a:r>
            <a:r>
              <a:rPr lang="en-US" sz="3200" dirty="0">
                <a:solidFill>
                  <a:schemeClr val="bg1"/>
                </a:solidFill>
                <a:latin typeface="Arial Narrow" panose="020B0606020202030204" pitchFamily="34" charset="0"/>
              </a:rPr>
              <a:t>“As for me, I have set my King</a:t>
            </a:r>
            <a:br>
              <a:rPr lang="en-US" sz="3200" dirty="0">
                <a:solidFill>
                  <a:schemeClr val="bg1"/>
                </a:solidFill>
                <a:latin typeface="Arial Narrow" panose="020B0606020202030204" pitchFamily="34" charset="0"/>
              </a:rPr>
            </a:br>
            <a:r>
              <a:rPr lang="en-US" sz="3200" dirty="0">
                <a:solidFill>
                  <a:schemeClr val="bg1"/>
                </a:solidFill>
                <a:latin typeface="Arial Narrow" panose="020B0606020202030204" pitchFamily="34" charset="0"/>
              </a:rPr>
              <a:t>    on Zion, my holy hill.”</a:t>
            </a:r>
          </a:p>
          <a:p>
            <a:pPr marR="0" lvl="0">
              <a:spcBef>
                <a:spcPts val="0"/>
              </a:spcBef>
              <a:spcAft>
                <a:spcPts val="0"/>
              </a:spcAft>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657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516924" y="526131"/>
            <a:ext cx="8110151" cy="2923877"/>
          </a:xfrm>
          <a:prstGeom prst="rect">
            <a:avLst/>
          </a:prstGeom>
          <a:noFill/>
        </p:spPr>
        <p:txBody>
          <a:bodyPr wrap="square">
            <a:spAutoFit/>
          </a:bodyPr>
          <a:lstStyle/>
          <a:p>
            <a:pPr marR="0" lvl="0">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God’s Reaction to Man’s Hostility (4-6)</a:t>
            </a:r>
          </a:p>
          <a:p>
            <a:pPr marR="0" lvl="0">
              <a:spcBef>
                <a:spcPts val="0"/>
              </a:spcBef>
              <a:spcAft>
                <a:spcPts val="0"/>
              </a:spcAft>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Any attempt of man to rebel against God is futile (v. 4; consider Gen. 11)</a:t>
            </a:r>
          </a:p>
          <a:p>
            <a:pPr marR="0" lvl="0">
              <a:spcBef>
                <a:spcPts val="0"/>
              </a:spcBef>
              <a:spcAft>
                <a:spcPts val="0"/>
              </a:spcAft>
            </a:pPr>
            <a:endPar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517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D43A2C-5E36-4118-BA0C-0D3B2638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A78F3159-BB6A-4831-BE07-28A24BB7461B}"/>
              </a:ext>
            </a:extLst>
          </p:cNvPr>
          <p:cNvSpPr txBox="1"/>
          <p:nvPr/>
        </p:nvSpPr>
        <p:spPr>
          <a:xfrm>
            <a:off x="336722" y="2890391"/>
            <a:ext cx="8470556" cy="1692771"/>
          </a:xfrm>
          <a:prstGeom prst="rect">
            <a:avLst/>
          </a:prstGeom>
          <a:noFill/>
        </p:spPr>
        <p:txBody>
          <a:bodyPr wrap="square">
            <a:spAutoFit/>
          </a:bodyPr>
          <a:lstStyle/>
          <a:p>
            <a:pPr marR="0" lvl="0" algn="ctr">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God isn’t worrying over the schemes of men. Neither should we!</a:t>
            </a:r>
            <a:endPar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069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419</TotalTime>
  <Words>716</Words>
  <Application>Microsoft Office PowerPoint</Application>
  <PresentationFormat>On-screen Show (4:3)</PresentationFormat>
  <Paragraphs>72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2021-04-15T21:58:52Z</dcterms:created>
  <dcterms:modified xsi:type="dcterms:W3CDTF">2021-04-18T13:15:46Z</dcterms:modified>
</cp:coreProperties>
</file>