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64" r:id="rId4"/>
    <p:sldId id="265" r:id="rId5"/>
    <p:sldId id="266" r:id="rId6"/>
    <p:sldId id="267" r:id="rId7"/>
    <p:sldId id="268" r:id="rId8"/>
    <p:sldId id="269" r:id="rId9"/>
    <p:sldId id="270" r:id="rId10"/>
    <p:sldId id="273" r:id="rId11"/>
    <p:sldId id="274" r:id="rId12"/>
    <p:sldId id="275" r:id="rId13"/>
    <p:sldId id="276" r:id="rId14"/>
    <p:sldId id="271" r:id="rId15"/>
    <p:sldId id="272" r:id="rId16"/>
    <p:sldId id="277" r:id="rId17"/>
    <p:sldId id="278" r:id="rId18"/>
    <p:sldId id="279" r:id="rId19"/>
    <p:sldId id="280" r:id="rId20"/>
  </p:sldIdLst>
  <p:sldSz cx="9144000" cy="6858000" type="screen4x3"/>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AA79"/>
    <a:srgbClr val="B70011"/>
    <a:srgbClr val="BB0012"/>
    <a:srgbClr val="E6D3AC"/>
    <a:srgbClr val="EEE0B3"/>
    <a:srgbClr val="3F3E87"/>
    <a:srgbClr val="2229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93" d="100"/>
          <a:sy n="93" d="100"/>
        </p:scale>
        <p:origin x="1315"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92154" y="4310442"/>
            <a:ext cx="8578308" cy="476481"/>
          </a:xfrm>
        </p:spPr>
        <p:txBody>
          <a:bodyPr anchor="ct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05083" y="1963615"/>
            <a:ext cx="8565380" cy="2227384"/>
          </a:xfrm>
        </p:spPr>
        <p:txBody>
          <a:bodyPr/>
          <a:lstStyle/>
          <a:p>
            <a:r>
              <a:rPr lang="en-US" dirty="0"/>
              <a:t>Add Your Title</a:t>
            </a:r>
          </a:p>
        </p:txBody>
      </p:sp>
      <p:sp>
        <p:nvSpPr>
          <p:cNvPr id="6" name="Text Placeholder 3"/>
          <p:cNvSpPr>
            <a:spLocks noGrp="1"/>
          </p:cNvSpPr>
          <p:nvPr>
            <p:ph type="body" sz="quarter" idx="11" hasCustomPrompt="1"/>
          </p:nvPr>
        </p:nvSpPr>
        <p:spPr>
          <a:xfrm>
            <a:off x="292154" y="4310442"/>
            <a:ext cx="8578308" cy="476481"/>
          </a:xfrm>
        </p:spPr>
        <p:txBody>
          <a:bodyPr anchor="ct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2146430"/>
            <a:ext cx="8211824" cy="420592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2146430"/>
            <a:ext cx="8211824" cy="420592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930548" y="114179"/>
            <a:ext cx="5279144" cy="1381361"/>
          </a:xfrm>
        </p:spPr>
        <p:txBody>
          <a:bodyPr>
            <a:normAutofit/>
          </a:bodyPr>
          <a:lstStyle>
            <a:lvl1pPr>
              <a:defRPr sz="1600"/>
            </a:lvl1pPr>
          </a:lstStyle>
          <a:p>
            <a:r>
              <a:rPr lang="en-US" dirty="0"/>
              <a:t>Add Your Title</a:t>
            </a:r>
          </a:p>
        </p:txBody>
      </p:sp>
      <p:sp>
        <p:nvSpPr>
          <p:cNvPr id="4" name="Text Placeholder 6"/>
          <p:cNvSpPr>
            <a:spLocks noGrp="1"/>
          </p:cNvSpPr>
          <p:nvPr>
            <p:ph type="body" sz="quarter" idx="10" hasCustomPrompt="1"/>
          </p:nvPr>
        </p:nvSpPr>
        <p:spPr>
          <a:xfrm>
            <a:off x="468313" y="2146430"/>
            <a:ext cx="8211824" cy="4205928"/>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182078" y="1309077"/>
            <a:ext cx="6791908" cy="424480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3/27/2021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rgbClr val="E92C39"/>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E92C39"/>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92C39"/>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92C39"/>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92C39"/>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92C39"/>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sz="6000" dirty="0"/>
              <a:t>Doing Good Works</a:t>
            </a:r>
          </a:p>
        </p:txBody>
      </p:sp>
      <p:sp>
        <p:nvSpPr>
          <p:cNvPr id="4" name="Text Placeholder 3"/>
          <p:cNvSpPr>
            <a:spLocks noGrp="1"/>
          </p:cNvSpPr>
          <p:nvPr>
            <p:ph type="body" sz="quarter" idx="11"/>
          </p:nvPr>
        </p:nvSpPr>
        <p:spPr/>
        <p:txBody>
          <a:bodyPr>
            <a:normAutofit/>
          </a:bodyPr>
          <a:lstStyle/>
          <a:p>
            <a:r>
              <a:rPr lang="en-US" sz="2400" dirty="0"/>
              <a:t>Matthew 5:16</a:t>
            </a:r>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28" y="155368"/>
            <a:ext cx="5279144" cy="1381361"/>
          </a:xfrm>
        </p:spPr>
        <p:txBody>
          <a:bodyPr/>
          <a:lstStyle/>
          <a:p>
            <a:br>
              <a:rPr lang="en-US" dirty="0"/>
            </a:br>
            <a:br>
              <a:rPr lang="en-US" dirty="0"/>
            </a:br>
            <a:r>
              <a:rPr lang="en-US" sz="3200" dirty="0"/>
              <a:t>Doing Good Works</a:t>
            </a:r>
            <a:endParaRPr lang="en-US" dirty="0"/>
          </a:p>
        </p:txBody>
      </p:sp>
      <p:sp>
        <p:nvSpPr>
          <p:cNvPr id="3" name="Text Placeholder 2"/>
          <p:cNvSpPr>
            <a:spLocks noGrp="1"/>
          </p:cNvSpPr>
          <p:nvPr>
            <p:ph type="body" sz="quarter" idx="10"/>
          </p:nvPr>
        </p:nvSpPr>
        <p:spPr>
          <a:xfrm>
            <a:off x="494271" y="2146430"/>
            <a:ext cx="8309434" cy="4205928"/>
          </a:xfrm>
        </p:spPr>
        <p:txBody>
          <a:bodyPr anchor="t">
            <a:normAutofit lnSpcReduction="10000"/>
          </a:bodyPr>
          <a:lstStyle/>
          <a:p>
            <a:pPr algn="l"/>
            <a:r>
              <a:rPr lang="en-US" dirty="0"/>
              <a:t>Examples</a:t>
            </a:r>
          </a:p>
          <a:p>
            <a:pPr marL="342900" indent="-342900" algn="l">
              <a:buFont typeface="Arial" panose="020B0604020202020204" pitchFamily="34" charset="0"/>
              <a:buChar char="•"/>
            </a:pPr>
            <a:r>
              <a:rPr lang="en-US" sz="2400" dirty="0">
                <a:solidFill>
                  <a:schemeClr val="bg1"/>
                </a:solidFill>
              </a:rPr>
              <a:t>Barnabas (Acts 4:36-37; 11:23-24)</a:t>
            </a:r>
          </a:p>
          <a:p>
            <a:pPr marL="1257300" lvl="1" indent="-342900">
              <a:buFont typeface="Arial" panose="020B0604020202020204" pitchFamily="34" charset="0"/>
              <a:buChar char="•"/>
            </a:pPr>
            <a:r>
              <a:rPr lang="en-US" sz="2400" dirty="0">
                <a:solidFill>
                  <a:schemeClr val="bg1"/>
                </a:solidFill>
              </a:rPr>
              <a:t>Sold property and brought the proceeds to the Apostles for distribution among the saints.</a:t>
            </a:r>
          </a:p>
          <a:p>
            <a:pPr marL="1257300" lvl="1" indent="-342900">
              <a:buFont typeface="Arial" panose="020B0604020202020204" pitchFamily="34" charset="0"/>
              <a:buChar char="•"/>
            </a:pPr>
            <a:r>
              <a:rPr lang="en-US" sz="2400" dirty="0">
                <a:solidFill>
                  <a:schemeClr val="bg1"/>
                </a:solidFill>
              </a:rPr>
              <a:t>Encouraged the church at Antioch </a:t>
            </a:r>
          </a:p>
          <a:p>
            <a:pPr marL="1257300" lvl="1" indent="-342900">
              <a:buFont typeface="Arial" panose="020B0604020202020204" pitchFamily="34" charset="0"/>
              <a:buChar char="•"/>
            </a:pPr>
            <a:r>
              <a:rPr lang="en-US" sz="2400" dirty="0">
                <a:solidFill>
                  <a:schemeClr val="bg1"/>
                </a:solidFill>
              </a:rPr>
              <a:t>Name meant Son of Encouragement – given by the Apostles.</a:t>
            </a:r>
          </a:p>
          <a:p>
            <a:pPr marL="342900" indent="-342900" algn="l">
              <a:buFont typeface="Arial" panose="020B0604020202020204" pitchFamily="34" charset="0"/>
              <a:buChar char="•"/>
            </a:pPr>
            <a:r>
              <a:rPr lang="en-US" sz="2400" dirty="0">
                <a:solidFill>
                  <a:schemeClr val="bg1"/>
                </a:solidFill>
              </a:rPr>
              <a:t>Dorcas (Acts 9:36-42)</a:t>
            </a:r>
          </a:p>
          <a:p>
            <a:pPr marL="1257300" lvl="1" indent="-342900">
              <a:buFont typeface="Arial" panose="020B0604020202020204" pitchFamily="34" charset="0"/>
              <a:buChar char="•"/>
            </a:pPr>
            <a:r>
              <a:rPr lang="en-US" sz="2400" dirty="0">
                <a:solidFill>
                  <a:schemeClr val="bg1"/>
                </a:solidFill>
              </a:rPr>
              <a:t>Woman full of good works and charitable deeds</a:t>
            </a:r>
          </a:p>
          <a:p>
            <a:pPr marL="1257300" lvl="1" indent="-342900">
              <a:buFont typeface="Arial" panose="020B0604020202020204" pitchFamily="34" charset="0"/>
              <a:buChar char="•"/>
            </a:pPr>
            <a:r>
              <a:rPr lang="en-US" sz="2400" dirty="0">
                <a:solidFill>
                  <a:schemeClr val="bg1"/>
                </a:solidFill>
              </a:rPr>
              <a:t>Made tunics and garments for the brethren.</a:t>
            </a:r>
          </a:p>
          <a:p>
            <a:pPr marL="342900" indent="-342900">
              <a:buFont typeface="Arial" panose="020B0604020202020204" pitchFamily="34" charset="0"/>
              <a:buChar char="•"/>
            </a:pPr>
            <a:endParaRPr lang="en-US" sz="2400" dirty="0">
              <a:solidFill>
                <a:schemeClr val="bg1"/>
              </a:solidFill>
            </a:endParaRPr>
          </a:p>
        </p:txBody>
      </p:sp>
      <p:sp>
        <p:nvSpPr>
          <p:cNvPr id="4" name="Title 1">
            <a:extLst>
              <a:ext uri="{FF2B5EF4-FFF2-40B4-BE49-F238E27FC236}">
                <a16:creationId xmlns:a16="http://schemas.microsoft.com/office/drawing/2014/main" id="{AD991396-B862-44F8-A1A5-CBEDDD724F3C}"/>
              </a:ext>
            </a:extLst>
          </p:cNvPr>
          <p:cNvSpPr txBox="1">
            <a:spLocks/>
          </p:cNvSpPr>
          <p:nvPr/>
        </p:nvSpPr>
        <p:spPr>
          <a:xfrm>
            <a:off x="1932428" y="1536729"/>
            <a:ext cx="5279144" cy="354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rgbClr val="E92C39"/>
                </a:solidFill>
                <a:latin typeface="+mj-lt"/>
                <a:ea typeface="+mj-ea"/>
                <a:cs typeface="Adelle-Regular"/>
              </a:defRPr>
            </a:lvl1pPr>
          </a:lstStyle>
          <a:p>
            <a:r>
              <a:rPr lang="en-US" dirty="0"/>
              <a:t>(Matthew 5:16)</a:t>
            </a:r>
          </a:p>
        </p:txBody>
      </p:sp>
    </p:spTree>
    <p:extLst>
      <p:ext uri="{BB962C8B-B14F-4D97-AF65-F5344CB8AC3E}">
        <p14:creationId xmlns:p14="http://schemas.microsoft.com/office/powerpoint/2010/main" val="1689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28" y="155368"/>
            <a:ext cx="5279144" cy="1381361"/>
          </a:xfrm>
        </p:spPr>
        <p:txBody>
          <a:bodyPr/>
          <a:lstStyle/>
          <a:p>
            <a:br>
              <a:rPr lang="en-US" dirty="0"/>
            </a:br>
            <a:br>
              <a:rPr lang="en-US" dirty="0"/>
            </a:br>
            <a:r>
              <a:rPr lang="en-US" sz="3200" dirty="0"/>
              <a:t>Doing Good Works</a:t>
            </a:r>
            <a:endParaRPr lang="en-US" dirty="0"/>
          </a:p>
        </p:txBody>
      </p:sp>
      <p:sp>
        <p:nvSpPr>
          <p:cNvPr id="3" name="Text Placeholder 2"/>
          <p:cNvSpPr>
            <a:spLocks noGrp="1"/>
          </p:cNvSpPr>
          <p:nvPr>
            <p:ph type="body" sz="quarter" idx="10"/>
          </p:nvPr>
        </p:nvSpPr>
        <p:spPr>
          <a:xfrm>
            <a:off x="494271" y="2146430"/>
            <a:ext cx="8309434" cy="4205928"/>
          </a:xfrm>
        </p:spPr>
        <p:txBody>
          <a:bodyPr anchor="t">
            <a:normAutofit/>
          </a:bodyPr>
          <a:lstStyle/>
          <a:p>
            <a:pPr algn="l"/>
            <a:r>
              <a:rPr lang="en-US" dirty="0"/>
              <a:t>Examples</a:t>
            </a:r>
          </a:p>
          <a:p>
            <a:pPr marL="342900" indent="-342900" algn="l">
              <a:buFont typeface="Arial" panose="020B0604020202020204" pitchFamily="34" charset="0"/>
              <a:buChar char="•"/>
            </a:pPr>
            <a:r>
              <a:rPr lang="en-US" sz="2400" dirty="0">
                <a:solidFill>
                  <a:schemeClr val="bg1"/>
                </a:solidFill>
              </a:rPr>
              <a:t>Paul and Barnabas (Acts 14:21-23)</a:t>
            </a:r>
          </a:p>
          <a:p>
            <a:pPr marL="1257300" lvl="1" indent="-342900">
              <a:buFont typeface="Arial" panose="020B0604020202020204" pitchFamily="34" charset="0"/>
              <a:buChar char="•"/>
            </a:pPr>
            <a:r>
              <a:rPr lang="en-US" sz="2400" dirty="0">
                <a:solidFill>
                  <a:schemeClr val="bg1"/>
                </a:solidFill>
              </a:rPr>
              <a:t>As they returned to newly established churches on last leg of 1</a:t>
            </a:r>
            <a:r>
              <a:rPr lang="en-US" sz="2400" baseline="30000" dirty="0">
                <a:solidFill>
                  <a:schemeClr val="bg1"/>
                </a:solidFill>
              </a:rPr>
              <a:t>st</a:t>
            </a:r>
            <a:r>
              <a:rPr lang="en-US" sz="2400" dirty="0">
                <a:solidFill>
                  <a:schemeClr val="bg1"/>
                </a:solidFill>
              </a:rPr>
              <a:t> missionary journey they “strengthened the souls of the disciples and exhorted them to continue in the faith.”</a:t>
            </a:r>
          </a:p>
          <a:p>
            <a:pPr marL="342900" indent="-342900" algn="l">
              <a:buFont typeface="Arial" panose="020B0604020202020204" pitchFamily="34" charset="0"/>
              <a:buChar char="•"/>
            </a:pPr>
            <a:r>
              <a:rPr lang="en-US" sz="2400" dirty="0">
                <a:solidFill>
                  <a:schemeClr val="bg1"/>
                </a:solidFill>
              </a:rPr>
              <a:t>Aquila and Priscilla (Acts 18:24-26)</a:t>
            </a:r>
          </a:p>
          <a:p>
            <a:pPr marL="1257300" lvl="1" indent="-342900">
              <a:buFont typeface="Arial" panose="020B0604020202020204" pitchFamily="34" charset="0"/>
              <a:buChar char="•"/>
            </a:pPr>
            <a:r>
              <a:rPr lang="en-US" sz="2400" dirty="0">
                <a:solidFill>
                  <a:schemeClr val="bg1"/>
                </a:solidFill>
              </a:rPr>
              <a:t>Husband and wife who took Apollos aside and “explained to him the way of God more accurately.”</a:t>
            </a:r>
          </a:p>
          <a:p>
            <a:pPr marL="342900" indent="-342900">
              <a:buFont typeface="Arial" panose="020B0604020202020204" pitchFamily="34" charset="0"/>
              <a:buChar char="•"/>
            </a:pPr>
            <a:endParaRPr lang="en-US" sz="2400" dirty="0">
              <a:solidFill>
                <a:schemeClr val="bg1"/>
              </a:solidFill>
            </a:endParaRPr>
          </a:p>
        </p:txBody>
      </p:sp>
      <p:sp>
        <p:nvSpPr>
          <p:cNvPr id="4" name="Title 1">
            <a:extLst>
              <a:ext uri="{FF2B5EF4-FFF2-40B4-BE49-F238E27FC236}">
                <a16:creationId xmlns:a16="http://schemas.microsoft.com/office/drawing/2014/main" id="{AD991396-B862-44F8-A1A5-CBEDDD724F3C}"/>
              </a:ext>
            </a:extLst>
          </p:cNvPr>
          <p:cNvSpPr txBox="1">
            <a:spLocks/>
          </p:cNvSpPr>
          <p:nvPr/>
        </p:nvSpPr>
        <p:spPr>
          <a:xfrm>
            <a:off x="1932428" y="1536729"/>
            <a:ext cx="5279144" cy="354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rgbClr val="E92C39"/>
                </a:solidFill>
                <a:latin typeface="+mj-lt"/>
                <a:ea typeface="+mj-ea"/>
                <a:cs typeface="Adelle-Regular"/>
              </a:defRPr>
            </a:lvl1pPr>
          </a:lstStyle>
          <a:p>
            <a:r>
              <a:rPr lang="en-US" dirty="0"/>
              <a:t>(Matthew 5:16)</a:t>
            </a:r>
          </a:p>
        </p:txBody>
      </p:sp>
    </p:spTree>
    <p:extLst>
      <p:ext uri="{BB962C8B-B14F-4D97-AF65-F5344CB8AC3E}">
        <p14:creationId xmlns:p14="http://schemas.microsoft.com/office/powerpoint/2010/main" val="168845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28" y="155368"/>
            <a:ext cx="5279144" cy="1381361"/>
          </a:xfrm>
        </p:spPr>
        <p:txBody>
          <a:bodyPr/>
          <a:lstStyle/>
          <a:p>
            <a:br>
              <a:rPr lang="en-US" dirty="0"/>
            </a:br>
            <a:br>
              <a:rPr lang="en-US" dirty="0"/>
            </a:br>
            <a:r>
              <a:rPr lang="en-US" sz="3200" dirty="0"/>
              <a:t>Doing Good Works</a:t>
            </a:r>
            <a:endParaRPr lang="en-US" dirty="0"/>
          </a:p>
        </p:txBody>
      </p:sp>
      <p:sp>
        <p:nvSpPr>
          <p:cNvPr id="3" name="Text Placeholder 2"/>
          <p:cNvSpPr>
            <a:spLocks noGrp="1"/>
          </p:cNvSpPr>
          <p:nvPr>
            <p:ph type="body" sz="quarter" idx="10"/>
          </p:nvPr>
        </p:nvSpPr>
        <p:spPr>
          <a:xfrm>
            <a:off x="494271" y="2146430"/>
            <a:ext cx="8309434" cy="4205928"/>
          </a:xfrm>
        </p:spPr>
        <p:txBody>
          <a:bodyPr anchor="t">
            <a:normAutofit lnSpcReduction="10000"/>
          </a:bodyPr>
          <a:lstStyle/>
          <a:p>
            <a:pPr algn="l"/>
            <a:r>
              <a:rPr lang="en-US" dirty="0"/>
              <a:t>Examples</a:t>
            </a:r>
          </a:p>
          <a:p>
            <a:pPr marL="342900" indent="-342900" algn="l">
              <a:buFont typeface="Arial" panose="020B0604020202020204" pitchFamily="34" charset="0"/>
              <a:buChar char="•"/>
            </a:pPr>
            <a:r>
              <a:rPr lang="en-US" sz="2400" dirty="0">
                <a:solidFill>
                  <a:schemeClr val="bg1"/>
                </a:solidFill>
              </a:rPr>
              <a:t>Phoebe (Romans 16:1-2)</a:t>
            </a:r>
          </a:p>
          <a:p>
            <a:pPr marL="1257300" lvl="1" indent="-342900">
              <a:buFont typeface="Arial" panose="020B0604020202020204" pitchFamily="34" charset="0"/>
              <a:buChar char="•"/>
            </a:pPr>
            <a:r>
              <a:rPr lang="en-US" sz="2400" dirty="0">
                <a:solidFill>
                  <a:schemeClr val="bg1"/>
                </a:solidFill>
              </a:rPr>
              <a:t>Called a helper of many and of Paul also.</a:t>
            </a:r>
          </a:p>
          <a:p>
            <a:pPr marL="342900" indent="-342900" algn="l">
              <a:buFont typeface="Arial" panose="020B0604020202020204" pitchFamily="34" charset="0"/>
              <a:buChar char="•"/>
            </a:pPr>
            <a:r>
              <a:rPr lang="en-US" sz="2400" dirty="0">
                <a:solidFill>
                  <a:schemeClr val="bg1"/>
                </a:solidFill>
              </a:rPr>
              <a:t>Mary (Romans 16:6)</a:t>
            </a:r>
          </a:p>
          <a:p>
            <a:pPr marL="1257300" lvl="1" indent="-342900">
              <a:buFont typeface="Arial" panose="020B0604020202020204" pitchFamily="34" charset="0"/>
              <a:buChar char="•"/>
            </a:pPr>
            <a:r>
              <a:rPr lang="en-US" sz="2400" dirty="0">
                <a:solidFill>
                  <a:schemeClr val="bg1"/>
                </a:solidFill>
              </a:rPr>
              <a:t>Labored much for Paul</a:t>
            </a:r>
          </a:p>
          <a:p>
            <a:pPr marL="342900" indent="-342900" algn="l">
              <a:buFont typeface="Arial" panose="020B0604020202020204" pitchFamily="34" charset="0"/>
              <a:buChar char="•"/>
            </a:pPr>
            <a:r>
              <a:rPr lang="en-US" sz="2400" dirty="0">
                <a:solidFill>
                  <a:schemeClr val="bg1"/>
                </a:solidFill>
              </a:rPr>
              <a:t>The household of Stephanus (I Corinthians 16:15-18)</a:t>
            </a:r>
          </a:p>
          <a:p>
            <a:pPr marL="1257300" lvl="1" indent="-342900">
              <a:buFont typeface="Arial" panose="020B0604020202020204" pitchFamily="34" charset="0"/>
              <a:buChar char="•"/>
            </a:pPr>
            <a:r>
              <a:rPr lang="en-US" sz="2400" dirty="0">
                <a:solidFill>
                  <a:schemeClr val="bg1"/>
                </a:solidFill>
              </a:rPr>
              <a:t>They devoted themselves to the ministry of the saints.</a:t>
            </a:r>
          </a:p>
          <a:p>
            <a:pPr marL="1257300" lvl="1" indent="-342900">
              <a:buFont typeface="Arial" panose="020B0604020202020204" pitchFamily="34" charset="0"/>
              <a:buChar char="•"/>
            </a:pPr>
            <a:r>
              <a:rPr lang="en-US" sz="2400" dirty="0">
                <a:solidFill>
                  <a:schemeClr val="bg1"/>
                </a:solidFill>
              </a:rPr>
              <a:t>They supplied to Paul what was lacking on the part of the Corinthians.</a:t>
            </a:r>
          </a:p>
        </p:txBody>
      </p:sp>
      <p:sp>
        <p:nvSpPr>
          <p:cNvPr id="4" name="Title 1">
            <a:extLst>
              <a:ext uri="{FF2B5EF4-FFF2-40B4-BE49-F238E27FC236}">
                <a16:creationId xmlns:a16="http://schemas.microsoft.com/office/drawing/2014/main" id="{AD991396-B862-44F8-A1A5-CBEDDD724F3C}"/>
              </a:ext>
            </a:extLst>
          </p:cNvPr>
          <p:cNvSpPr txBox="1">
            <a:spLocks/>
          </p:cNvSpPr>
          <p:nvPr/>
        </p:nvSpPr>
        <p:spPr>
          <a:xfrm>
            <a:off x="1932428" y="1536729"/>
            <a:ext cx="5279144" cy="354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rgbClr val="E92C39"/>
                </a:solidFill>
                <a:latin typeface="+mj-lt"/>
                <a:ea typeface="+mj-ea"/>
                <a:cs typeface="Adelle-Regular"/>
              </a:defRPr>
            </a:lvl1pPr>
          </a:lstStyle>
          <a:p>
            <a:r>
              <a:rPr lang="en-US" dirty="0"/>
              <a:t>(Matthew 5:16)</a:t>
            </a:r>
          </a:p>
        </p:txBody>
      </p:sp>
    </p:spTree>
    <p:extLst>
      <p:ext uri="{BB962C8B-B14F-4D97-AF65-F5344CB8AC3E}">
        <p14:creationId xmlns:p14="http://schemas.microsoft.com/office/powerpoint/2010/main" val="196895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28" y="155368"/>
            <a:ext cx="5279144" cy="1381361"/>
          </a:xfrm>
        </p:spPr>
        <p:txBody>
          <a:bodyPr/>
          <a:lstStyle/>
          <a:p>
            <a:br>
              <a:rPr lang="en-US" dirty="0"/>
            </a:br>
            <a:br>
              <a:rPr lang="en-US" dirty="0"/>
            </a:br>
            <a:r>
              <a:rPr lang="en-US" sz="3200" dirty="0"/>
              <a:t>Doing Good Works</a:t>
            </a:r>
            <a:endParaRPr lang="en-US" dirty="0"/>
          </a:p>
        </p:txBody>
      </p:sp>
      <p:sp>
        <p:nvSpPr>
          <p:cNvPr id="3" name="Text Placeholder 2"/>
          <p:cNvSpPr>
            <a:spLocks noGrp="1"/>
          </p:cNvSpPr>
          <p:nvPr>
            <p:ph type="body" sz="quarter" idx="10"/>
          </p:nvPr>
        </p:nvSpPr>
        <p:spPr>
          <a:xfrm>
            <a:off x="494271" y="2146430"/>
            <a:ext cx="8309434" cy="4205928"/>
          </a:xfrm>
        </p:spPr>
        <p:txBody>
          <a:bodyPr anchor="t">
            <a:normAutofit lnSpcReduction="10000"/>
          </a:bodyPr>
          <a:lstStyle/>
          <a:p>
            <a:pPr algn="l"/>
            <a:r>
              <a:rPr lang="en-US" dirty="0"/>
              <a:t>Examples</a:t>
            </a:r>
          </a:p>
          <a:p>
            <a:pPr marL="342900" indent="-342900" algn="l">
              <a:buFont typeface="Arial" panose="020B0604020202020204" pitchFamily="34" charset="0"/>
              <a:buChar char="•"/>
            </a:pPr>
            <a:r>
              <a:rPr lang="en-US" sz="2400" dirty="0">
                <a:solidFill>
                  <a:schemeClr val="bg1"/>
                </a:solidFill>
              </a:rPr>
              <a:t>Epaphroditus (Philippians 2:25-30)</a:t>
            </a:r>
          </a:p>
          <a:p>
            <a:pPr marL="1257300" lvl="1" indent="-342900">
              <a:buFont typeface="Arial" panose="020B0604020202020204" pitchFamily="34" charset="0"/>
              <a:buChar char="•"/>
            </a:pPr>
            <a:r>
              <a:rPr lang="en-US" sz="2400" dirty="0">
                <a:solidFill>
                  <a:schemeClr val="bg1"/>
                </a:solidFill>
              </a:rPr>
              <a:t>Ministered to Paul’s need</a:t>
            </a:r>
          </a:p>
          <a:p>
            <a:pPr marL="1257300" lvl="1" indent="-342900">
              <a:buFont typeface="Arial" panose="020B0604020202020204" pitchFamily="34" charset="0"/>
              <a:buChar char="•"/>
            </a:pPr>
            <a:r>
              <a:rPr lang="en-US" sz="2400" dirty="0">
                <a:solidFill>
                  <a:schemeClr val="bg1"/>
                </a:solidFill>
              </a:rPr>
              <a:t>He came close to death supplying service to Paul.</a:t>
            </a:r>
          </a:p>
          <a:p>
            <a:pPr marL="1714500" lvl="3" indent="-342900">
              <a:buFont typeface="Arial" panose="020B0604020202020204" pitchFamily="34" charset="0"/>
              <a:buChar char="•"/>
            </a:pPr>
            <a:r>
              <a:rPr lang="en-US" sz="2400" dirty="0">
                <a:solidFill>
                  <a:schemeClr val="bg1"/>
                </a:solidFill>
              </a:rPr>
              <a:t>This was referred to the “work of Christ”</a:t>
            </a:r>
          </a:p>
          <a:p>
            <a:pPr marL="342900" indent="-342900" algn="l">
              <a:buFont typeface="Arial" panose="020B0604020202020204" pitchFamily="34" charset="0"/>
              <a:buChar char="•"/>
            </a:pPr>
            <a:r>
              <a:rPr lang="en-US" sz="2400" dirty="0">
                <a:solidFill>
                  <a:schemeClr val="bg1"/>
                </a:solidFill>
              </a:rPr>
              <a:t>Widows supported by the church (I Tim 5:10)</a:t>
            </a:r>
          </a:p>
          <a:p>
            <a:pPr marL="1257300" lvl="1" indent="-342900">
              <a:buFont typeface="Arial" panose="020B0604020202020204" pitchFamily="34" charset="0"/>
              <a:buChar char="•"/>
            </a:pPr>
            <a:r>
              <a:rPr lang="en-US" sz="2400" dirty="0">
                <a:solidFill>
                  <a:schemeClr val="bg1"/>
                </a:solidFill>
              </a:rPr>
              <a:t>Had to be “well reported for good works”</a:t>
            </a:r>
          </a:p>
          <a:p>
            <a:pPr marL="1257300" lvl="1" indent="-342900">
              <a:buFont typeface="Arial" panose="020B0604020202020204" pitchFamily="34" charset="0"/>
              <a:buChar char="•"/>
            </a:pPr>
            <a:r>
              <a:rPr lang="en-US" sz="2400" dirty="0">
                <a:solidFill>
                  <a:schemeClr val="bg1"/>
                </a:solidFill>
              </a:rPr>
              <a:t>Had to have: brought up children, lodged strangers, washed the saints’ feet, relieved the afflicted, diligently followed every good work.</a:t>
            </a:r>
          </a:p>
        </p:txBody>
      </p:sp>
      <p:sp>
        <p:nvSpPr>
          <p:cNvPr id="4" name="Title 1">
            <a:extLst>
              <a:ext uri="{FF2B5EF4-FFF2-40B4-BE49-F238E27FC236}">
                <a16:creationId xmlns:a16="http://schemas.microsoft.com/office/drawing/2014/main" id="{AD991396-B862-44F8-A1A5-CBEDDD724F3C}"/>
              </a:ext>
            </a:extLst>
          </p:cNvPr>
          <p:cNvSpPr txBox="1">
            <a:spLocks/>
          </p:cNvSpPr>
          <p:nvPr/>
        </p:nvSpPr>
        <p:spPr>
          <a:xfrm>
            <a:off x="1932428" y="1536729"/>
            <a:ext cx="5279144" cy="354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rgbClr val="E92C39"/>
                </a:solidFill>
                <a:latin typeface="+mj-lt"/>
                <a:ea typeface="+mj-ea"/>
                <a:cs typeface="Adelle-Regular"/>
              </a:defRPr>
            </a:lvl1pPr>
          </a:lstStyle>
          <a:p>
            <a:r>
              <a:rPr lang="en-US" dirty="0"/>
              <a:t>(Matthew 5:16)</a:t>
            </a:r>
          </a:p>
        </p:txBody>
      </p:sp>
    </p:spTree>
    <p:extLst>
      <p:ext uri="{BB962C8B-B14F-4D97-AF65-F5344CB8AC3E}">
        <p14:creationId xmlns:p14="http://schemas.microsoft.com/office/powerpoint/2010/main" val="102400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28" y="155368"/>
            <a:ext cx="5279144" cy="1381361"/>
          </a:xfrm>
        </p:spPr>
        <p:txBody>
          <a:bodyPr/>
          <a:lstStyle/>
          <a:p>
            <a:br>
              <a:rPr lang="en-US" dirty="0"/>
            </a:br>
            <a:br>
              <a:rPr lang="en-US" dirty="0"/>
            </a:br>
            <a:r>
              <a:rPr lang="en-US" sz="3200" dirty="0"/>
              <a:t>Doing Good Works</a:t>
            </a:r>
            <a:endParaRPr lang="en-US" dirty="0"/>
          </a:p>
        </p:txBody>
      </p:sp>
      <p:sp>
        <p:nvSpPr>
          <p:cNvPr id="3" name="Text Placeholder 2"/>
          <p:cNvSpPr>
            <a:spLocks noGrp="1"/>
          </p:cNvSpPr>
          <p:nvPr>
            <p:ph type="body" sz="quarter" idx="10"/>
          </p:nvPr>
        </p:nvSpPr>
        <p:spPr>
          <a:xfrm>
            <a:off x="494271" y="2146430"/>
            <a:ext cx="8309434" cy="4205928"/>
          </a:xfrm>
        </p:spPr>
        <p:txBody>
          <a:bodyPr anchor="t">
            <a:normAutofit lnSpcReduction="10000"/>
          </a:bodyPr>
          <a:lstStyle/>
          <a:p>
            <a:pPr algn="l"/>
            <a:r>
              <a:rPr lang="en-US" dirty="0"/>
              <a:t>Lesson from the division of the sheep from the goats.  (Matthew 25:31-46)</a:t>
            </a:r>
          </a:p>
          <a:p>
            <a:pPr marL="342900" indent="-342900" algn="l">
              <a:buFont typeface="Arial" panose="020B0604020202020204" pitchFamily="34" charset="0"/>
              <a:buChar char="•"/>
            </a:pPr>
            <a:r>
              <a:rPr lang="en-US" sz="2400" dirty="0">
                <a:solidFill>
                  <a:schemeClr val="bg1"/>
                </a:solidFill>
              </a:rPr>
              <a:t>What was the deciding factor for the separation?</a:t>
            </a:r>
          </a:p>
          <a:p>
            <a:pPr marL="342900" indent="-342900" algn="l">
              <a:buFont typeface="Arial" panose="020B0604020202020204" pitchFamily="34" charset="0"/>
              <a:buChar char="•"/>
            </a:pPr>
            <a:r>
              <a:rPr lang="en-US" sz="2400" dirty="0">
                <a:solidFill>
                  <a:schemeClr val="bg1"/>
                </a:solidFill>
              </a:rPr>
              <a:t>It was not:</a:t>
            </a:r>
          </a:p>
          <a:p>
            <a:pPr marL="1257300" lvl="1" indent="-342900">
              <a:buFont typeface="Arial" panose="020B0604020202020204" pitchFamily="34" charset="0"/>
              <a:buChar char="•"/>
            </a:pPr>
            <a:r>
              <a:rPr lang="en-US" sz="2400" dirty="0">
                <a:solidFill>
                  <a:schemeClr val="bg1"/>
                </a:solidFill>
              </a:rPr>
              <a:t>The sheep worshipped God in congregational services but the goats did not.</a:t>
            </a:r>
          </a:p>
          <a:p>
            <a:pPr marL="1257300" lvl="1" indent="-342900">
              <a:buFont typeface="Arial" panose="020B0604020202020204" pitchFamily="34" charset="0"/>
              <a:buChar char="•"/>
            </a:pPr>
            <a:r>
              <a:rPr lang="en-US" sz="2400" dirty="0">
                <a:solidFill>
                  <a:schemeClr val="bg1"/>
                </a:solidFill>
              </a:rPr>
              <a:t>The sheep contributed as they had prospered but the goats did not.</a:t>
            </a:r>
          </a:p>
          <a:p>
            <a:pPr marL="1257300" lvl="1" indent="-342900">
              <a:buFont typeface="Arial" panose="020B0604020202020204" pitchFamily="34" charset="0"/>
              <a:buChar char="•"/>
            </a:pPr>
            <a:r>
              <a:rPr lang="en-US" sz="2400" dirty="0">
                <a:solidFill>
                  <a:schemeClr val="bg1"/>
                </a:solidFill>
              </a:rPr>
              <a:t>The sheep were baptized believers but the goats were not.</a:t>
            </a:r>
          </a:p>
        </p:txBody>
      </p:sp>
      <p:sp>
        <p:nvSpPr>
          <p:cNvPr id="4" name="Title 1">
            <a:extLst>
              <a:ext uri="{FF2B5EF4-FFF2-40B4-BE49-F238E27FC236}">
                <a16:creationId xmlns:a16="http://schemas.microsoft.com/office/drawing/2014/main" id="{AD991396-B862-44F8-A1A5-CBEDDD724F3C}"/>
              </a:ext>
            </a:extLst>
          </p:cNvPr>
          <p:cNvSpPr txBox="1">
            <a:spLocks/>
          </p:cNvSpPr>
          <p:nvPr/>
        </p:nvSpPr>
        <p:spPr>
          <a:xfrm>
            <a:off x="1932428" y="1536729"/>
            <a:ext cx="5279144" cy="354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rgbClr val="E92C39"/>
                </a:solidFill>
                <a:latin typeface="+mj-lt"/>
                <a:ea typeface="+mj-ea"/>
                <a:cs typeface="Adelle-Regular"/>
              </a:defRPr>
            </a:lvl1pPr>
          </a:lstStyle>
          <a:p>
            <a:r>
              <a:rPr lang="en-US" dirty="0"/>
              <a:t>(Matthew 5:16)</a:t>
            </a:r>
          </a:p>
        </p:txBody>
      </p:sp>
    </p:spTree>
    <p:extLst>
      <p:ext uri="{BB962C8B-B14F-4D97-AF65-F5344CB8AC3E}">
        <p14:creationId xmlns:p14="http://schemas.microsoft.com/office/powerpoint/2010/main" val="83360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28" y="155368"/>
            <a:ext cx="5279144" cy="1381361"/>
          </a:xfrm>
        </p:spPr>
        <p:txBody>
          <a:bodyPr/>
          <a:lstStyle/>
          <a:p>
            <a:br>
              <a:rPr lang="en-US" dirty="0"/>
            </a:br>
            <a:br>
              <a:rPr lang="en-US" dirty="0"/>
            </a:br>
            <a:r>
              <a:rPr lang="en-US" sz="3200" dirty="0"/>
              <a:t>Doing Good Works</a:t>
            </a:r>
            <a:endParaRPr lang="en-US" dirty="0"/>
          </a:p>
        </p:txBody>
      </p:sp>
      <p:sp>
        <p:nvSpPr>
          <p:cNvPr id="3" name="Text Placeholder 2"/>
          <p:cNvSpPr>
            <a:spLocks noGrp="1"/>
          </p:cNvSpPr>
          <p:nvPr>
            <p:ph type="body" sz="quarter" idx="10"/>
          </p:nvPr>
        </p:nvSpPr>
        <p:spPr/>
        <p:txBody>
          <a:bodyPr anchor="t">
            <a:normAutofit fontScale="92500" lnSpcReduction="10000"/>
          </a:bodyPr>
          <a:lstStyle/>
          <a:p>
            <a:pPr algn="l"/>
            <a:r>
              <a:rPr lang="en-US" dirty="0"/>
              <a:t>Lesson from the division of the sheep from the goats.  (Matthew 25:31-46)</a:t>
            </a:r>
          </a:p>
          <a:p>
            <a:pPr marL="342900" indent="-342900" algn="l">
              <a:buFont typeface="Arial" panose="020B0604020202020204" pitchFamily="34" charset="0"/>
              <a:buChar char="•"/>
            </a:pPr>
            <a:r>
              <a:rPr lang="en-US" sz="2400" dirty="0">
                <a:solidFill>
                  <a:schemeClr val="bg1"/>
                </a:solidFill>
              </a:rPr>
              <a:t>What was the deciding factor for the separation?</a:t>
            </a:r>
          </a:p>
          <a:p>
            <a:pPr marL="342900" indent="-342900" algn="l">
              <a:buFont typeface="Arial" panose="020B0604020202020204" pitchFamily="34" charset="0"/>
              <a:buChar char="•"/>
            </a:pPr>
            <a:r>
              <a:rPr lang="en-US" sz="2400" dirty="0">
                <a:solidFill>
                  <a:schemeClr val="bg1"/>
                </a:solidFill>
              </a:rPr>
              <a:t>The sheep:</a:t>
            </a:r>
          </a:p>
          <a:p>
            <a:pPr marL="1257300" lvl="1" indent="-342900">
              <a:buFont typeface="Arial" panose="020B0604020202020204" pitchFamily="34" charset="0"/>
              <a:buChar char="•"/>
            </a:pPr>
            <a:r>
              <a:rPr lang="en-US" sz="2400" dirty="0">
                <a:solidFill>
                  <a:schemeClr val="bg1"/>
                </a:solidFill>
              </a:rPr>
              <a:t>Fed the hungry.</a:t>
            </a:r>
          </a:p>
          <a:p>
            <a:pPr marL="1257300" lvl="1" indent="-342900">
              <a:buFont typeface="Arial" panose="020B0604020202020204" pitchFamily="34" charset="0"/>
              <a:buChar char="•"/>
            </a:pPr>
            <a:r>
              <a:rPr lang="en-US" sz="2400" dirty="0">
                <a:solidFill>
                  <a:schemeClr val="bg1"/>
                </a:solidFill>
              </a:rPr>
              <a:t>Gave drink to the thirsty.</a:t>
            </a:r>
          </a:p>
          <a:p>
            <a:pPr marL="1257300" lvl="1" indent="-342900">
              <a:buFont typeface="Arial" panose="020B0604020202020204" pitchFamily="34" charset="0"/>
              <a:buChar char="•"/>
            </a:pPr>
            <a:r>
              <a:rPr lang="en-US" sz="2400" dirty="0">
                <a:solidFill>
                  <a:schemeClr val="bg1"/>
                </a:solidFill>
              </a:rPr>
              <a:t>Lodged the stranger</a:t>
            </a:r>
          </a:p>
          <a:p>
            <a:pPr marL="1257300" lvl="1" indent="-342900">
              <a:buFont typeface="Arial" panose="020B0604020202020204" pitchFamily="34" charset="0"/>
              <a:buChar char="•"/>
            </a:pPr>
            <a:r>
              <a:rPr lang="en-US" sz="2400" dirty="0">
                <a:solidFill>
                  <a:schemeClr val="bg1"/>
                </a:solidFill>
              </a:rPr>
              <a:t>Clothed the naked.</a:t>
            </a:r>
          </a:p>
          <a:p>
            <a:pPr marL="1257300" lvl="1" indent="-342900">
              <a:buFont typeface="Arial" panose="020B0604020202020204" pitchFamily="34" charset="0"/>
              <a:buChar char="•"/>
            </a:pPr>
            <a:r>
              <a:rPr lang="en-US" sz="2400" dirty="0">
                <a:solidFill>
                  <a:schemeClr val="bg1"/>
                </a:solidFill>
              </a:rPr>
              <a:t>Visited the sick and those in prison.</a:t>
            </a:r>
          </a:p>
          <a:p>
            <a:pPr marL="342900" indent="-342900" algn="l">
              <a:buFont typeface="Arial" panose="020B0604020202020204" pitchFamily="34" charset="0"/>
              <a:buChar char="•"/>
            </a:pPr>
            <a:r>
              <a:rPr lang="en-US" sz="2400" dirty="0">
                <a:solidFill>
                  <a:schemeClr val="bg1"/>
                </a:solidFill>
              </a:rPr>
              <a:t>The goats did not do these things and were cast into everlasting punishment.</a:t>
            </a:r>
          </a:p>
          <a:p>
            <a:pPr marL="342900" indent="-342900" algn="l">
              <a:buFont typeface="Arial" panose="020B0604020202020204" pitchFamily="34" charset="0"/>
              <a:buChar char="•"/>
            </a:pPr>
            <a:endParaRPr lang="en-US" sz="2400" dirty="0">
              <a:solidFill>
                <a:schemeClr val="bg1"/>
              </a:solidFill>
            </a:endParaRPr>
          </a:p>
          <a:p>
            <a:pPr lvl="1" indent="0">
              <a:buNone/>
            </a:pPr>
            <a:endParaRPr lang="en-US" sz="2400" dirty="0">
              <a:solidFill>
                <a:schemeClr val="bg1"/>
              </a:solidFill>
            </a:endParaRPr>
          </a:p>
        </p:txBody>
      </p:sp>
      <p:sp>
        <p:nvSpPr>
          <p:cNvPr id="4" name="Title 1">
            <a:extLst>
              <a:ext uri="{FF2B5EF4-FFF2-40B4-BE49-F238E27FC236}">
                <a16:creationId xmlns:a16="http://schemas.microsoft.com/office/drawing/2014/main" id="{AD991396-B862-44F8-A1A5-CBEDDD724F3C}"/>
              </a:ext>
            </a:extLst>
          </p:cNvPr>
          <p:cNvSpPr txBox="1">
            <a:spLocks/>
          </p:cNvSpPr>
          <p:nvPr/>
        </p:nvSpPr>
        <p:spPr>
          <a:xfrm>
            <a:off x="1932428" y="1536729"/>
            <a:ext cx="5279144" cy="354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rgbClr val="E92C39"/>
                </a:solidFill>
                <a:latin typeface="+mj-lt"/>
                <a:ea typeface="+mj-ea"/>
                <a:cs typeface="Adelle-Regular"/>
              </a:defRPr>
            </a:lvl1pPr>
          </a:lstStyle>
          <a:p>
            <a:r>
              <a:rPr lang="en-US" dirty="0"/>
              <a:t>(Matthew 5:16)</a:t>
            </a:r>
          </a:p>
        </p:txBody>
      </p:sp>
    </p:spTree>
    <p:extLst>
      <p:ext uri="{BB962C8B-B14F-4D97-AF65-F5344CB8AC3E}">
        <p14:creationId xmlns:p14="http://schemas.microsoft.com/office/powerpoint/2010/main" val="175099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par>
                          <p:cTn id="24" fill="hold">
                            <p:stCondLst>
                              <p:cond delay="4500"/>
                            </p:stCondLst>
                            <p:childTnLst>
                              <p:par>
                                <p:cTn id="25" presetID="10" presetClass="entr" presetSubtype="0" fill="hold" grpId="0" nodeType="afterEffect">
                                  <p:stCondLst>
                                    <p:cond delay="50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28" y="155368"/>
            <a:ext cx="5279144" cy="1381361"/>
          </a:xfrm>
        </p:spPr>
        <p:txBody>
          <a:bodyPr/>
          <a:lstStyle/>
          <a:p>
            <a:br>
              <a:rPr lang="en-US" dirty="0"/>
            </a:br>
            <a:br>
              <a:rPr lang="en-US" dirty="0"/>
            </a:br>
            <a:r>
              <a:rPr lang="en-US" sz="3200" dirty="0"/>
              <a:t>Doing Good Works</a:t>
            </a:r>
            <a:endParaRPr lang="en-US" dirty="0"/>
          </a:p>
        </p:txBody>
      </p:sp>
      <p:sp>
        <p:nvSpPr>
          <p:cNvPr id="3" name="Text Placeholder 2"/>
          <p:cNvSpPr>
            <a:spLocks noGrp="1"/>
          </p:cNvSpPr>
          <p:nvPr>
            <p:ph type="body" sz="quarter" idx="10"/>
          </p:nvPr>
        </p:nvSpPr>
        <p:spPr>
          <a:xfrm>
            <a:off x="494271" y="2146430"/>
            <a:ext cx="8309434" cy="4205928"/>
          </a:xfrm>
        </p:spPr>
        <p:txBody>
          <a:bodyPr anchor="t">
            <a:normAutofit/>
          </a:bodyPr>
          <a:lstStyle/>
          <a:p>
            <a:endParaRPr lang="en-US" dirty="0"/>
          </a:p>
          <a:p>
            <a:endParaRPr lang="en-US" dirty="0"/>
          </a:p>
          <a:p>
            <a:endParaRPr lang="en-US" dirty="0"/>
          </a:p>
          <a:p>
            <a:r>
              <a:rPr lang="en-US" sz="4400" b="1" dirty="0"/>
              <a:t>An opportunity is imminent.</a:t>
            </a:r>
          </a:p>
        </p:txBody>
      </p:sp>
      <p:sp>
        <p:nvSpPr>
          <p:cNvPr id="4" name="Title 1">
            <a:extLst>
              <a:ext uri="{FF2B5EF4-FFF2-40B4-BE49-F238E27FC236}">
                <a16:creationId xmlns:a16="http://schemas.microsoft.com/office/drawing/2014/main" id="{AD991396-B862-44F8-A1A5-CBEDDD724F3C}"/>
              </a:ext>
            </a:extLst>
          </p:cNvPr>
          <p:cNvSpPr txBox="1">
            <a:spLocks/>
          </p:cNvSpPr>
          <p:nvPr/>
        </p:nvSpPr>
        <p:spPr>
          <a:xfrm>
            <a:off x="1932428" y="1536729"/>
            <a:ext cx="5279144" cy="354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rgbClr val="E92C39"/>
                </a:solidFill>
                <a:latin typeface="+mj-lt"/>
                <a:ea typeface="+mj-ea"/>
                <a:cs typeface="Adelle-Regular"/>
              </a:defRPr>
            </a:lvl1pPr>
          </a:lstStyle>
          <a:p>
            <a:r>
              <a:rPr lang="en-US" dirty="0"/>
              <a:t>(Matthew 5:16)</a:t>
            </a:r>
          </a:p>
        </p:txBody>
      </p:sp>
    </p:spTree>
    <p:extLst>
      <p:ext uri="{BB962C8B-B14F-4D97-AF65-F5344CB8AC3E}">
        <p14:creationId xmlns:p14="http://schemas.microsoft.com/office/powerpoint/2010/main" val="3446046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28" y="155368"/>
            <a:ext cx="5279144" cy="1381361"/>
          </a:xfrm>
        </p:spPr>
        <p:txBody>
          <a:bodyPr/>
          <a:lstStyle/>
          <a:p>
            <a:br>
              <a:rPr lang="en-US" dirty="0"/>
            </a:br>
            <a:br>
              <a:rPr lang="en-US" dirty="0"/>
            </a:br>
            <a:r>
              <a:rPr lang="en-US" sz="3200" dirty="0"/>
              <a:t>Doing Good Works</a:t>
            </a:r>
            <a:endParaRPr lang="en-US" dirty="0"/>
          </a:p>
        </p:txBody>
      </p:sp>
      <p:sp>
        <p:nvSpPr>
          <p:cNvPr id="3" name="Text Placeholder 2"/>
          <p:cNvSpPr>
            <a:spLocks noGrp="1"/>
          </p:cNvSpPr>
          <p:nvPr>
            <p:ph type="body" sz="quarter" idx="10"/>
          </p:nvPr>
        </p:nvSpPr>
        <p:spPr>
          <a:xfrm>
            <a:off x="494271" y="2146430"/>
            <a:ext cx="4077729" cy="4205928"/>
          </a:xfrm>
        </p:spPr>
        <p:txBody>
          <a:bodyPr anchor="t">
            <a:normAutofit/>
          </a:bodyPr>
          <a:lstStyle/>
          <a:p>
            <a:pPr algn="l"/>
            <a:r>
              <a:rPr lang="en-US" dirty="0"/>
              <a:t> </a:t>
            </a:r>
          </a:p>
          <a:p>
            <a:pPr marL="342900" indent="-342900" algn="l">
              <a:buFont typeface="Arial" panose="020B0604020202020204" pitchFamily="34" charset="0"/>
              <a:buChar char="•"/>
            </a:pPr>
            <a:r>
              <a:rPr lang="en-US" sz="2400" dirty="0">
                <a:solidFill>
                  <a:schemeClr val="bg1"/>
                </a:solidFill>
              </a:rPr>
              <a:t>Visit the elderly or the sick.</a:t>
            </a:r>
          </a:p>
          <a:p>
            <a:pPr marL="342900" indent="-342900" algn="l">
              <a:buFont typeface="Arial" panose="020B0604020202020204" pitchFamily="34" charset="0"/>
              <a:buChar char="•"/>
            </a:pPr>
            <a:r>
              <a:rPr lang="en-US" sz="2400" dirty="0">
                <a:solidFill>
                  <a:schemeClr val="bg1"/>
                </a:solidFill>
              </a:rPr>
              <a:t>Offer your expertise.</a:t>
            </a:r>
          </a:p>
          <a:p>
            <a:pPr marL="342900" indent="-342900" algn="l">
              <a:buFont typeface="Arial" panose="020B0604020202020204" pitchFamily="34" charset="0"/>
              <a:buChar char="•"/>
            </a:pPr>
            <a:r>
              <a:rPr lang="en-US" sz="2400" dirty="0">
                <a:solidFill>
                  <a:schemeClr val="bg1"/>
                </a:solidFill>
              </a:rPr>
              <a:t>Contact our visitors.</a:t>
            </a:r>
          </a:p>
          <a:p>
            <a:pPr marL="342900" indent="-342900" algn="l">
              <a:buFont typeface="Arial" panose="020B0604020202020204" pitchFamily="34" charset="0"/>
              <a:buChar char="•"/>
            </a:pPr>
            <a:r>
              <a:rPr lang="en-US" sz="2400" dirty="0">
                <a:solidFill>
                  <a:schemeClr val="bg1"/>
                </a:solidFill>
              </a:rPr>
              <a:t>Send cards.</a:t>
            </a:r>
          </a:p>
          <a:p>
            <a:pPr marL="342900" indent="-342900" algn="l">
              <a:buFont typeface="Arial" panose="020B0604020202020204" pitchFamily="34" charset="0"/>
              <a:buChar char="•"/>
            </a:pPr>
            <a:r>
              <a:rPr lang="en-US" sz="2400" dirty="0">
                <a:solidFill>
                  <a:schemeClr val="bg1"/>
                </a:solidFill>
              </a:rPr>
              <a:t>Call and check up on those who are shut-in.</a:t>
            </a:r>
          </a:p>
          <a:p>
            <a:pPr marL="342900" indent="-342900" algn="l">
              <a:buFont typeface="Arial" panose="020B0604020202020204" pitchFamily="34" charset="0"/>
              <a:buChar char="•"/>
            </a:pPr>
            <a:r>
              <a:rPr lang="en-US" sz="2400" dirty="0">
                <a:solidFill>
                  <a:schemeClr val="bg1"/>
                </a:solidFill>
              </a:rPr>
              <a:t>Take food.</a:t>
            </a:r>
          </a:p>
          <a:p>
            <a:pPr algn="l"/>
            <a:endParaRPr lang="en-US" sz="2400" dirty="0">
              <a:solidFill>
                <a:schemeClr val="bg1"/>
              </a:solidFill>
            </a:endParaRPr>
          </a:p>
        </p:txBody>
      </p:sp>
      <p:sp>
        <p:nvSpPr>
          <p:cNvPr id="4" name="Title 1">
            <a:extLst>
              <a:ext uri="{FF2B5EF4-FFF2-40B4-BE49-F238E27FC236}">
                <a16:creationId xmlns:a16="http://schemas.microsoft.com/office/drawing/2014/main" id="{AD991396-B862-44F8-A1A5-CBEDDD724F3C}"/>
              </a:ext>
            </a:extLst>
          </p:cNvPr>
          <p:cNvSpPr txBox="1">
            <a:spLocks/>
          </p:cNvSpPr>
          <p:nvPr/>
        </p:nvSpPr>
        <p:spPr>
          <a:xfrm>
            <a:off x="1932428" y="1536729"/>
            <a:ext cx="5279144" cy="354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rgbClr val="E92C39"/>
                </a:solidFill>
                <a:latin typeface="+mj-lt"/>
                <a:ea typeface="+mj-ea"/>
                <a:cs typeface="Adelle-Regular"/>
              </a:defRPr>
            </a:lvl1pPr>
          </a:lstStyle>
          <a:p>
            <a:r>
              <a:rPr lang="en-US" dirty="0"/>
              <a:t>(Matthew 5:16)</a:t>
            </a:r>
          </a:p>
        </p:txBody>
      </p:sp>
      <p:sp>
        <p:nvSpPr>
          <p:cNvPr id="5" name="Text Placeholder 2">
            <a:extLst>
              <a:ext uri="{FF2B5EF4-FFF2-40B4-BE49-F238E27FC236}">
                <a16:creationId xmlns:a16="http://schemas.microsoft.com/office/drawing/2014/main" id="{11FED34B-4AA9-43FA-9645-D1C9478B37AE}"/>
              </a:ext>
            </a:extLst>
          </p:cNvPr>
          <p:cNvSpPr txBox="1">
            <a:spLocks/>
          </p:cNvSpPr>
          <p:nvPr/>
        </p:nvSpPr>
        <p:spPr>
          <a:xfrm>
            <a:off x="4572000" y="2138665"/>
            <a:ext cx="4077729" cy="4205928"/>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a:buNone/>
              <a:defRPr sz="3000" kern="1200" baseline="0">
                <a:solidFill>
                  <a:srgbClr val="E92C39"/>
                </a:solidFill>
                <a:latin typeface="+mn-lt"/>
                <a:ea typeface="+mn-ea"/>
                <a:cs typeface="Apple Chancery"/>
              </a:defRPr>
            </a:lvl1pPr>
            <a:lvl2pPr marL="914400" indent="-457200" algn="l" defTabSz="914400" rtl="0" eaLnBrk="1" latinLnBrk="0" hangingPunct="1">
              <a:spcBef>
                <a:spcPct val="20000"/>
              </a:spcBef>
              <a:buFont typeface="Arial"/>
              <a:buChar char="•"/>
              <a:defRPr sz="3000" kern="1200">
                <a:solidFill>
                  <a:srgbClr val="E92C39"/>
                </a:solidFill>
                <a:latin typeface="+mn-lt"/>
                <a:ea typeface="+mn-ea"/>
                <a:cs typeface="Apple Chancery"/>
              </a:defRPr>
            </a:lvl2pPr>
            <a:lvl3pPr marL="914400" indent="0" algn="l" defTabSz="914400" rtl="0" eaLnBrk="1" latinLnBrk="0" hangingPunct="1">
              <a:spcBef>
                <a:spcPct val="20000"/>
              </a:spcBef>
              <a:buFont typeface="Arial" pitchFamily="34" charset="0"/>
              <a:buNone/>
              <a:defRPr sz="3000" kern="1200">
                <a:solidFill>
                  <a:srgbClr val="E92C39"/>
                </a:solidFill>
                <a:latin typeface="+mn-lt"/>
                <a:ea typeface="+mn-ea"/>
                <a:cs typeface="Apple Chancery"/>
              </a:defRPr>
            </a:lvl3pPr>
            <a:lvl4pPr marL="1371600" indent="0" algn="l" defTabSz="914400" rtl="0" eaLnBrk="1" latinLnBrk="0" hangingPunct="1">
              <a:spcBef>
                <a:spcPct val="20000"/>
              </a:spcBef>
              <a:buFont typeface="Arial" pitchFamily="34" charset="0"/>
              <a:buNone/>
              <a:defRPr sz="3000" kern="1200">
                <a:solidFill>
                  <a:srgbClr val="E92C39"/>
                </a:solidFill>
                <a:latin typeface="+mn-lt"/>
                <a:ea typeface="+mn-ea"/>
                <a:cs typeface="Apple Chancery"/>
              </a:defRPr>
            </a:lvl4pPr>
            <a:lvl5pPr marL="1828800" indent="0" algn="l" defTabSz="914400" rtl="0" eaLnBrk="1" latinLnBrk="0" hangingPunct="1">
              <a:spcBef>
                <a:spcPct val="20000"/>
              </a:spcBef>
              <a:buFont typeface="Arial" pitchFamily="34" charset="0"/>
              <a:buNone/>
              <a:defRPr sz="3000" kern="1200">
                <a:solidFill>
                  <a:srgbClr val="E92C39"/>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t> </a:t>
            </a:r>
          </a:p>
          <a:p>
            <a:pPr marL="342900" indent="-342900" algn="l">
              <a:buFont typeface="Arial" panose="020B0604020202020204" pitchFamily="34" charset="0"/>
              <a:buChar char="•"/>
            </a:pPr>
            <a:r>
              <a:rPr lang="en-US" sz="2400" dirty="0">
                <a:solidFill>
                  <a:schemeClr val="bg1"/>
                </a:solidFill>
              </a:rPr>
              <a:t>Become involved in the efforts around adoptions.</a:t>
            </a:r>
          </a:p>
          <a:p>
            <a:pPr marL="342900" indent="-342900" algn="l">
              <a:buFont typeface="Arial" panose="020B0604020202020204" pitchFamily="34" charset="0"/>
              <a:buChar char="•"/>
            </a:pPr>
            <a:r>
              <a:rPr lang="en-US" sz="2400" dirty="0">
                <a:solidFill>
                  <a:schemeClr val="bg1"/>
                </a:solidFill>
              </a:rPr>
              <a:t>Mentor new Christians</a:t>
            </a:r>
          </a:p>
          <a:p>
            <a:pPr marL="342900" indent="-342900" algn="l">
              <a:buFont typeface="Arial" panose="020B0604020202020204" pitchFamily="34" charset="0"/>
              <a:buChar char="•"/>
            </a:pPr>
            <a:r>
              <a:rPr lang="en-US" sz="2400" dirty="0">
                <a:solidFill>
                  <a:schemeClr val="bg1"/>
                </a:solidFill>
              </a:rPr>
              <a:t>Host / organize a Bible study.</a:t>
            </a:r>
          </a:p>
          <a:p>
            <a:pPr marL="342900" indent="-342900" algn="l">
              <a:buFont typeface="Arial" panose="020B0604020202020204" pitchFamily="34" charset="0"/>
              <a:buChar char="•"/>
            </a:pPr>
            <a:r>
              <a:rPr lang="en-US" sz="2400" dirty="0">
                <a:solidFill>
                  <a:schemeClr val="bg1"/>
                </a:solidFill>
              </a:rPr>
              <a:t>Offer child care.</a:t>
            </a:r>
          </a:p>
          <a:p>
            <a:pPr marL="342900" indent="-342900" algn="l">
              <a:buFont typeface="Arial" panose="020B0604020202020204" pitchFamily="34" charset="0"/>
              <a:buChar char="•"/>
            </a:pPr>
            <a:r>
              <a:rPr lang="en-US" sz="2400" dirty="0">
                <a:solidFill>
                  <a:schemeClr val="bg1"/>
                </a:solidFill>
              </a:rPr>
              <a:t>Provide transportation.</a:t>
            </a:r>
          </a:p>
          <a:p>
            <a:pPr marL="342900" indent="-342900" algn="l">
              <a:buFont typeface="Arial" panose="020B0604020202020204" pitchFamily="34" charset="0"/>
              <a:buChar char="•"/>
            </a:pPr>
            <a:r>
              <a:rPr lang="en-US" sz="2400" dirty="0">
                <a:solidFill>
                  <a:schemeClr val="bg1"/>
                </a:solidFill>
              </a:rPr>
              <a:t>Show some hospitality.</a:t>
            </a:r>
          </a:p>
          <a:p>
            <a:pPr marL="342900" indent="-342900" algn="l">
              <a:buFont typeface="Arial" panose="020B0604020202020204" pitchFamily="34" charset="0"/>
              <a:buChar char="•"/>
            </a:pPr>
            <a:endParaRPr lang="en-US" sz="2400" dirty="0">
              <a:solidFill>
                <a:schemeClr val="bg1"/>
              </a:solidFill>
            </a:endParaRPr>
          </a:p>
        </p:txBody>
      </p:sp>
      <p:sp>
        <p:nvSpPr>
          <p:cNvPr id="6" name="Text Placeholder 2">
            <a:extLst>
              <a:ext uri="{FF2B5EF4-FFF2-40B4-BE49-F238E27FC236}">
                <a16:creationId xmlns:a16="http://schemas.microsoft.com/office/drawing/2014/main" id="{C648EBE8-9A8A-43A2-8809-B735F3A9EF66}"/>
              </a:ext>
            </a:extLst>
          </p:cNvPr>
          <p:cNvSpPr txBox="1">
            <a:spLocks/>
          </p:cNvSpPr>
          <p:nvPr/>
        </p:nvSpPr>
        <p:spPr>
          <a:xfrm>
            <a:off x="494271" y="2163751"/>
            <a:ext cx="7908324" cy="778104"/>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a:buNone/>
              <a:defRPr sz="3000" kern="1200" baseline="0">
                <a:solidFill>
                  <a:srgbClr val="E92C39"/>
                </a:solidFill>
                <a:latin typeface="+mn-lt"/>
                <a:ea typeface="+mn-ea"/>
                <a:cs typeface="Apple Chancery"/>
              </a:defRPr>
            </a:lvl1pPr>
            <a:lvl2pPr marL="914400" indent="-457200" algn="l" defTabSz="914400" rtl="0" eaLnBrk="1" latinLnBrk="0" hangingPunct="1">
              <a:spcBef>
                <a:spcPct val="20000"/>
              </a:spcBef>
              <a:buFont typeface="Arial"/>
              <a:buChar char="•"/>
              <a:defRPr sz="3000" kern="1200">
                <a:solidFill>
                  <a:srgbClr val="E92C39"/>
                </a:solidFill>
                <a:latin typeface="+mn-lt"/>
                <a:ea typeface="+mn-ea"/>
                <a:cs typeface="Apple Chancery"/>
              </a:defRPr>
            </a:lvl2pPr>
            <a:lvl3pPr marL="914400" indent="0" algn="l" defTabSz="914400" rtl="0" eaLnBrk="1" latinLnBrk="0" hangingPunct="1">
              <a:spcBef>
                <a:spcPct val="20000"/>
              </a:spcBef>
              <a:buFont typeface="Arial" pitchFamily="34" charset="0"/>
              <a:buNone/>
              <a:defRPr sz="3000" kern="1200">
                <a:solidFill>
                  <a:srgbClr val="E92C39"/>
                </a:solidFill>
                <a:latin typeface="+mn-lt"/>
                <a:ea typeface="+mn-ea"/>
                <a:cs typeface="Apple Chancery"/>
              </a:defRPr>
            </a:lvl3pPr>
            <a:lvl4pPr marL="1371600" indent="0" algn="l" defTabSz="914400" rtl="0" eaLnBrk="1" latinLnBrk="0" hangingPunct="1">
              <a:spcBef>
                <a:spcPct val="20000"/>
              </a:spcBef>
              <a:buFont typeface="Arial" pitchFamily="34" charset="0"/>
              <a:buNone/>
              <a:defRPr sz="3000" kern="1200">
                <a:solidFill>
                  <a:srgbClr val="E92C39"/>
                </a:solidFill>
                <a:latin typeface="+mn-lt"/>
                <a:ea typeface="+mn-ea"/>
                <a:cs typeface="Apple Chancery"/>
              </a:defRPr>
            </a:lvl4pPr>
            <a:lvl5pPr marL="1828800" indent="0" algn="l" defTabSz="914400" rtl="0" eaLnBrk="1" latinLnBrk="0" hangingPunct="1">
              <a:spcBef>
                <a:spcPct val="20000"/>
              </a:spcBef>
              <a:buFont typeface="Arial" pitchFamily="34" charset="0"/>
              <a:buNone/>
              <a:defRPr sz="3000" kern="1200">
                <a:solidFill>
                  <a:srgbClr val="E92C39"/>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dirty="0"/>
              <a:t>Good works to consider.</a:t>
            </a:r>
          </a:p>
          <a:p>
            <a:pPr algn="l"/>
            <a:endParaRPr lang="en-US" sz="2400" dirty="0">
              <a:solidFill>
                <a:schemeClr val="bg1"/>
              </a:solidFill>
            </a:endParaRPr>
          </a:p>
        </p:txBody>
      </p:sp>
    </p:spTree>
    <p:extLst>
      <p:ext uri="{BB962C8B-B14F-4D97-AF65-F5344CB8AC3E}">
        <p14:creationId xmlns:p14="http://schemas.microsoft.com/office/powerpoint/2010/main" val="278335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28" y="155368"/>
            <a:ext cx="5279144" cy="1381361"/>
          </a:xfrm>
        </p:spPr>
        <p:txBody>
          <a:bodyPr/>
          <a:lstStyle/>
          <a:p>
            <a:br>
              <a:rPr lang="en-US" dirty="0"/>
            </a:br>
            <a:br>
              <a:rPr lang="en-US" dirty="0"/>
            </a:br>
            <a:r>
              <a:rPr lang="en-US" sz="3200" dirty="0"/>
              <a:t>Doing Good Works</a:t>
            </a:r>
            <a:endParaRPr lang="en-US" dirty="0"/>
          </a:p>
        </p:txBody>
      </p:sp>
      <p:sp>
        <p:nvSpPr>
          <p:cNvPr id="3" name="Text Placeholder 2"/>
          <p:cNvSpPr>
            <a:spLocks noGrp="1"/>
          </p:cNvSpPr>
          <p:nvPr>
            <p:ph type="body" sz="quarter" idx="10"/>
          </p:nvPr>
        </p:nvSpPr>
        <p:spPr/>
        <p:txBody>
          <a:bodyPr anchor="t">
            <a:normAutofit/>
          </a:bodyPr>
          <a:lstStyle/>
          <a:p>
            <a:r>
              <a:rPr lang="en-US" dirty="0"/>
              <a:t>Conclusion</a:t>
            </a:r>
          </a:p>
          <a:p>
            <a:pPr marL="342900" indent="-342900" algn="l">
              <a:buFont typeface="Arial" panose="020B0604020202020204" pitchFamily="34" charset="0"/>
              <a:buChar char="•"/>
            </a:pPr>
            <a:endParaRPr lang="en-US" sz="2400" dirty="0">
              <a:solidFill>
                <a:schemeClr val="bg1"/>
              </a:solidFill>
            </a:endParaRPr>
          </a:p>
          <a:p>
            <a:r>
              <a:rPr lang="en-US" sz="2400" dirty="0">
                <a:solidFill>
                  <a:schemeClr val="bg1"/>
                </a:solidFill>
              </a:rPr>
              <a:t>Now may our Lord Jesus Christ Himself, and our God and Father, who has loved us and given us everlasting consolation and good hope by grace, comfort your hearts and establish you in every good word and work. </a:t>
            </a:r>
          </a:p>
          <a:p>
            <a:r>
              <a:rPr lang="en-US" sz="2400" dirty="0">
                <a:solidFill>
                  <a:schemeClr val="bg1"/>
                </a:solidFill>
              </a:rPr>
              <a:t>(2 Thessalonians 2:16-17)</a:t>
            </a:r>
          </a:p>
          <a:p>
            <a:pPr lvl="1" indent="0">
              <a:buNone/>
            </a:pPr>
            <a:endParaRPr lang="en-US" sz="2400" dirty="0">
              <a:solidFill>
                <a:schemeClr val="bg1"/>
              </a:solidFill>
            </a:endParaRPr>
          </a:p>
        </p:txBody>
      </p:sp>
      <p:sp>
        <p:nvSpPr>
          <p:cNvPr id="4" name="Title 1">
            <a:extLst>
              <a:ext uri="{FF2B5EF4-FFF2-40B4-BE49-F238E27FC236}">
                <a16:creationId xmlns:a16="http://schemas.microsoft.com/office/drawing/2014/main" id="{AD991396-B862-44F8-A1A5-CBEDDD724F3C}"/>
              </a:ext>
            </a:extLst>
          </p:cNvPr>
          <p:cNvSpPr txBox="1">
            <a:spLocks/>
          </p:cNvSpPr>
          <p:nvPr/>
        </p:nvSpPr>
        <p:spPr>
          <a:xfrm>
            <a:off x="1932428" y="1536729"/>
            <a:ext cx="5279144" cy="354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rgbClr val="E92C39"/>
                </a:solidFill>
                <a:latin typeface="+mj-lt"/>
                <a:ea typeface="+mj-ea"/>
                <a:cs typeface="Adelle-Regular"/>
              </a:defRPr>
            </a:lvl1pPr>
          </a:lstStyle>
          <a:p>
            <a:r>
              <a:rPr lang="en-US" dirty="0"/>
              <a:t>(Matthew 5:16)</a:t>
            </a:r>
          </a:p>
        </p:txBody>
      </p:sp>
    </p:spTree>
    <p:extLst>
      <p:ext uri="{BB962C8B-B14F-4D97-AF65-F5344CB8AC3E}">
        <p14:creationId xmlns:p14="http://schemas.microsoft.com/office/powerpoint/2010/main" val="1812905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sz="6000" dirty="0"/>
              <a:t>Doing Good Works</a:t>
            </a:r>
          </a:p>
        </p:txBody>
      </p:sp>
      <p:sp>
        <p:nvSpPr>
          <p:cNvPr id="4" name="Text Placeholder 3"/>
          <p:cNvSpPr>
            <a:spLocks noGrp="1"/>
          </p:cNvSpPr>
          <p:nvPr>
            <p:ph type="body" sz="quarter" idx="11"/>
          </p:nvPr>
        </p:nvSpPr>
        <p:spPr/>
        <p:txBody>
          <a:bodyPr>
            <a:normAutofit/>
          </a:bodyPr>
          <a:lstStyle/>
          <a:p>
            <a:r>
              <a:rPr lang="en-US" sz="2400" dirty="0"/>
              <a:t>Matthew 5:16</a:t>
            </a:r>
          </a:p>
        </p:txBody>
      </p:sp>
    </p:spTree>
    <p:extLst>
      <p:ext uri="{BB962C8B-B14F-4D97-AF65-F5344CB8AC3E}">
        <p14:creationId xmlns:p14="http://schemas.microsoft.com/office/powerpoint/2010/main" val="1563168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28" y="155368"/>
            <a:ext cx="5279144" cy="1381361"/>
          </a:xfrm>
        </p:spPr>
        <p:txBody>
          <a:bodyPr/>
          <a:lstStyle/>
          <a:p>
            <a:br>
              <a:rPr lang="en-US" dirty="0"/>
            </a:br>
            <a:br>
              <a:rPr lang="en-US" dirty="0"/>
            </a:br>
            <a:r>
              <a:rPr lang="en-US" sz="3200" dirty="0"/>
              <a:t>Doing Good Works</a:t>
            </a:r>
            <a:endParaRPr lang="en-US" dirty="0"/>
          </a:p>
        </p:txBody>
      </p:sp>
      <p:sp>
        <p:nvSpPr>
          <p:cNvPr id="3" name="Text Placeholder 2"/>
          <p:cNvSpPr>
            <a:spLocks noGrp="1"/>
          </p:cNvSpPr>
          <p:nvPr>
            <p:ph type="body" sz="quarter" idx="10"/>
          </p:nvPr>
        </p:nvSpPr>
        <p:spPr/>
        <p:txBody>
          <a:bodyPr anchor="t"/>
          <a:lstStyle/>
          <a:p>
            <a:pPr algn="l"/>
            <a:r>
              <a:rPr lang="en-US" dirty="0"/>
              <a:t>Christians are supposed to be a people devoted to good works.</a:t>
            </a:r>
          </a:p>
          <a:p>
            <a:pPr marL="342900" indent="-342900" algn="l">
              <a:buFont typeface="Arial" panose="020B0604020202020204" pitchFamily="34" charset="0"/>
              <a:buChar char="•"/>
            </a:pPr>
            <a:r>
              <a:rPr lang="en-US" sz="2400" dirty="0">
                <a:solidFill>
                  <a:schemeClr val="bg1"/>
                </a:solidFill>
              </a:rPr>
              <a:t>Let your light so shine before men, that they may see your </a:t>
            </a:r>
            <a:r>
              <a:rPr lang="en-US" sz="2400" b="1" dirty="0">
                <a:solidFill>
                  <a:schemeClr val="bg1"/>
                </a:solidFill>
              </a:rPr>
              <a:t>good works </a:t>
            </a:r>
            <a:r>
              <a:rPr lang="en-US" sz="2400" dirty="0">
                <a:solidFill>
                  <a:schemeClr val="bg1"/>
                </a:solidFill>
              </a:rPr>
              <a:t>and glorify your Father in heaven. (Matt 5:16)</a:t>
            </a:r>
          </a:p>
          <a:p>
            <a:pPr marL="342900" indent="-342900" algn="l">
              <a:buFont typeface="Arial" panose="020B0604020202020204" pitchFamily="34" charset="0"/>
              <a:buChar char="•"/>
            </a:pPr>
            <a:r>
              <a:rPr lang="en-US" sz="2400" dirty="0">
                <a:solidFill>
                  <a:schemeClr val="bg1"/>
                </a:solidFill>
              </a:rPr>
              <a:t>For we are His workmanship, created in Christ Jesus for </a:t>
            </a:r>
            <a:r>
              <a:rPr lang="en-US" sz="2400" b="1" dirty="0">
                <a:solidFill>
                  <a:schemeClr val="bg1"/>
                </a:solidFill>
              </a:rPr>
              <a:t>good</a:t>
            </a:r>
            <a:r>
              <a:rPr lang="en-US" sz="2400" dirty="0">
                <a:solidFill>
                  <a:schemeClr val="bg1"/>
                </a:solidFill>
              </a:rPr>
              <a:t> </a:t>
            </a:r>
            <a:r>
              <a:rPr lang="en-US" sz="2400" b="1" dirty="0">
                <a:solidFill>
                  <a:schemeClr val="bg1"/>
                </a:solidFill>
              </a:rPr>
              <a:t>works</a:t>
            </a:r>
            <a:r>
              <a:rPr lang="en-US" sz="2400" dirty="0">
                <a:solidFill>
                  <a:schemeClr val="bg1"/>
                </a:solidFill>
              </a:rPr>
              <a:t>, which God prepared beforehand that we should walk in them. (Eph 2:10)</a:t>
            </a:r>
          </a:p>
          <a:p>
            <a:pPr marL="342900" indent="-342900" algn="l">
              <a:buFont typeface="Arial" panose="020B0604020202020204" pitchFamily="34" charset="0"/>
              <a:buChar char="•"/>
            </a:pPr>
            <a:endParaRPr lang="en-US" sz="2400" dirty="0"/>
          </a:p>
        </p:txBody>
      </p:sp>
      <p:sp>
        <p:nvSpPr>
          <p:cNvPr id="4" name="Title 1">
            <a:extLst>
              <a:ext uri="{FF2B5EF4-FFF2-40B4-BE49-F238E27FC236}">
                <a16:creationId xmlns:a16="http://schemas.microsoft.com/office/drawing/2014/main" id="{AD991396-B862-44F8-A1A5-CBEDDD724F3C}"/>
              </a:ext>
            </a:extLst>
          </p:cNvPr>
          <p:cNvSpPr txBox="1">
            <a:spLocks/>
          </p:cNvSpPr>
          <p:nvPr/>
        </p:nvSpPr>
        <p:spPr>
          <a:xfrm>
            <a:off x="1932428" y="1536729"/>
            <a:ext cx="5279144" cy="354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rgbClr val="E92C39"/>
                </a:solidFill>
                <a:latin typeface="+mj-lt"/>
                <a:ea typeface="+mj-ea"/>
                <a:cs typeface="Adelle-Regular"/>
              </a:defRPr>
            </a:lvl1pPr>
          </a:lstStyle>
          <a:p>
            <a:r>
              <a:rPr lang="en-US" dirty="0"/>
              <a:t>(Matthew 5:16)</a:t>
            </a:r>
          </a:p>
        </p:txBody>
      </p:sp>
    </p:spTree>
    <p:extLst>
      <p:ext uri="{BB962C8B-B14F-4D97-AF65-F5344CB8AC3E}">
        <p14:creationId xmlns:p14="http://schemas.microsoft.com/office/powerpoint/2010/main" val="140548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28" y="155368"/>
            <a:ext cx="5279144" cy="1381361"/>
          </a:xfrm>
        </p:spPr>
        <p:txBody>
          <a:bodyPr/>
          <a:lstStyle/>
          <a:p>
            <a:br>
              <a:rPr lang="en-US" dirty="0"/>
            </a:br>
            <a:br>
              <a:rPr lang="en-US" dirty="0"/>
            </a:br>
            <a:r>
              <a:rPr lang="en-US" sz="3200" dirty="0"/>
              <a:t>Doing Good Works</a:t>
            </a:r>
            <a:endParaRPr lang="en-US" dirty="0"/>
          </a:p>
        </p:txBody>
      </p:sp>
      <p:sp>
        <p:nvSpPr>
          <p:cNvPr id="3" name="Text Placeholder 2"/>
          <p:cNvSpPr>
            <a:spLocks noGrp="1"/>
          </p:cNvSpPr>
          <p:nvPr>
            <p:ph type="body" sz="quarter" idx="10"/>
          </p:nvPr>
        </p:nvSpPr>
        <p:spPr/>
        <p:txBody>
          <a:bodyPr anchor="t"/>
          <a:lstStyle/>
          <a:p>
            <a:pPr algn="l"/>
            <a:r>
              <a:rPr lang="en-US" dirty="0"/>
              <a:t>Christians are supposed to be a people devoted to good works.</a:t>
            </a:r>
          </a:p>
          <a:p>
            <a:pPr marL="342900" indent="-342900" algn="l">
              <a:buFont typeface="Arial" panose="020B0604020202020204" pitchFamily="34" charset="0"/>
              <a:buChar char="•"/>
            </a:pPr>
            <a:r>
              <a:rPr lang="en-US" sz="2400" dirty="0">
                <a:solidFill>
                  <a:schemeClr val="bg1"/>
                </a:solidFill>
              </a:rPr>
              <a:t>looking for the blessed hope and glorious appearing of our great God and Savior Jesus Christ, who gave Himself for us, that He might redeem us from every lawless deed and purify for Himself His own special people, </a:t>
            </a:r>
            <a:r>
              <a:rPr lang="en-US" sz="2400" b="1" dirty="0">
                <a:solidFill>
                  <a:schemeClr val="bg1"/>
                </a:solidFill>
              </a:rPr>
              <a:t>zealous for good works</a:t>
            </a:r>
            <a:r>
              <a:rPr lang="en-US" sz="2400" dirty="0">
                <a:solidFill>
                  <a:schemeClr val="bg1"/>
                </a:solidFill>
              </a:rPr>
              <a:t>. (Titus 2:13-14)</a:t>
            </a:r>
          </a:p>
        </p:txBody>
      </p:sp>
      <p:sp>
        <p:nvSpPr>
          <p:cNvPr id="4" name="Title 1">
            <a:extLst>
              <a:ext uri="{FF2B5EF4-FFF2-40B4-BE49-F238E27FC236}">
                <a16:creationId xmlns:a16="http://schemas.microsoft.com/office/drawing/2014/main" id="{AD991396-B862-44F8-A1A5-CBEDDD724F3C}"/>
              </a:ext>
            </a:extLst>
          </p:cNvPr>
          <p:cNvSpPr txBox="1">
            <a:spLocks/>
          </p:cNvSpPr>
          <p:nvPr/>
        </p:nvSpPr>
        <p:spPr>
          <a:xfrm>
            <a:off x="1932428" y="1536729"/>
            <a:ext cx="5279144" cy="354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rgbClr val="E92C39"/>
                </a:solidFill>
                <a:latin typeface="+mj-lt"/>
                <a:ea typeface="+mj-ea"/>
                <a:cs typeface="Adelle-Regular"/>
              </a:defRPr>
            </a:lvl1pPr>
          </a:lstStyle>
          <a:p>
            <a:r>
              <a:rPr lang="en-US" dirty="0"/>
              <a:t>(Matthew 5:16)</a:t>
            </a:r>
          </a:p>
        </p:txBody>
      </p:sp>
    </p:spTree>
    <p:extLst>
      <p:ext uri="{BB962C8B-B14F-4D97-AF65-F5344CB8AC3E}">
        <p14:creationId xmlns:p14="http://schemas.microsoft.com/office/powerpoint/2010/main" val="2253904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28" y="155368"/>
            <a:ext cx="5279144" cy="1381361"/>
          </a:xfrm>
        </p:spPr>
        <p:txBody>
          <a:bodyPr/>
          <a:lstStyle/>
          <a:p>
            <a:br>
              <a:rPr lang="en-US" dirty="0"/>
            </a:br>
            <a:br>
              <a:rPr lang="en-US" dirty="0"/>
            </a:br>
            <a:r>
              <a:rPr lang="en-US" sz="3200" dirty="0"/>
              <a:t>Doing Good Works</a:t>
            </a:r>
            <a:endParaRPr lang="en-US" dirty="0"/>
          </a:p>
        </p:txBody>
      </p:sp>
      <p:sp>
        <p:nvSpPr>
          <p:cNvPr id="3" name="Text Placeholder 2"/>
          <p:cNvSpPr>
            <a:spLocks noGrp="1"/>
          </p:cNvSpPr>
          <p:nvPr>
            <p:ph type="body" sz="quarter" idx="10"/>
          </p:nvPr>
        </p:nvSpPr>
        <p:spPr/>
        <p:txBody>
          <a:bodyPr anchor="t"/>
          <a:lstStyle/>
          <a:p>
            <a:pPr algn="l"/>
            <a:r>
              <a:rPr lang="en-US" dirty="0"/>
              <a:t>Numerous commands given to devote ourselves to good works.</a:t>
            </a:r>
          </a:p>
          <a:p>
            <a:pPr marL="342900" indent="-342900" algn="l">
              <a:buFont typeface="Arial" panose="020B0604020202020204" pitchFamily="34" charset="0"/>
              <a:buChar char="•"/>
            </a:pPr>
            <a:r>
              <a:rPr lang="en-US" sz="2400" dirty="0">
                <a:solidFill>
                  <a:schemeClr val="bg1"/>
                </a:solidFill>
              </a:rPr>
              <a:t>And let us not grow weary while doing good, for in due season we shall reap if we do not lose heart. Therefore, as we have opportunity, let us do good to all, especially to those who are of the household of faith.(Gal 6:9-10)</a:t>
            </a:r>
          </a:p>
          <a:p>
            <a:pPr marL="342900" indent="-342900" algn="l">
              <a:buFont typeface="Arial" panose="020B0604020202020204" pitchFamily="34" charset="0"/>
              <a:buChar char="•"/>
            </a:pPr>
            <a:r>
              <a:rPr lang="en-US" sz="2400" dirty="0">
                <a:solidFill>
                  <a:schemeClr val="bg1"/>
                </a:solidFill>
              </a:rPr>
              <a:t>But as for you, brethren, do not grow weary in doing good. (2 Thessalonians 3:13)</a:t>
            </a:r>
          </a:p>
          <a:p>
            <a:pPr marL="342900" indent="-342900" algn="l">
              <a:buFont typeface="Arial" panose="020B0604020202020204" pitchFamily="34" charset="0"/>
              <a:buChar char="•"/>
            </a:pPr>
            <a:endParaRPr lang="en-US" sz="2400" dirty="0">
              <a:solidFill>
                <a:schemeClr val="bg1"/>
              </a:solidFill>
            </a:endParaRPr>
          </a:p>
        </p:txBody>
      </p:sp>
      <p:sp>
        <p:nvSpPr>
          <p:cNvPr id="4" name="Title 1">
            <a:extLst>
              <a:ext uri="{FF2B5EF4-FFF2-40B4-BE49-F238E27FC236}">
                <a16:creationId xmlns:a16="http://schemas.microsoft.com/office/drawing/2014/main" id="{AD991396-B862-44F8-A1A5-CBEDDD724F3C}"/>
              </a:ext>
            </a:extLst>
          </p:cNvPr>
          <p:cNvSpPr txBox="1">
            <a:spLocks/>
          </p:cNvSpPr>
          <p:nvPr/>
        </p:nvSpPr>
        <p:spPr>
          <a:xfrm>
            <a:off x="1932428" y="1536729"/>
            <a:ext cx="5279144" cy="354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rgbClr val="E92C39"/>
                </a:solidFill>
                <a:latin typeface="+mj-lt"/>
                <a:ea typeface="+mj-ea"/>
                <a:cs typeface="Adelle-Regular"/>
              </a:defRPr>
            </a:lvl1pPr>
          </a:lstStyle>
          <a:p>
            <a:r>
              <a:rPr lang="en-US" dirty="0"/>
              <a:t>(Matthew 5:16)</a:t>
            </a:r>
          </a:p>
        </p:txBody>
      </p:sp>
    </p:spTree>
    <p:extLst>
      <p:ext uri="{BB962C8B-B14F-4D97-AF65-F5344CB8AC3E}">
        <p14:creationId xmlns:p14="http://schemas.microsoft.com/office/powerpoint/2010/main" val="422722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28" y="155368"/>
            <a:ext cx="5279144" cy="1381361"/>
          </a:xfrm>
        </p:spPr>
        <p:txBody>
          <a:bodyPr/>
          <a:lstStyle/>
          <a:p>
            <a:br>
              <a:rPr lang="en-US" dirty="0"/>
            </a:br>
            <a:br>
              <a:rPr lang="en-US" dirty="0"/>
            </a:br>
            <a:r>
              <a:rPr lang="en-US" sz="3200" dirty="0"/>
              <a:t>Doing Good Works</a:t>
            </a:r>
            <a:endParaRPr lang="en-US" dirty="0"/>
          </a:p>
        </p:txBody>
      </p:sp>
      <p:sp>
        <p:nvSpPr>
          <p:cNvPr id="3" name="Text Placeholder 2"/>
          <p:cNvSpPr>
            <a:spLocks noGrp="1"/>
          </p:cNvSpPr>
          <p:nvPr>
            <p:ph type="body" sz="quarter" idx="10"/>
          </p:nvPr>
        </p:nvSpPr>
        <p:spPr/>
        <p:txBody>
          <a:bodyPr anchor="t"/>
          <a:lstStyle/>
          <a:p>
            <a:pPr algn="l"/>
            <a:r>
              <a:rPr lang="en-US" dirty="0"/>
              <a:t>Numerous commands given to devote ourselves to good works.</a:t>
            </a:r>
          </a:p>
          <a:p>
            <a:pPr marL="342900" indent="-342900" algn="l">
              <a:buFont typeface="Arial" panose="020B0604020202020204" pitchFamily="34" charset="0"/>
              <a:buChar char="•"/>
            </a:pPr>
            <a:r>
              <a:rPr lang="en-US" sz="2400" dirty="0">
                <a:solidFill>
                  <a:schemeClr val="bg1"/>
                </a:solidFill>
              </a:rPr>
              <a:t>Therefore, to him who knows to do good and does not do it, to him it is sin. (James 4:17)</a:t>
            </a:r>
          </a:p>
          <a:p>
            <a:pPr marL="342900" indent="-342900" algn="l">
              <a:buFont typeface="Arial" panose="020B0604020202020204" pitchFamily="34" charset="0"/>
              <a:buChar char="•"/>
            </a:pPr>
            <a:r>
              <a:rPr lang="en-US" sz="2400" dirty="0">
                <a:solidFill>
                  <a:schemeClr val="bg1"/>
                </a:solidFill>
              </a:rPr>
              <a:t>Beloved, I beg you as sojourners and pilgrims, abstain from fleshly lusts which war against the soul, having your conduct honorable among the Gentiles, that when they speak against you as evildoers, they may, by your good works which they observe, glorify God in the day of visitation. (1 Peter 2:11-12)</a:t>
            </a:r>
          </a:p>
        </p:txBody>
      </p:sp>
      <p:sp>
        <p:nvSpPr>
          <p:cNvPr id="4" name="Title 1">
            <a:extLst>
              <a:ext uri="{FF2B5EF4-FFF2-40B4-BE49-F238E27FC236}">
                <a16:creationId xmlns:a16="http://schemas.microsoft.com/office/drawing/2014/main" id="{AD991396-B862-44F8-A1A5-CBEDDD724F3C}"/>
              </a:ext>
            </a:extLst>
          </p:cNvPr>
          <p:cNvSpPr txBox="1">
            <a:spLocks/>
          </p:cNvSpPr>
          <p:nvPr/>
        </p:nvSpPr>
        <p:spPr>
          <a:xfrm>
            <a:off x="1932428" y="1536729"/>
            <a:ext cx="5279144" cy="354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rgbClr val="E92C39"/>
                </a:solidFill>
                <a:latin typeface="+mj-lt"/>
                <a:ea typeface="+mj-ea"/>
                <a:cs typeface="Adelle-Regular"/>
              </a:defRPr>
            </a:lvl1pPr>
          </a:lstStyle>
          <a:p>
            <a:r>
              <a:rPr lang="en-US" dirty="0"/>
              <a:t>(Matthew 5:16)</a:t>
            </a:r>
          </a:p>
        </p:txBody>
      </p:sp>
    </p:spTree>
    <p:extLst>
      <p:ext uri="{BB962C8B-B14F-4D97-AF65-F5344CB8AC3E}">
        <p14:creationId xmlns:p14="http://schemas.microsoft.com/office/powerpoint/2010/main" val="358245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28" y="155368"/>
            <a:ext cx="5279144" cy="1381361"/>
          </a:xfrm>
        </p:spPr>
        <p:txBody>
          <a:bodyPr/>
          <a:lstStyle/>
          <a:p>
            <a:br>
              <a:rPr lang="en-US" dirty="0"/>
            </a:br>
            <a:br>
              <a:rPr lang="en-US" dirty="0"/>
            </a:br>
            <a:r>
              <a:rPr lang="en-US" sz="3200" dirty="0"/>
              <a:t>Doing Good Works</a:t>
            </a:r>
            <a:endParaRPr lang="en-US" dirty="0"/>
          </a:p>
        </p:txBody>
      </p:sp>
      <p:sp>
        <p:nvSpPr>
          <p:cNvPr id="3" name="Text Placeholder 2"/>
          <p:cNvSpPr>
            <a:spLocks noGrp="1"/>
          </p:cNvSpPr>
          <p:nvPr>
            <p:ph type="body" sz="quarter" idx="10"/>
          </p:nvPr>
        </p:nvSpPr>
        <p:spPr/>
        <p:txBody>
          <a:bodyPr anchor="t"/>
          <a:lstStyle/>
          <a:p>
            <a:pPr algn="l"/>
            <a:r>
              <a:rPr lang="en-US" dirty="0"/>
              <a:t>Numerous commands given to devote ourselves to good works.</a:t>
            </a:r>
          </a:p>
          <a:p>
            <a:pPr marL="342900" indent="-342900" algn="l">
              <a:buFont typeface="Arial" panose="020B0604020202020204" pitchFamily="34" charset="0"/>
              <a:buChar char="•"/>
            </a:pPr>
            <a:r>
              <a:rPr lang="en-US" sz="2400" dirty="0">
                <a:solidFill>
                  <a:schemeClr val="bg1"/>
                </a:solidFill>
              </a:rPr>
              <a:t>Be hospitable to one another without grumbling.</a:t>
            </a:r>
            <a:r>
              <a:rPr lang="en-US" sz="2400" dirty="0"/>
              <a:t> </a:t>
            </a:r>
            <a:r>
              <a:rPr lang="en-US" sz="2400" dirty="0">
                <a:solidFill>
                  <a:schemeClr val="bg1"/>
                </a:solidFill>
              </a:rPr>
              <a:t>(1 Peter 4:9)</a:t>
            </a:r>
          </a:p>
          <a:p>
            <a:pPr marL="342900" indent="-342900" algn="l">
              <a:buFont typeface="Arial" panose="020B0604020202020204" pitchFamily="34" charset="0"/>
              <a:buChar char="•"/>
            </a:pPr>
            <a:r>
              <a:rPr lang="en-US" sz="2400" dirty="0">
                <a:solidFill>
                  <a:schemeClr val="bg1"/>
                </a:solidFill>
              </a:rPr>
              <a:t>My little children, let us not love in word or in tongue, but in deed and in truth.</a:t>
            </a:r>
            <a:r>
              <a:rPr lang="en-US" sz="2400" dirty="0"/>
              <a:t> </a:t>
            </a:r>
            <a:r>
              <a:rPr lang="en-US" sz="2400" dirty="0">
                <a:solidFill>
                  <a:schemeClr val="bg1"/>
                </a:solidFill>
              </a:rPr>
              <a:t>(1 John 3:18)</a:t>
            </a:r>
          </a:p>
          <a:p>
            <a:pPr marL="342900" indent="-342900" algn="l">
              <a:buFont typeface="Arial" panose="020B0604020202020204" pitchFamily="34" charset="0"/>
              <a:buChar char="•"/>
            </a:pPr>
            <a:r>
              <a:rPr lang="en-US" sz="2400" dirty="0">
                <a:solidFill>
                  <a:schemeClr val="bg1"/>
                </a:solidFill>
              </a:rPr>
              <a:t>Paul instructed Titus to be “a pattern for good works”. (Titus 2:7)</a:t>
            </a:r>
          </a:p>
        </p:txBody>
      </p:sp>
      <p:sp>
        <p:nvSpPr>
          <p:cNvPr id="4" name="Title 1">
            <a:extLst>
              <a:ext uri="{FF2B5EF4-FFF2-40B4-BE49-F238E27FC236}">
                <a16:creationId xmlns:a16="http://schemas.microsoft.com/office/drawing/2014/main" id="{AD991396-B862-44F8-A1A5-CBEDDD724F3C}"/>
              </a:ext>
            </a:extLst>
          </p:cNvPr>
          <p:cNvSpPr txBox="1">
            <a:spLocks/>
          </p:cNvSpPr>
          <p:nvPr/>
        </p:nvSpPr>
        <p:spPr>
          <a:xfrm>
            <a:off x="1932428" y="1536729"/>
            <a:ext cx="5279144" cy="354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rgbClr val="E92C39"/>
                </a:solidFill>
                <a:latin typeface="+mj-lt"/>
                <a:ea typeface="+mj-ea"/>
                <a:cs typeface="Adelle-Regular"/>
              </a:defRPr>
            </a:lvl1pPr>
          </a:lstStyle>
          <a:p>
            <a:r>
              <a:rPr lang="en-US" dirty="0"/>
              <a:t>(Matthew 5:16)</a:t>
            </a:r>
          </a:p>
        </p:txBody>
      </p:sp>
    </p:spTree>
    <p:extLst>
      <p:ext uri="{BB962C8B-B14F-4D97-AF65-F5344CB8AC3E}">
        <p14:creationId xmlns:p14="http://schemas.microsoft.com/office/powerpoint/2010/main" val="16533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28" y="155368"/>
            <a:ext cx="5279144" cy="1381361"/>
          </a:xfrm>
        </p:spPr>
        <p:txBody>
          <a:bodyPr/>
          <a:lstStyle/>
          <a:p>
            <a:br>
              <a:rPr lang="en-US" dirty="0"/>
            </a:br>
            <a:br>
              <a:rPr lang="en-US" dirty="0"/>
            </a:br>
            <a:r>
              <a:rPr lang="en-US" sz="3200" dirty="0"/>
              <a:t>Doing Good Works</a:t>
            </a:r>
            <a:endParaRPr lang="en-US" dirty="0"/>
          </a:p>
        </p:txBody>
      </p:sp>
      <p:sp>
        <p:nvSpPr>
          <p:cNvPr id="3" name="Text Placeholder 2"/>
          <p:cNvSpPr>
            <a:spLocks noGrp="1"/>
          </p:cNvSpPr>
          <p:nvPr>
            <p:ph type="body" sz="quarter" idx="10"/>
          </p:nvPr>
        </p:nvSpPr>
        <p:spPr/>
        <p:txBody>
          <a:bodyPr anchor="t">
            <a:normAutofit/>
          </a:bodyPr>
          <a:lstStyle/>
          <a:p>
            <a:pPr algn="l"/>
            <a:r>
              <a:rPr lang="en-US" dirty="0"/>
              <a:t>Told how we can do good works.</a:t>
            </a:r>
          </a:p>
          <a:p>
            <a:pPr marL="342900" indent="-342900" algn="l">
              <a:buFont typeface="Arial" panose="020B0604020202020204" pitchFamily="34" charset="0"/>
              <a:buChar char="•"/>
            </a:pPr>
            <a:r>
              <a:rPr lang="en-US" sz="2400" dirty="0">
                <a:solidFill>
                  <a:schemeClr val="bg1"/>
                </a:solidFill>
              </a:rPr>
              <a:t>Now we exhort you, brethren, warn those who are unruly, comfort the fainthearted, uphold the weak, be patient with all. See that no one renders evil for evil to anyone, but always pursue what is good both for yourselves and for all. (1 Thessalonians 5:14-15)</a:t>
            </a:r>
          </a:p>
          <a:p>
            <a:pPr marL="342900" indent="-342900" algn="l">
              <a:buFont typeface="Arial" panose="020B0604020202020204" pitchFamily="34" charset="0"/>
              <a:buChar char="•"/>
            </a:pPr>
            <a:r>
              <a:rPr lang="en-US" sz="2400" dirty="0">
                <a:solidFill>
                  <a:schemeClr val="bg1"/>
                </a:solidFill>
              </a:rPr>
              <a:t>Let him who stole steal no longer, but rather let him labor, working with his hands what is good, that he may have something to give him who has need. (Ephesians 4:28)</a:t>
            </a:r>
          </a:p>
        </p:txBody>
      </p:sp>
      <p:sp>
        <p:nvSpPr>
          <p:cNvPr id="4" name="Title 1">
            <a:extLst>
              <a:ext uri="{FF2B5EF4-FFF2-40B4-BE49-F238E27FC236}">
                <a16:creationId xmlns:a16="http://schemas.microsoft.com/office/drawing/2014/main" id="{AD991396-B862-44F8-A1A5-CBEDDD724F3C}"/>
              </a:ext>
            </a:extLst>
          </p:cNvPr>
          <p:cNvSpPr txBox="1">
            <a:spLocks/>
          </p:cNvSpPr>
          <p:nvPr/>
        </p:nvSpPr>
        <p:spPr>
          <a:xfrm>
            <a:off x="1932428" y="1536729"/>
            <a:ext cx="5279144" cy="354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rgbClr val="E92C39"/>
                </a:solidFill>
                <a:latin typeface="+mj-lt"/>
                <a:ea typeface="+mj-ea"/>
                <a:cs typeface="Adelle-Regular"/>
              </a:defRPr>
            </a:lvl1pPr>
          </a:lstStyle>
          <a:p>
            <a:r>
              <a:rPr lang="en-US" dirty="0"/>
              <a:t>(Matthew 5:16)</a:t>
            </a:r>
          </a:p>
        </p:txBody>
      </p:sp>
    </p:spTree>
    <p:extLst>
      <p:ext uri="{BB962C8B-B14F-4D97-AF65-F5344CB8AC3E}">
        <p14:creationId xmlns:p14="http://schemas.microsoft.com/office/powerpoint/2010/main" val="7119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28" y="155368"/>
            <a:ext cx="5279144" cy="1381361"/>
          </a:xfrm>
        </p:spPr>
        <p:txBody>
          <a:bodyPr/>
          <a:lstStyle/>
          <a:p>
            <a:br>
              <a:rPr lang="en-US" dirty="0"/>
            </a:br>
            <a:br>
              <a:rPr lang="en-US" dirty="0"/>
            </a:br>
            <a:r>
              <a:rPr lang="en-US" sz="3200" dirty="0"/>
              <a:t>Doing Good Works</a:t>
            </a:r>
            <a:endParaRPr lang="en-US" dirty="0"/>
          </a:p>
        </p:txBody>
      </p:sp>
      <p:sp>
        <p:nvSpPr>
          <p:cNvPr id="3" name="Text Placeholder 2"/>
          <p:cNvSpPr>
            <a:spLocks noGrp="1"/>
          </p:cNvSpPr>
          <p:nvPr>
            <p:ph type="body" sz="quarter" idx="10"/>
          </p:nvPr>
        </p:nvSpPr>
        <p:spPr/>
        <p:txBody>
          <a:bodyPr anchor="t">
            <a:normAutofit/>
          </a:bodyPr>
          <a:lstStyle/>
          <a:p>
            <a:pPr algn="l"/>
            <a:r>
              <a:rPr lang="en-US" dirty="0"/>
              <a:t>Told how we can do good works.</a:t>
            </a:r>
          </a:p>
          <a:p>
            <a:pPr marL="342900" indent="-342900" algn="l">
              <a:buFont typeface="Arial" panose="020B0604020202020204" pitchFamily="34" charset="0"/>
              <a:buChar char="•"/>
            </a:pPr>
            <a:r>
              <a:rPr lang="en-US" sz="2400" dirty="0">
                <a:solidFill>
                  <a:schemeClr val="bg1"/>
                </a:solidFill>
              </a:rPr>
              <a:t>As each one has received a gift, minister it to one another, as good stewards of the manifold grace of God. (1 Peter 4:10)</a:t>
            </a:r>
          </a:p>
          <a:p>
            <a:pPr marL="342900" indent="-342900" algn="l">
              <a:buFont typeface="Arial" panose="020B0604020202020204" pitchFamily="34" charset="0"/>
              <a:buChar char="•"/>
            </a:pPr>
            <a:r>
              <a:rPr lang="en-US" sz="2400" dirty="0">
                <a:solidFill>
                  <a:schemeClr val="bg1"/>
                </a:solidFill>
              </a:rPr>
              <a:t>Pure and undefiled religion before God and the Father is this: to visit orphans and widows in their trouble, and to keep oneself unspotted from the world. (James 1:27)</a:t>
            </a:r>
          </a:p>
        </p:txBody>
      </p:sp>
      <p:sp>
        <p:nvSpPr>
          <p:cNvPr id="4" name="Title 1">
            <a:extLst>
              <a:ext uri="{FF2B5EF4-FFF2-40B4-BE49-F238E27FC236}">
                <a16:creationId xmlns:a16="http://schemas.microsoft.com/office/drawing/2014/main" id="{AD991396-B862-44F8-A1A5-CBEDDD724F3C}"/>
              </a:ext>
            </a:extLst>
          </p:cNvPr>
          <p:cNvSpPr txBox="1">
            <a:spLocks/>
          </p:cNvSpPr>
          <p:nvPr/>
        </p:nvSpPr>
        <p:spPr>
          <a:xfrm>
            <a:off x="1932428" y="1536729"/>
            <a:ext cx="5279144" cy="354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rgbClr val="E92C39"/>
                </a:solidFill>
                <a:latin typeface="+mj-lt"/>
                <a:ea typeface="+mj-ea"/>
                <a:cs typeface="Adelle-Regular"/>
              </a:defRPr>
            </a:lvl1pPr>
          </a:lstStyle>
          <a:p>
            <a:r>
              <a:rPr lang="en-US" dirty="0"/>
              <a:t>(Matthew 5:16)</a:t>
            </a:r>
          </a:p>
        </p:txBody>
      </p:sp>
    </p:spTree>
    <p:extLst>
      <p:ext uri="{BB962C8B-B14F-4D97-AF65-F5344CB8AC3E}">
        <p14:creationId xmlns:p14="http://schemas.microsoft.com/office/powerpoint/2010/main" val="177500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28" y="155368"/>
            <a:ext cx="5279144" cy="1381361"/>
          </a:xfrm>
        </p:spPr>
        <p:txBody>
          <a:bodyPr/>
          <a:lstStyle/>
          <a:p>
            <a:br>
              <a:rPr lang="en-US" dirty="0"/>
            </a:br>
            <a:br>
              <a:rPr lang="en-US" dirty="0"/>
            </a:br>
            <a:r>
              <a:rPr lang="en-US" sz="3200" dirty="0"/>
              <a:t>Doing Good Works</a:t>
            </a:r>
            <a:endParaRPr lang="en-US" dirty="0"/>
          </a:p>
        </p:txBody>
      </p:sp>
      <p:sp>
        <p:nvSpPr>
          <p:cNvPr id="3" name="Text Placeholder 2"/>
          <p:cNvSpPr>
            <a:spLocks noGrp="1"/>
          </p:cNvSpPr>
          <p:nvPr>
            <p:ph type="body" sz="quarter" idx="10"/>
          </p:nvPr>
        </p:nvSpPr>
        <p:spPr/>
        <p:txBody>
          <a:bodyPr anchor="t">
            <a:normAutofit/>
          </a:bodyPr>
          <a:lstStyle/>
          <a:p>
            <a:pPr algn="l"/>
            <a:r>
              <a:rPr lang="en-US" dirty="0"/>
              <a:t>Our good works demonstrate our faith.</a:t>
            </a:r>
          </a:p>
          <a:p>
            <a:pPr marL="342900" indent="-342900" algn="l">
              <a:buFont typeface="Arial" panose="020B0604020202020204" pitchFamily="34" charset="0"/>
              <a:buChar char="•"/>
            </a:pPr>
            <a:r>
              <a:rPr lang="en-US" sz="2400" dirty="0">
                <a:solidFill>
                  <a:schemeClr val="bg1"/>
                </a:solidFill>
              </a:rPr>
              <a:t>What does it profit, my brethren, if someone says he has faith but does not have works? Can faith save him? If a brother or sister is naked and destitute of daily food, and one of you says to them, “Depart in peace, be warmed and filled,” but you do not give them the things which are needed for the body, what does it profit? Thus also faith by itself, if it does not have works, is dead. (James 2:14-17)</a:t>
            </a:r>
          </a:p>
        </p:txBody>
      </p:sp>
      <p:sp>
        <p:nvSpPr>
          <p:cNvPr id="4" name="Title 1">
            <a:extLst>
              <a:ext uri="{FF2B5EF4-FFF2-40B4-BE49-F238E27FC236}">
                <a16:creationId xmlns:a16="http://schemas.microsoft.com/office/drawing/2014/main" id="{AD991396-B862-44F8-A1A5-CBEDDD724F3C}"/>
              </a:ext>
            </a:extLst>
          </p:cNvPr>
          <p:cNvSpPr txBox="1">
            <a:spLocks/>
          </p:cNvSpPr>
          <p:nvPr/>
        </p:nvSpPr>
        <p:spPr>
          <a:xfrm>
            <a:off x="1932428" y="1536729"/>
            <a:ext cx="5279144" cy="3542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1600" kern="1200">
                <a:solidFill>
                  <a:srgbClr val="E92C39"/>
                </a:solidFill>
                <a:latin typeface="+mj-lt"/>
                <a:ea typeface="+mj-ea"/>
                <a:cs typeface="Adelle-Regular"/>
              </a:defRPr>
            </a:lvl1pPr>
          </a:lstStyle>
          <a:p>
            <a:r>
              <a:rPr lang="en-US" dirty="0"/>
              <a:t>(Matthew 5:16)</a:t>
            </a:r>
          </a:p>
        </p:txBody>
      </p:sp>
    </p:spTree>
    <p:extLst>
      <p:ext uri="{BB962C8B-B14F-4D97-AF65-F5344CB8AC3E}">
        <p14:creationId xmlns:p14="http://schemas.microsoft.com/office/powerpoint/2010/main" val="219354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1083</TotalTime>
  <Words>1323</Words>
  <Application>Microsoft Office PowerPoint</Application>
  <PresentationFormat>On-screen Show (4:3)</PresentationFormat>
  <Paragraphs>128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Trebuchet MS</vt:lpstr>
      <vt:lpstr>Default</vt:lpstr>
      <vt:lpstr> Doing Good Works</vt:lpstr>
      <vt:lpstr>  Doing Good Works</vt:lpstr>
      <vt:lpstr>  Doing Good Works</vt:lpstr>
      <vt:lpstr>  Doing Good Works</vt:lpstr>
      <vt:lpstr>  Doing Good Works</vt:lpstr>
      <vt:lpstr>  Doing Good Works</vt:lpstr>
      <vt:lpstr>  Doing Good Works</vt:lpstr>
      <vt:lpstr>  Doing Good Works</vt:lpstr>
      <vt:lpstr>  Doing Good Works</vt:lpstr>
      <vt:lpstr>  Doing Good Works</vt:lpstr>
      <vt:lpstr>  Doing Good Works</vt:lpstr>
      <vt:lpstr>  Doing Good Works</vt:lpstr>
      <vt:lpstr>  Doing Good Works</vt:lpstr>
      <vt:lpstr>  Doing Good Works</vt:lpstr>
      <vt:lpstr>  Doing Good Works</vt:lpstr>
      <vt:lpstr>  Doing Good Works</vt:lpstr>
      <vt:lpstr>  Doing Good Works</vt:lpstr>
      <vt:lpstr>  Doing Good Works</vt:lpstr>
      <vt:lpstr> Doing Good Works</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Monty Absher</cp:lastModifiedBy>
  <cp:revision>46</cp:revision>
  <cp:lastPrinted>2021-03-28T19:02:54Z</cp:lastPrinted>
  <dcterms:created xsi:type="dcterms:W3CDTF">2014-03-26T14:03:34Z</dcterms:created>
  <dcterms:modified xsi:type="dcterms:W3CDTF">2021-03-28T19:20:35Z</dcterms:modified>
</cp:coreProperties>
</file>