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4" r:id="rId6"/>
    <p:sldId id="265" r:id="rId7"/>
    <p:sldId id="266" r:id="rId8"/>
    <p:sldId id="267" r:id="rId9"/>
    <p:sldId id="268" r:id="rId10"/>
    <p:sldId id="269" r:id="rId11"/>
    <p:sldId id="259" r:id="rId12"/>
    <p:sldId id="260" r:id="rId13"/>
    <p:sldId id="26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1D04"/>
    <a:srgbClr val="B28C0C"/>
    <a:srgbClr val="5D63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106" d="100"/>
          <a:sy n="106" d="100"/>
        </p:scale>
        <p:origin x="630" y="-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EFA8DA-1461-4D78-8D6F-D7524EE1A7A0}"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4B63-0A6A-4D8A-AADF-12DE4C91089C}" type="slidenum">
              <a:rPr lang="en-US" smtClean="0"/>
              <a:t>‹#›</a:t>
            </a:fld>
            <a:endParaRPr lang="en-US" dirty="0"/>
          </a:p>
        </p:txBody>
      </p:sp>
    </p:spTree>
    <p:extLst>
      <p:ext uri="{BB962C8B-B14F-4D97-AF65-F5344CB8AC3E}">
        <p14:creationId xmlns:p14="http://schemas.microsoft.com/office/powerpoint/2010/main" val="61480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EFA8DA-1461-4D78-8D6F-D7524EE1A7A0}"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4B63-0A6A-4D8A-AADF-12DE4C91089C}" type="slidenum">
              <a:rPr lang="en-US" smtClean="0"/>
              <a:t>‹#›</a:t>
            </a:fld>
            <a:endParaRPr lang="en-US" dirty="0"/>
          </a:p>
        </p:txBody>
      </p:sp>
    </p:spTree>
    <p:extLst>
      <p:ext uri="{BB962C8B-B14F-4D97-AF65-F5344CB8AC3E}">
        <p14:creationId xmlns:p14="http://schemas.microsoft.com/office/powerpoint/2010/main" val="1069119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EFA8DA-1461-4D78-8D6F-D7524EE1A7A0}"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4B63-0A6A-4D8A-AADF-12DE4C91089C}" type="slidenum">
              <a:rPr lang="en-US" smtClean="0"/>
              <a:t>‹#›</a:t>
            </a:fld>
            <a:endParaRPr lang="en-US" dirty="0"/>
          </a:p>
        </p:txBody>
      </p:sp>
    </p:spTree>
    <p:extLst>
      <p:ext uri="{BB962C8B-B14F-4D97-AF65-F5344CB8AC3E}">
        <p14:creationId xmlns:p14="http://schemas.microsoft.com/office/powerpoint/2010/main" val="631718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EFA8DA-1461-4D78-8D6F-D7524EE1A7A0}"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4B63-0A6A-4D8A-AADF-12DE4C91089C}" type="slidenum">
              <a:rPr lang="en-US" smtClean="0"/>
              <a:t>‹#›</a:t>
            </a:fld>
            <a:endParaRPr lang="en-US" dirty="0"/>
          </a:p>
        </p:txBody>
      </p:sp>
    </p:spTree>
    <p:extLst>
      <p:ext uri="{BB962C8B-B14F-4D97-AF65-F5344CB8AC3E}">
        <p14:creationId xmlns:p14="http://schemas.microsoft.com/office/powerpoint/2010/main" val="86892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EFA8DA-1461-4D78-8D6F-D7524EE1A7A0}"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4B63-0A6A-4D8A-AADF-12DE4C91089C}" type="slidenum">
              <a:rPr lang="en-US" smtClean="0"/>
              <a:t>‹#›</a:t>
            </a:fld>
            <a:endParaRPr lang="en-US" dirty="0"/>
          </a:p>
        </p:txBody>
      </p:sp>
    </p:spTree>
    <p:extLst>
      <p:ext uri="{BB962C8B-B14F-4D97-AF65-F5344CB8AC3E}">
        <p14:creationId xmlns:p14="http://schemas.microsoft.com/office/powerpoint/2010/main" val="230853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EFA8DA-1461-4D78-8D6F-D7524EE1A7A0}"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4B63-0A6A-4D8A-AADF-12DE4C91089C}" type="slidenum">
              <a:rPr lang="en-US" smtClean="0"/>
              <a:t>‹#›</a:t>
            </a:fld>
            <a:endParaRPr lang="en-US" dirty="0"/>
          </a:p>
        </p:txBody>
      </p:sp>
    </p:spTree>
    <p:extLst>
      <p:ext uri="{BB962C8B-B14F-4D97-AF65-F5344CB8AC3E}">
        <p14:creationId xmlns:p14="http://schemas.microsoft.com/office/powerpoint/2010/main" val="231906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EFA8DA-1461-4D78-8D6F-D7524EE1A7A0}" type="datetimeFigureOut">
              <a:rPr lang="en-US" smtClean="0"/>
              <a:t>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CE4B63-0A6A-4D8A-AADF-12DE4C91089C}" type="slidenum">
              <a:rPr lang="en-US" smtClean="0"/>
              <a:t>‹#›</a:t>
            </a:fld>
            <a:endParaRPr lang="en-US" dirty="0"/>
          </a:p>
        </p:txBody>
      </p:sp>
    </p:spTree>
    <p:extLst>
      <p:ext uri="{BB962C8B-B14F-4D97-AF65-F5344CB8AC3E}">
        <p14:creationId xmlns:p14="http://schemas.microsoft.com/office/powerpoint/2010/main" val="287999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EFA8DA-1461-4D78-8D6F-D7524EE1A7A0}" type="datetimeFigureOut">
              <a:rPr lang="en-US" smtClean="0"/>
              <a:t>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CE4B63-0A6A-4D8A-AADF-12DE4C91089C}" type="slidenum">
              <a:rPr lang="en-US" smtClean="0"/>
              <a:t>‹#›</a:t>
            </a:fld>
            <a:endParaRPr lang="en-US" dirty="0"/>
          </a:p>
        </p:txBody>
      </p:sp>
    </p:spTree>
    <p:extLst>
      <p:ext uri="{BB962C8B-B14F-4D97-AF65-F5344CB8AC3E}">
        <p14:creationId xmlns:p14="http://schemas.microsoft.com/office/powerpoint/2010/main" val="288864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FA8DA-1461-4D78-8D6F-D7524EE1A7A0}" type="datetimeFigureOut">
              <a:rPr lang="en-US" smtClean="0"/>
              <a:t>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CE4B63-0A6A-4D8A-AADF-12DE4C91089C}" type="slidenum">
              <a:rPr lang="en-US" smtClean="0"/>
              <a:t>‹#›</a:t>
            </a:fld>
            <a:endParaRPr lang="en-US" dirty="0"/>
          </a:p>
        </p:txBody>
      </p:sp>
    </p:spTree>
    <p:extLst>
      <p:ext uri="{BB962C8B-B14F-4D97-AF65-F5344CB8AC3E}">
        <p14:creationId xmlns:p14="http://schemas.microsoft.com/office/powerpoint/2010/main" val="217672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EFA8DA-1461-4D78-8D6F-D7524EE1A7A0}"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4B63-0A6A-4D8A-AADF-12DE4C91089C}" type="slidenum">
              <a:rPr lang="en-US" smtClean="0"/>
              <a:t>‹#›</a:t>
            </a:fld>
            <a:endParaRPr lang="en-US" dirty="0"/>
          </a:p>
        </p:txBody>
      </p:sp>
    </p:spTree>
    <p:extLst>
      <p:ext uri="{BB962C8B-B14F-4D97-AF65-F5344CB8AC3E}">
        <p14:creationId xmlns:p14="http://schemas.microsoft.com/office/powerpoint/2010/main" val="3298831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EFA8DA-1461-4D78-8D6F-D7524EE1A7A0}"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4B63-0A6A-4D8A-AADF-12DE4C91089C}" type="slidenum">
              <a:rPr lang="en-US" smtClean="0"/>
              <a:t>‹#›</a:t>
            </a:fld>
            <a:endParaRPr lang="en-US" dirty="0"/>
          </a:p>
        </p:txBody>
      </p:sp>
    </p:spTree>
    <p:extLst>
      <p:ext uri="{BB962C8B-B14F-4D97-AF65-F5344CB8AC3E}">
        <p14:creationId xmlns:p14="http://schemas.microsoft.com/office/powerpoint/2010/main" val="2660706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FA8DA-1461-4D78-8D6F-D7524EE1A7A0}" type="datetimeFigureOut">
              <a:rPr lang="en-US" smtClean="0"/>
              <a:t>2/7/2021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E4B63-0A6A-4D8A-AADF-12DE4C91089C}" type="slidenum">
              <a:rPr lang="en-US" smtClean="0"/>
              <a:t>‹#›</a:t>
            </a:fld>
            <a:endParaRPr lang="en-US" dirty="0"/>
          </a:p>
        </p:txBody>
      </p:sp>
    </p:spTree>
    <p:extLst>
      <p:ext uri="{BB962C8B-B14F-4D97-AF65-F5344CB8AC3E}">
        <p14:creationId xmlns:p14="http://schemas.microsoft.com/office/powerpoint/2010/main" val="2837945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33AC1B1-757C-4F15-9984-45B91DBC57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58FF0BF4-DE0F-495D-AC53-1A6C358413E8}"/>
              </a:ext>
            </a:extLst>
          </p:cNvPr>
          <p:cNvSpPr txBox="1"/>
          <p:nvPr/>
        </p:nvSpPr>
        <p:spPr>
          <a:xfrm>
            <a:off x="0" y="835364"/>
            <a:ext cx="9143999" cy="830997"/>
          </a:xfrm>
          <a:prstGeom prst="rect">
            <a:avLst/>
          </a:prstGeom>
          <a:noFill/>
        </p:spPr>
        <p:txBody>
          <a:bodyPr wrap="square" rtlCol="0">
            <a:spAutoFit/>
          </a:bodyPr>
          <a:lstStyle/>
          <a:p>
            <a:pPr algn="ctr"/>
            <a:r>
              <a:rPr lang="en-US" sz="4800" b="1" spc="1000" dirty="0">
                <a:gradFill flip="none" rotWithShape="1">
                  <a:gsLst>
                    <a:gs pos="0">
                      <a:srgbClr val="B28C0C"/>
                    </a:gs>
                    <a:gs pos="50000">
                      <a:srgbClr val="5D6318"/>
                    </a:gs>
                    <a:gs pos="100000">
                      <a:srgbClr val="3D1D04"/>
                    </a:gs>
                  </a:gsLst>
                  <a:lin ang="0" scaled="1"/>
                  <a:tileRect/>
                </a:gradFill>
                <a:latin typeface="Century Gothic" panose="020B0502020202020204" pitchFamily="34" charset="0"/>
              </a:rPr>
              <a:t>THE VALLEY OF DRY</a:t>
            </a:r>
          </a:p>
        </p:txBody>
      </p:sp>
    </p:spTree>
    <p:extLst>
      <p:ext uri="{BB962C8B-B14F-4D97-AF65-F5344CB8AC3E}">
        <p14:creationId xmlns:p14="http://schemas.microsoft.com/office/powerpoint/2010/main" val="549171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7B8F79-F573-4703-B2C2-E880FCE24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9144000" cy="6858000"/>
          </a:xfrm>
          <a:prstGeom prst="rect">
            <a:avLst/>
          </a:prstGeom>
        </p:spPr>
      </p:pic>
      <p:sp>
        <p:nvSpPr>
          <p:cNvPr id="2" name="TextBox 1">
            <a:extLst>
              <a:ext uri="{FF2B5EF4-FFF2-40B4-BE49-F238E27FC236}">
                <a16:creationId xmlns:a16="http://schemas.microsoft.com/office/drawing/2014/main" id="{377B27C0-0D63-4684-9900-4F423CEE1201}"/>
              </a:ext>
            </a:extLst>
          </p:cNvPr>
          <p:cNvSpPr txBox="1"/>
          <p:nvPr/>
        </p:nvSpPr>
        <p:spPr>
          <a:xfrm>
            <a:off x="465015" y="2551837"/>
            <a:ext cx="8213969" cy="1754326"/>
          </a:xfrm>
          <a:prstGeom prst="rect">
            <a:avLst/>
          </a:prstGeom>
          <a:noFill/>
        </p:spPr>
        <p:txBody>
          <a:bodyPr wrap="square" rtlCol="0">
            <a:spAutoFit/>
          </a:bodyPr>
          <a:lstStyle/>
          <a:p>
            <a:pPr algn="ctr"/>
            <a:r>
              <a:rPr lang="en-US" sz="3600" b="1" dirty="0">
                <a:solidFill>
                  <a:srgbClr val="3D1D04"/>
                </a:solidFill>
                <a:latin typeface="Arial Narrow" panose="020B0606020202030204" pitchFamily="34" charset="0"/>
              </a:rPr>
              <a:t>The valley of dry bones is about </a:t>
            </a:r>
            <a:r>
              <a:rPr lang="en-US" sz="3600" b="1" i="1" dirty="0">
                <a:solidFill>
                  <a:srgbClr val="3D1D04"/>
                </a:solidFill>
                <a:latin typeface="Arial Narrow" panose="020B0606020202030204" pitchFamily="34" charset="0"/>
              </a:rPr>
              <a:t>our</a:t>
            </a:r>
            <a:r>
              <a:rPr lang="en-US" sz="3600" b="1" dirty="0">
                <a:solidFill>
                  <a:srgbClr val="3D1D04"/>
                </a:solidFill>
                <a:latin typeface="Arial Narrow" panose="020B0606020202030204" pitchFamily="34" charset="0"/>
              </a:rPr>
              <a:t> spiritual transformation by the power of God through Christ Jesus!</a:t>
            </a:r>
            <a:endParaRPr lang="en-US" sz="3600" dirty="0">
              <a:solidFill>
                <a:srgbClr val="3D1D04"/>
              </a:solidFill>
              <a:latin typeface="Arial Narrow" panose="020B0606020202030204" pitchFamily="34" charset="0"/>
            </a:endParaRPr>
          </a:p>
        </p:txBody>
      </p:sp>
    </p:spTree>
    <p:extLst>
      <p:ext uri="{BB962C8B-B14F-4D97-AF65-F5344CB8AC3E}">
        <p14:creationId xmlns:p14="http://schemas.microsoft.com/office/powerpoint/2010/main" val="211353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7B8F79-F573-4703-B2C2-E880FCE24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9144000" cy="6858000"/>
          </a:xfrm>
          <a:prstGeom prst="rect">
            <a:avLst/>
          </a:prstGeom>
        </p:spPr>
      </p:pic>
      <p:sp>
        <p:nvSpPr>
          <p:cNvPr id="2" name="TextBox 1">
            <a:extLst>
              <a:ext uri="{FF2B5EF4-FFF2-40B4-BE49-F238E27FC236}">
                <a16:creationId xmlns:a16="http://schemas.microsoft.com/office/drawing/2014/main" id="{377B27C0-0D63-4684-9900-4F423CEE1201}"/>
              </a:ext>
            </a:extLst>
          </p:cNvPr>
          <p:cNvSpPr txBox="1"/>
          <p:nvPr/>
        </p:nvSpPr>
        <p:spPr>
          <a:xfrm>
            <a:off x="484554" y="637643"/>
            <a:ext cx="8213969" cy="6370975"/>
          </a:xfrm>
          <a:prstGeom prst="rect">
            <a:avLst/>
          </a:prstGeom>
          <a:noFill/>
        </p:spPr>
        <p:txBody>
          <a:bodyPr wrap="square" rtlCol="0">
            <a:spAutoFit/>
          </a:bodyPr>
          <a:lstStyle/>
          <a:p>
            <a:r>
              <a:rPr lang="en-US" sz="3200" b="1" dirty="0">
                <a:solidFill>
                  <a:srgbClr val="3D1D04"/>
                </a:solidFill>
                <a:latin typeface="Arial Narrow" panose="020B0606020202030204" pitchFamily="34" charset="0"/>
              </a:rPr>
              <a:t>John 3:3-6</a:t>
            </a:r>
          </a:p>
          <a:p>
            <a:endParaRPr lang="en-US" sz="800" b="1" dirty="0">
              <a:solidFill>
                <a:srgbClr val="3D1D04"/>
              </a:solidFill>
              <a:latin typeface="Arial Narrow" panose="020B0606020202030204" pitchFamily="34" charset="0"/>
            </a:endParaRPr>
          </a:p>
          <a:p>
            <a:pPr marL="914400" lvl="1" indent="-457200">
              <a:buFont typeface="Arial" panose="020B0604020202020204" pitchFamily="34" charset="0"/>
              <a:buChar char="•"/>
            </a:pPr>
            <a:r>
              <a:rPr lang="en-US" sz="3200" b="1" dirty="0">
                <a:solidFill>
                  <a:srgbClr val="3D1D04"/>
                </a:solidFill>
                <a:latin typeface="Arial Narrow" panose="020B0606020202030204" pitchFamily="34" charset="0"/>
              </a:rPr>
              <a:t>v. 3 – </a:t>
            </a:r>
            <a:r>
              <a:rPr lang="en-US" sz="3200" dirty="0">
                <a:solidFill>
                  <a:srgbClr val="3D1D04"/>
                </a:solidFill>
                <a:latin typeface="Arial Narrow" panose="020B0606020202030204" pitchFamily="34" charset="0"/>
              </a:rPr>
              <a:t>“born again” could be translated “born from above”</a:t>
            </a:r>
          </a:p>
          <a:p>
            <a:pPr marL="914400" lvl="1" indent="-457200">
              <a:buFont typeface="Arial" panose="020B0604020202020204" pitchFamily="34" charset="0"/>
              <a:buChar char="•"/>
            </a:pPr>
            <a:endParaRPr lang="en-US" sz="800" dirty="0">
              <a:solidFill>
                <a:srgbClr val="3D1D04"/>
              </a:solidFill>
              <a:latin typeface="Arial Narrow" panose="020B0606020202030204" pitchFamily="34" charset="0"/>
            </a:endParaRPr>
          </a:p>
          <a:p>
            <a:pPr marL="914400" lvl="1" indent="-457200">
              <a:buFont typeface="Arial" panose="020B0604020202020204" pitchFamily="34" charset="0"/>
              <a:buChar char="•"/>
            </a:pPr>
            <a:r>
              <a:rPr lang="en-US" sz="3200" b="1" dirty="0">
                <a:solidFill>
                  <a:srgbClr val="3D1D04"/>
                </a:solidFill>
                <a:latin typeface="Arial Narrow" panose="020B0606020202030204" pitchFamily="34" charset="0"/>
              </a:rPr>
              <a:t>v. 5 </a:t>
            </a:r>
            <a:r>
              <a:rPr lang="en-US" sz="3200" dirty="0">
                <a:solidFill>
                  <a:srgbClr val="3D1D04"/>
                </a:solidFill>
                <a:latin typeface="Arial Narrow" panose="020B0606020202030204" pitchFamily="34" charset="0"/>
              </a:rPr>
              <a:t>-</a:t>
            </a:r>
            <a:r>
              <a:rPr lang="en-US" sz="3200" b="1" dirty="0">
                <a:solidFill>
                  <a:srgbClr val="3D1D04"/>
                </a:solidFill>
                <a:latin typeface="Arial Narrow" panose="020B0606020202030204" pitchFamily="34" charset="0"/>
              </a:rPr>
              <a:t> </a:t>
            </a:r>
            <a:r>
              <a:rPr lang="en-US" sz="3200" dirty="0">
                <a:solidFill>
                  <a:srgbClr val="3D1D04"/>
                </a:solidFill>
                <a:latin typeface="Arial Narrow" panose="020B0606020202030204" pitchFamily="34" charset="0"/>
              </a:rPr>
              <a:t>born of water</a:t>
            </a:r>
          </a:p>
          <a:p>
            <a:pPr marL="1828800" lvl="3" indent="-457200">
              <a:buFontTx/>
              <a:buChar char="-"/>
            </a:pPr>
            <a:r>
              <a:rPr lang="en-US" sz="3200" i="1" dirty="0">
                <a:solidFill>
                  <a:srgbClr val="3D1D04"/>
                </a:solidFill>
                <a:latin typeface="Arial Narrow" panose="020B0606020202030204" pitchFamily="34" charset="0"/>
              </a:rPr>
              <a:t>Ezek. 36:25 – I will sprinkle clean water on you and you shall be clean from all your uncleannesses…</a:t>
            </a:r>
          </a:p>
          <a:p>
            <a:pPr marL="1828800" lvl="3" indent="-457200">
              <a:buFontTx/>
              <a:buChar char="-"/>
            </a:pPr>
            <a:endParaRPr lang="en-US" sz="800" i="1" dirty="0">
              <a:solidFill>
                <a:srgbClr val="3D1D04"/>
              </a:solidFill>
              <a:latin typeface="Arial Narrow" panose="020B0606020202030204" pitchFamily="34" charset="0"/>
            </a:endParaRPr>
          </a:p>
          <a:p>
            <a:pPr marL="914400" lvl="1" indent="-457200">
              <a:buFont typeface="Arial" panose="020B0604020202020204" pitchFamily="34" charset="0"/>
              <a:buChar char="•"/>
            </a:pPr>
            <a:r>
              <a:rPr lang="en-US" sz="3200" b="1" dirty="0">
                <a:solidFill>
                  <a:srgbClr val="3D1D04"/>
                </a:solidFill>
                <a:latin typeface="Arial Narrow" panose="020B0606020202030204" pitchFamily="34" charset="0"/>
              </a:rPr>
              <a:t>v. 5 </a:t>
            </a:r>
            <a:r>
              <a:rPr lang="en-US" sz="3200" dirty="0">
                <a:solidFill>
                  <a:srgbClr val="3D1D04"/>
                </a:solidFill>
                <a:latin typeface="Arial Narrow" panose="020B0606020202030204" pitchFamily="34" charset="0"/>
              </a:rPr>
              <a:t>– and the Spirit </a:t>
            </a:r>
          </a:p>
          <a:p>
            <a:pPr marL="1828800" lvl="3" indent="-457200">
              <a:buFontTx/>
              <a:buChar char="-"/>
            </a:pPr>
            <a:r>
              <a:rPr lang="en-US" sz="3200" i="1" dirty="0">
                <a:solidFill>
                  <a:srgbClr val="3D1D04"/>
                </a:solidFill>
                <a:latin typeface="Arial Narrow" panose="020B0606020202030204" pitchFamily="34" charset="0"/>
              </a:rPr>
              <a:t>Ezek. 36:27 - And I will put my Spirit within you, and cause you to walk in my statutes and be careful to obey my rules.</a:t>
            </a:r>
          </a:p>
          <a:p>
            <a:pPr marL="1828800" lvl="3" indent="-457200">
              <a:buFontTx/>
              <a:buChar char="-"/>
            </a:pPr>
            <a:endParaRPr lang="en-US" sz="3200" i="1" dirty="0">
              <a:solidFill>
                <a:srgbClr val="3D1D04"/>
              </a:solidFill>
              <a:latin typeface="Arial Narrow" panose="020B0606020202030204" pitchFamily="34" charset="0"/>
            </a:endParaRPr>
          </a:p>
        </p:txBody>
      </p:sp>
    </p:spTree>
    <p:extLst>
      <p:ext uri="{BB962C8B-B14F-4D97-AF65-F5344CB8AC3E}">
        <p14:creationId xmlns:p14="http://schemas.microsoft.com/office/powerpoint/2010/main" val="361714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2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125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1250"/>
                                        <p:tgtEl>
                                          <p:spTgt spid="2">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fade">
                                      <p:cBhvr>
                                        <p:cTn id="19" dur="1250"/>
                                        <p:tgtEl>
                                          <p:spTgt spid="2">
                                            <p:txEl>
                                              <p:pRg st="7" end="7"/>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125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7B8F79-F573-4703-B2C2-E880FCE24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9144000" cy="6858000"/>
          </a:xfrm>
          <a:prstGeom prst="rect">
            <a:avLst/>
          </a:prstGeom>
        </p:spPr>
      </p:pic>
      <p:sp>
        <p:nvSpPr>
          <p:cNvPr id="2" name="TextBox 1">
            <a:extLst>
              <a:ext uri="{FF2B5EF4-FFF2-40B4-BE49-F238E27FC236}">
                <a16:creationId xmlns:a16="http://schemas.microsoft.com/office/drawing/2014/main" id="{377B27C0-0D63-4684-9900-4F423CEE1201}"/>
              </a:ext>
            </a:extLst>
          </p:cNvPr>
          <p:cNvSpPr txBox="1"/>
          <p:nvPr/>
        </p:nvSpPr>
        <p:spPr>
          <a:xfrm>
            <a:off x="465015" y="2644170"/>
            <a:ext cx="8213969" cy="1569660"/>
          </a:xfrm>
          <a:prstGeom prst="rect">
            <a:avLst/>
          </a:prstGeom>
          <a:noFill/>
        </p:spPr>
        <p:txBody>
          <a:bodyPr wrap="square" rtlCol="0">
            <a:spAutoFit/>
          </a:bodyPr>
          <a:lstStyle/>
          <a:p>
            <a:pPr algn="ctr"/>
            <a:r>
              <a:rPr lang="en-US" sz="4800" b="1" dirty="0">
                <a:solidFill>
                  <a:srgbClr val="3D1D04"/>
                </a:solidFill>
                <a:latin typeface="Arial Narrow" panose="020B0606020202030204" pitchFamily="34" charset="0"/>
              </a:rPr>
              <a:t>Have you been born of </a:t>
            </a:r>
          </a:p>
          <a:p>
            <a:pPr algn="ctr"/>
            <a:r>
              <a:rPr lang="en-US" sz="4800" b="1" dirty="0">
                <a:solidFill>
                  <a:srgbClr val="3D1D04"/>
                </a:solidFill>
                <a:latin typeface="Arial Narrow" panose="020B0606020202030204" pitchFamily="34" charset="0"/>
              </a:rPr>
              <a:t>water and the Spirit?</a:t>
            </a:r>
          </a:p>
        </p:txBody>
      </p:sp>
    </p:spTree>
    <p:extLst>
      <p:ext uri="{BB962C8B-B14F-4D97-AF65-F5344CB8AC3E}">
        <p14:creationId xmlns:p14="http://schemas.microsoft.com/office/powerpoint/2010/main" val="271241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33AC1B1-757C-4F15-9984-45B91DBC57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58FF0BF4-DE0F-495D-AC53-1A6C358413E8}"/>
              </a:ext>
            </a:extLst>
          </p:cNvPr>
          <p:cNvSpPr txBox="1"/>
          <p:nvPr/>
        </p:nvSpPr>
        <p:spPr>
          <a:xfrm>
            <a:off x="0" y="835364"/>
            <a:ext cx="9143999" cy="830997"/>
          </a:xfrm>
          <a:prstGeom prst="rect">
            <a:avLst/>
          </a:prstGeom>
          <a:noFill/>
        </p:spPr>
        <p:txBody>
          <a:bodyPr wrap="square" rtlCol="0">
            <a:spAutoFit/>
          </a:bodyPr>
          <a:lstStyle/>
          <a:p>
            <a:pPr algn="ctr"/>
            <a:r>
              <a:rPr lang="en-US" sz="4800" b="1" spc="1000" dirty="0">
                <a:gradFill flip="none" rotWithShape="1">
                  <a:gsLst>
                    <a:gs pos="0">
                      <a:srgbClr val="B28C0C"/>
                    </a:gs>
                    <a:gs pos="50000">
                      <a:srgbClr val="5D6318"/>
                    </a:gs>
                    <a:gs pos="100000">
                      <a:srgbClr val="3D1D04"/>
                    </a:gs>
                  </a:gsLst>
                  <a:lin ang="0" scaled="1"/>
                  <a:tileRect/>
                </a:gradFill>
                <a:latin typeface="Century Gothic" panose="020B0502020202020204" pitchFamily="34" charset="0"/>
              </a:rPr>
              <a:t>THE VALLEY OF DRY</a:t>
            </a:r>
          </a:p>
        </p:txBody>
      </p:sp>
    </p:spTree>
    <p:extLst>
      <p:ext uri="{BB962C8B-B14F-4D97-AF65-F5344CB8AC3E}">
        <p14:creationId xmlns:p14="http://schemas.microsoft.com/office/powerpoint/2010/main" val="228448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25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7B8F79-F573-4703-B2C2-E880FCE24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9144000" cy="6858000"/>
          </a:xfrm>
          <a:prstGeom prst="rect">
            <a:avLst/>
          </a:prstGeom>
        </p:spPr>
      </p:pic>
      <p:sp>
        <p:nvSpPr>
          <p:cNvPr id="2" name="TextBox 1">
            <a:extLst>
              <a:ext uri="{FF2B5EF4-FFF2-40B4-BE49-F238E27FC236}">
                <a16:creationId xmlns:a16="http://schemas.microsoft.com/office/drawing/2014/main" id="{377B27C0-0D63-4684-9900-4F423CEE1201}"/>
              </a:ext>
            </a:extLst>
          </p:cNvPr>
          <p:cNvSpPr txBox="1"/>
          <p:nvPr/>
        </p:nvSpPr>
        <p:spPr>
          <a:xfrm>
            <a:off x="484554" y="637643"/>
            <a:ext cx="8213969" cy="5755422"/>
          </a:xfrm>
          <a:prstGeom prst="rect">
            <a:avLst/>
          </a:prstGeom>
          <a:noFill/>
        </p:spPr>
        <p:txBody>
          <a:bodyPr wrap="square" rtlCol="0">
            <a:spAutoFit/>
          </a:bodyPr>
          <a:lstStyle/>
          <a:p>
            <a:r>
              <a:rPr lang="en-US" sz="3200" b="1" dirty="0">
                <a:solidFill>
                  <a:srgbClr val="3D1D04"/>
                </a:solidFill>
                <a:latin typeface="Arial Narrow" panose="020B0606020202030204" pitchFamily="34" charset="0"/>
              </a:rPr>
              <a:t>Ezekiel 36</a:t>
            </a:r>
          </a:p>
          <a:p>
            <a:endParaRPr lang="en-US" sz="800" b="1" dirty="0">
              <a:solidFill>
                <a:srgbClr val="3D1D04"/>
              </a:solidFill>
              <a:latin typeface="Arial Narrow" panose="020B0606020202030204" pitchFamily="34" charset="0"/>
            </a:endParaRPr>
          </a:p>
          <a:p>
            <a:pPr marL="914400" lvl="1" indent="-457200">
              <a:buFont typeface="Arial" panose="020B0604020202020204" pitchFamily="34" charset="0"/>
              <a:buChar char="•"/>
            </a:pPr>
            <a:r>
              <a:rPr lang="en-US" sz="3200" b="1" dirty="0">
                <a:solidFill>
                  <a:srgbClr val="3D1D04"/>
                </a:solidFill>
                <a:latin typeface="Arial Narrow" panose="020B0606020202030204" pitchFamily="34" charset="0"/>
              </a:rPr>
              <a:t>vv. 16-21 </a:t>
            </a:r>
            <a:r>
              <a:rPr lang="en-US" sz="3200" dirty="0">
                <a:solidFill>
                  <a:srgbClr val="3D1D04"/>
                </a:solidFill>
                <a:latin typeface="Arial Narrow" panose="020B0606020202030204" pitchFamily="34" charset="0"/>
              </a:rPr>
              <a:t>– God’s name profaned among the nations</a:t>
            </a:r>
          </a:p>
          <a:p>
            <a:pPr marL="914400" lvl="1" indent="-457200">
              <a:buFont typeface="Arial" panose="020B0604020202020204" pitchFamily="34" charset="0"/>
              <a:buChar char="•"/>
            </a:pPr>
            <a:endParaRPr lang="en-US" sz="800" dirty="0">
              <a:solidFill>
                <a:srgbClr val="3D1D04"/>
              </a:solidFill>
              <a:latin typeface="Arial Narrow" panose="020B0606020202030204" pitchFamily="34" charset="0"/>
            </a:endParaRPr>
          </a:p>
          <a:p>
            <a:pPr marL="914400" lvl="1" indent="-457200">
              <a:buFont typeface="Arial" panose="020B0604020202020204" pitchFamily="34" charset="0"/>
              <a:buChar char="•"/>
            </a:pPr>
            <a:r>
              <a:rPr lang="en-US" sz="3200" b="1" dirty="0">
                <a:solidFill>
                  <a:srgbClr val="3D1D04"/>
                </a:solidFill>
                <a:latin typeface="Arial Narrow" panose="020B0606020202030204" pitchFamily="34" charset="0"/>
              </a:rPr>
              <a:t>vv. 22-23 </a:t>
            </a:r>
            <a:r>
              <a:rPr lang="en-US" sz="3200" dirty="0">
                <a:solidFill>
                  <a:srgbClr val="3D1D04"/>
                </a:solidFill>
                <a:latin typeface="Arial Narrow" panose="020B0606020202030204" pitchFamily="34" charset="0"/>
              </a:rPr>
              <a:t>– God’s name vindicated </a:t>
            </a:r>
            <a:r>
              <a:rPr lang="en-US" sz="3200" i="1" dirty="0">
                <a:solidFill>
                  <a:srgbClr val="3D1D04"/>
                </a:solidFill>
                <a:latin typeface="Arial Narrow" panose="020B0606020202030204" pitchFamily="34" charset="0"/>
              </a:rPr>
              <a:t>through</a:t>
            </a:r>
            <a:r>
              <a:rPr lang="en-US" sz="3200" dirty="0">
                <a:solidFill>
                  <a:srgbClr val="3D1D04"/>
                </a:solidFill>
                <a:latin typeface="Arial Narrow" panose="020B0606020202030204" pitchFamily="34" charset="0"/>
              </a:rPr>
              <a:t> His people</a:t>
            </a:r>
            <a:r>
              <a:rPr lang="en-US" sz="3200" b="1" dirty="0">
                <a:solidFill>
                  <a:srgbClr val="3D1D04"/>
                </a:solidFill>
                <a:latin typeface="Arial Narrow" panose="020B0606020202030204" pitchFamily="34" charset="0"/>
              </a:rPr>
              <a:t> </a:t>
            </a:r>
          </a:p>
          <a:p>
            <a:pPr marL="914400" lvl="1" indent="-457200">
              <a:buFont typeface="Arial" panose="020B0604020202020204" pitchFamily="34" charset="0"/>
              <a:buChar char="•"/>
            </a:pPr>
            <a:endParaRPr lang="en-US" sz="800" b="1" dirty="0">
              <a:solidFill>
                <a:srgbClr val="3D1D04"/>
              </a:solidFill>
              <a:latin typeface="Arial Narrow" panose="020B0606020202030204" pitchFamily="34" charset="0"/>
            </a:endParaRPr>
          </a:p>
          <a:p>
            <a:pPr marL="914400" lvl="1" indent="-457200">
              <a:buFont typeface="Arial" panose="020B0604020202020204" pitchFamily="34" charset="0"/>
              <a:buChar char="•"/>
            </a:pPr>
            <a:r>
              <a:rPr lang="en-US" sz="3200" b="1" dirty="0">
                <a:solidFill>
                  <a:srgbClr val="3D1D04"/>
                </a:solidFill>
                <a:latin typeface="Arial Narrow" panose="020B0606020202030204" pitchFamily="34" charset="0"/>
              </a:rPr>
              <a:t>vv. 24-31 </a:t>
            </a:r>
            <a:r>
              <a:rPr lang="en-US" sz="3200" dirty="0">
                <a:solidFill>
                  <a:srgbClr val="3D1D04"/>
                </a:solidFill>
                <a:latin typeface="Arial Narrow" panose="020B0606020202030204" pitchFamily="34" charset="0"/>
              </a:rPr>
              <a:t>–</a:t>
            </a:r>
            <a:r>
              <a:rPr lang="en-US" sz="3200" b="1" dirty="0">
                <a:solidFill>
                  <a:srgbClr val="3D1D04"/>
                </a:solidFill>
                <a:latin typeface="Arial Narrow" panose="020B0606020202030204" pitchFamily="34" charset="0"/>
              </a:rPr>
              <a:t> </a:t>
            </a:r>
            <a:r>
              <a:rPr lang="en-US" sz="3200" dirty="0">
                <a:solidFill>
                  <a:srgbClr val="3D1D04"/>
                </a:solidFill>
                <a:latin typeface="Arial Narrow" panose="020B0606020202030204" pitchFamily="34" charset="0"/>
              </a:rPr>
              <a:t>God’s transformation in His people</a:t>
            </a:r>
          </a:p>
          <a:p>
            <a:pPr marL="914400" lvl="1" indent="-457200">
              <a:buFont typeface="Arial" panose="020B0604020202020204" pitchFamily="34" charset="0"/>
              <a:buChar char="•"/>
            </a:pPr>
            <a:endParaRPr lang="en-US" sz="800" dirty="0">
              <a:solidFill>
                <a:srgbClr val="3D1D04"/>
              </a:solidFill>
              <a:latin typeface="Arial Narrow" panose="020B0606020202030204" pitchFamily="34" charset="0"/>
            </a:endParaRPr>
          </a:p>
          <a:p>
            <a:pPr marL="1828800" lvl="3" indent="-457200">
              <a:buFontTx/>
              <a:buChar char="-"/>
            </a:pPr>
            <a:r>
              <a:rPr lang="en-US" sz="3200" dirty="0">
                <a:solidFill>
                  <a:srgbClr val="3D1D04"/>
                </a:solidFill>
                <a:latin typeface="Arial Narrow" panose="020B0606020202030204" pitchFamily="34" charset="0"/>
              </a:rPr>
              <a:t>Cleansed with water (v. 25)</a:t>
            </a:r>
          </a:p>
          <a:p>
            <a:pPr marL="1828800" lvl="3" indent="-457200">
              <a:buFontTx/>
              <a:buChar char="-"/>
            </a:pPr>
            <a:endParaRPr lang="en-US" sz="800" dirty="0">
              <a:solidFill>
                <a:srgbClr val="3D1D04"/>
              </a:solidFill>
              <a:latin typeface="Arial Narrow" panose="020B0606020202030204" pitchFamily="34" charset="0"/>
            </a:endParaRPr>
          </a:p>
          <a:p>
            <a:pPr marL="1828800" lvl="3" indent="-457200">
              <a:buFontTx/>
              <a:buChar char="-"/>
            </a:pPr>
            <a:r>
              <a:rPr lang="en-US" sz="3200" dirty="0">
                <a:solidFill>
                  <a:srgbClr val="3D1D04"/>
                </a:solidFill>
                <a:latin typeface="Arial Narrow" panose="020B0606020202030204" pitchFamily="34" charset="0"/>
              </a:rPr>
              <a:t>New heart and spirit (v. 26)</a:t>
            </a:r>
          </a:p>
          <a:p>
            <a:pPr marL="1828800" lvl="3" indent="-457200">
              <a:buFontTx/>
              <a:buChar char="-"/>
            </a:pPr>
            <a:endParaRPr lang="en-US" sz="800" dirty="0">
              <a:solidFill>
                <a:srgbClr val="3D1D04"/>
              </a:solidFill>
              <a:latin typeface="Arial Narrow" panose="020B0606020202030204" pitchFamily="34" charset="0"/>
            </a:endParaRPr>
          </a:p>
          <a:p>
            <a:pPr marL="1828800" lvl="3" indent="-457200">
              <a:buFontTx/>
              <a:buChar char="-"/>
            </a:pPr>
            <a:r>
              <a:rPr lang="en-US" sz="3200" dirty="0">
                <a:solidFill>
                  <a:srgbClr val="3D1D04"/>
                </a:solidFill>
                <a:latin typeface="Arial Narrow" panose="020B0606020202030204" pitchFamily="34" charset="0"/>
              </a:rPr>
              <a:t>God’s Spirit put within them (v. 27)</a:t>
            </a:r>
          </a:p>
          <a:p>
            <a:pPr marL="1828800" lvl="3" indent="-457200">
              <a:buFontTx/>
              <a:buChar char="-"/>
            </a:pPr>
            <a:endParaRPr lang="en-US" sz="3200" dirty="0">
              <a:solidFill>
                <a:srgbClr val="3D1D04"/>
              </a:solidFill>
              <a:latin typeface="Arial Narrow" panose="020B0606020202030204" pitchFamily="34" charset="0"/>
            </a:endParaRPr>
          </a:p>
        </p:txBody>
      </p:sp>
    </p:spTree>
    <p:extLst>
      <p:ext uri="{BB962C8B-B14F-4D97-AF65-F5344CB8AC3E}">
        <p14:creationId xmlns:p14="http://schemas.microsoft.com/office/powerpoint/2010/main" val="208106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2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125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fade">
                                      <p:cBhvr>
                                        <p:cTn id="16" dur="1250"/>
                                        <p:tgtEl>
                                          <p:spTgt spid="2">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fade">
                                      <p:cBhvr>
                                        <p:cTn id="19" dur="1250"/>
                                        <p:tgtEl>
                                          <p:spTgt spid="2">
                                            <p:txEl>
                                              <p:pRg st="8" end="8"/>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10" end="10"/>
                                            </p:txEl>
                                          </p:spTgt>
                                        </p:tgtEl>
                                        <p:attrNameLst>
                                          <p:attrName>style.visibility</p:attrName>
                                        </p:attrNameLst>
                                      </p:cBhvr>
                                      <p:to>
                                        <p:strVal val="visible"/>
                                      </p:to>
                                    </p:set>
                                    <p:animEffect transition="in" filter="fade">
                                      <p:cBhvr>
                                        <p:cTn id="22" dur="1250"/>
                                        <p:tgtEl>
                                          <p:spTgt spid="2">
                                            <p:txEl>
                                              <p:pRg st="10" end="1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animEffect transition="in" filter="fade">
                                      <p:cBhvr>
                                        <p:cTn id="25" dur="125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7B8F79-F573-4703-B2C2-E880FCE24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9144000" cy="6858000"/>
          </a:xfrm>
          <a:prstGeom prst="rect">
            <a:avLst/>
          </a:prstGeom>
        </p:spPr>
      </p:pic>
      <p:sp>
        <p:nvSpPr>
          <p:cNvPr id="2" name="TextBox 1">
            <a:extLst>
              <a:ext uri="{FF2B5EF4-FFF2-40B4-BE49-F238E27FC236}">
                <a16:creationId xmlns:a16="http://schemas.microsoft.com/office/drawing/2014/main" id="{377B27C0-0D63-4684-9900-4F423CEE1201}"/>
              </a:ext>
            </a:extLst>
          </p:cNvPr>
          <p:cNvSpPr txBox="1"/>
          <p:nvPr/>
        </p:nvSpPr>
        <p:spPr>
          <a:xfrm>
            <a:off x="465015" y="520527"/>
            <a:ext cx="8213969" cy="5632311"/>
          </a:xfrm>
          <a:prstGeom prst="rect">
            <a:avLst/>
          </a:prstGeom>
          <a:noFill/>
        </p:spPr>
        <p:txBody>
          <a:bodyPr wrap="square" rtlCol="0">
            <a:spAutoFit/>
          </a:bodyPr>
          <a:lstStyle/>
          <a:p>
            <a:r>
              <a:rPr lang="en-US" sz="3200" b="1" dirty="0">
                <a:solidFill>
                  <a:srgbClr val="3D1D04"/>
                </a:solidFill>
                <a:latin typeface="Arial Narrow" panose="020B0606020202030204" pitchFamily="34" charset="0"/>
              </a:rPr>
              <a:t>Ezekiel 36:22-23</a:t>
            </a:r>
          </a:p>
          <a:p>
            <a:endParaRPr lang="en-US" sz="800" b="1" dirty="0">
              <a:solidFill>
                <a:srgbClr val="3D1D04"/>
              </a:solidFill>
              <a:latin typeface="Arial Narrow" panose="020B0606020202030204" pitchFamily="34" charset="0"/>
            </a:endParaRPr>
          </a:p>
          <a:p>
            <a:r>
              <a:rPr lang="en-US" sz="3200" baseline="30000" dirty="0">
                <a:solidFill>
                  <a:srgbClr val="3D1D04"/>
                </a:solidFill>
                <a:latin typeface="Arial Narrow" panose="020B0606020202030204" pitchFamily="34" charset="0"/>
              </a:rPr>
              <a:t>22</a:t>
            </a:r>
            <a:r>
              <a:rPr lang="en-US" sz="3200" dirty="0">
                <a:solidFill>
                  <a:srgbClr val="3D1D04"/>
                </a:solidFill>
                <a:latin typeface="Arial Narrow" panose="020B0606020202030204" pitchFamily="34" charset="0"/>
              </a:rPr>
              <a:t> “Therefore say to the house of Israel, Thus says the Lord God: It is not for your sake, O house of Israel, that I am about to act, but for the sake of my holy name, which you have profaned among the nations to which you came. </a:t>
            </a:r>
            <a:r>
              <a:rPr lang="en-US" sz="3200" baseline="30000" dirty="0">
                <a:solidFill>
                  <a:srgbClr val="3D1D04"/>
                </a:solidFill>
                <a:latin typeface="Arial Narrow" panose="020B0606020202030204" pitchFamily="34" charset="0"/>
              </a:rPr>
              <a:t>23</a:t>
            </a:r>
            <a:r>
              <a:rPr lang="en-US" sz="3200" dirty="0">
                <a:solidFill>
                  <a:srgbClr val="3D1D04"/>
                </a:solidFill>
                <a:latin typeface="Arial Narrow" panose="020B0606020202030204" pitchFamily="34" charset="0"/>
              </a:rPr>
              <a:t> And I will vindicate the holiness of my great name, which has been profaned among the nations, and which you have profaned among them. And the nations will know that I am the Lord, declares the Lord God, when through you I vindicate my holiness before their eyes. </a:t>
            </a:r>
          </a:p>
        </p:txBody>
      </p:sp>
    </p:spTree>
    <p:extLst>
      <p:ext uri="{BB962C8B-B14F-4D97-AF65-F5344CB8AC3E}">
        <p14:creationId xmlns:p14="http://schemas.microsoft.com/office/powerpoint/2010/main" val="356551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2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7B8F79-F573-4703-B2C2-E880FCE24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9144000" cy="6858000"/>
          </a:xfrm>
          <a:prstGeom prst="rect">
            <a:avLst/>
          </a:prstGeom>
        </p:spPr>
      </p:pic>
      <p:sp>
        <p:nvSpPr>
          <p:cNvPr id="2" name="TextBox 1">
            <a:extLst>
              <a:ext uri="{FF2B5EF4-FFF2-40B4-BE49-F238E27FC236}">
                <a16:creationId xmlns:a16="http://schemas.microsoft.com/office/drawing/2014/main" id="{377B27C0-0D63-4684-9900-4F423CEE1201}"/>
              </a:ext>
            </a:extLst>
          </p:cNvPr>
          <p:cNvSpPr txBox="1"/>
          <p:nvPr/>
        </p:nvSpPr>
        <p:spPr>
          <a:xfrm>
            <a:off x="465015" y="520527"/>
            <a:ext cx="8213969" cy="5632311"/>
          </a:xfrm>
          <a:prstGeom prst="rect">
            <a:avLst/>
          </a:prstGeom>
          <a:noFill/>
        </p:spPr>
        <p:txBody>
          <a:bodyPr wrap="square" rtlCol="0">
            <a:spAutoFit/>
          </a:bodyPr>
          <a:lstStyle/>
          <a:p>
            <a:r>
              <a:rPr lang="en-US" sz="3200" b="1" dirty="0">
                <a:solidFill>
                  <a:srgbClr val="3D1D04"/>
                </a:solidFill>
                <a:latin typeface="Arial Narrow" panose="020B0606020202030204" pitchFamily="34" charset="0"/>
              </a:rPr>
              <a:t>Ezekiel 36:24-27</a:t>
            </a:r>
          </a:p>
          <a:p>
            <a:endParaRPr lang="en-US" sz="800" b="1" dirty="0">
              <a:solidFill>
                <a:srgbClr val="3D1D04"/>
              </a:solidFill>
              <a:latin typeface="Arial Narrow" panose="020B0606020202030204" pitchFamily="34" charset="0"/>
            </a:endParaRPr>
          </a:p>
          <a:p>
            <a:r>
              <a:rPr lang="en-US" sz="3200" baseline="30000" dirty="0">
                <a:solidFill>
                  <a:srgbClr val="3D1D04"/>
                </a:solidFill>
                <a:latin typeface="Arial Narrow" panose="020B0606020202030204" pitchFamily="34" charset="0"/>
              </a:rPr>
              <a:t>24</a:t>
            </a:r>
            <a:r>
              <a:rPr lang="en-US" sz="3200" dirty="0">
                <a:solidFill>
                  <a:srgbClr val="3D1D04"/>
                </a:solidFill>
                <a:latin typeface="Arial Narrow" panose="020B0606020202030204" pitchFamily="34" charset="0"/>
              </a:rPr>
              <a:t> I will take you from the nations and gather you from all the countries and bring you into your own land.     </a:t>
            </a:r>
            <a:r>
              <a:rPr lang="en-US" sz="3200" baseline="30000" dirty="0">
                <a:solidFill>
                  <a:srgbClr val="3D1D04"/>
                </a:solidFill>
                <a:latin typeface="Arial Narrow" panose="020B0606020202030204" pitchFamily="34" charset="0"/>
              </a:rPr>
              <a:t>25</a:t>
            </a:r>
            <a:r>
              <a:rPr lang="en-US" sz="3200" dirty="0">
                <a:solidFill>
                  <a:srgbClr val="3D1D04"/>
                </a:solidFill>
                <a:latin typeface="Arial Narrow" panose="020B0606020202030204" pitchFamily="34" charset="0"/>
              </a:rPr>
              <a:t> I will sprinkle clean water on you, and you shall be clean from all your uncleannesses, and from all your idols I will cleanse you. </a:t>
            </a:r>
            <a:r>
              <a:rPr lang="en-US" sz="3200" baseline="30000" dirty="0">
                <a:solidFill>
                  <a:srgbClr val="3D1D04"/>
                </a:solidFill>
                <a:latin typeface="Arial Narrow" panose="020B0606020202030204" pitchFamily="34" charset="0"/>
              </a:rPr>
              <a:t>26</a:t>
            </a:r>
            <a:r>
              <a:rPr lang="en-US" sz="3200" dirty="0">
                <a:solidFill>
                  <a:srgbClr val="3D1D04"/>
                </a:solidFill>
                <a:latin typeface="Arial Narrow" panose="020B0606020202030204" pitchFamily="34" charset="0"/>
              </a:rPr>
              <a:t> And I will give you a new heart, and a new spirit I will put within you. And I will remove the heart of stone from your flesh and give you a heart of flesh. </a:t>
            </a:r>
            <a:r>
              <a:rPr lang="en-US" sz="3200" baseline="30000" dirty="0">
                <a:solidFill>
                  <a:srgbClr val="3D1D04"/>
                </a:solidFill>
                <a:latin typeface="Arial Narrow" panose="020B0606020202030204" pitchFamily="34" charset="0"/>
              </a:rPr>
              <a:t>27</a:t>
            </a:r>
            <a:r>
              <a:rPr lang="en-US" sz="3200" dirty="0">
                <a:solidFill>
                  <a:srgbClr val="3D1D04"/>
                </a:solidFill>
                <a:latin typeface="Arial Narrow" panose="020B0606020202030204" pitchFamily="34" charset="0"/>
              </a:rPr>
              <a:t> And I will put my Spirit within you, and cause you to walk in my statutes and be careful to obey my rules.</a:t>
            </a:r>
          </a:p>
        </p:txBody>
      </p:sp>
    </p:spTree>
    <p:extLst>
      <p:ext uri="{BB962C8B-B14F-4D97-AF65-F5344CB8AC3E}">
        <p14:creationId xmlns:p14="http://schemas.microsoft.com/office/powerpoint/2010/main" val="379048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2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7B8F79-F573-4703-B2C2-E880FCE24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9144000" cy="6858000"/>
          </a:xfrm>
          <a:prstGeom prst="rect">
            <a:avLst/>
          </a:prstGeom>
        </p:spPr>
      </p:pic>
      <p:sp>
        <p:nvSpPr>
          <p:cNvPr id="2" name="TextBox 1">
            <a:extLst>
              <a:ext uri="{FF2B5EF4-FFF2-40B4-BE49-F238E27FC236}">
                <a16:creationId xmlns:a16="http://schemas.microsoft.com/office/drawing/2014/main" id="{377B27C0-0D63-4684-9900-4F423CEE1201}"/>
              </a:ext>
            </a:extLst>
          </p:cNvPr>
          <p:cNvSpPr txBox="1"/>
          <p:nvPr/>
        </p:nvSpPr>
        <p:spPr>
          <a:xfrm>
            <a:off x="465015" y="520527"/>
            <a:ext cx="8213969" cy="2185214"/>
          </a:xfrm>
          <a:prstGeom prst="rect">
            <a:avLst/>
          </a:prstGeom>
          <a:noFill/>
        </p:spPr>
        <p:txBody>
          <a:bodyPr wrap="square" rtlCol="0">
            <a:spAutoFit/>
          </a:bodyPr>
          <a:lstStyle/>
          <a:p>
            <a:r>
              <a:rPr lang="en-US" sz="3200" b="1" dirty="0">
                <a:solidFill>
                  <a:srgbClr val="3D1D04"/>
                </a:solidFill>
                <a:latin typeface="Arial Narrow" panose="020B0606020202030204" pitchFamily="34" charset="0"/>
              </a:rPr>
              <a:t>Ezekiel 36:31</a:t>
            </a:r>
          </a:p>
          <a:p>
            <a:endParaRPr lang="en-US" sz="800" b="1" dirty="0">
              <a:solidFill>
                <a:srgbClr val="3D1D04"/>
              </a:solidFill>
              <a:latin typeface="Arial Narrow" panose="020B0606020202030204" pitchFamily="34" charset="0"/>
            </a:endParaRPr>
          </a:p>
          <a:p>
            <a:r>
              <a:rPr lang="en-US" sz="3200" baseline="30000" dirty="0">
                <a:solidFill>
                  <a:srgbClr val="3D1D04"/>
                </a:solidFill>
                <a:latin typeface="Arial Narrow" panose="020B0606020202030204" pitchFamily="34" charset="0"/>
              </a:rPr>
              <a:t>31</a:t>
            </a:r>
            <a:r>
              <a:rPr lang="en-US" sz="3200" dirty="0">
                <a:solidFill>
                  <a:srgbClr val="3D1D04"/>
                </a:solidFill>
                <a:latin typeface="Arial Narrow" panose="020B0606020202030204" pitchFamily="34" charset="0"/>
              </a:rPr>
              <a:t> Then you will remember your evil ways, and your deeds that were not good, and you will loathe yourselves for your iniquities and your abominations.</a:t>
            </a:r>
          </a:p>
        </p:txBody>
      </p:sp>
    </p:spTree>
    <p:extLst>
      <p:ext uri="{BB962C8B-B14F-4D97-AF65-F5344CB8AC3E}">
        <p14:creationId xmlns:p14="http://schemas.microsoft.com/office/powerpoint/2010/main" val="289702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2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7B8F79-F573-4703-B2C2-E880FCE24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9144000" cy="6858000"/>
          </a:xfrm>
          <a:prstGeom prst="rect">
            <a:avLst/>
          </a:prstGeom>
        </p:spPr>
      </p:pic>
      <p:sp>
        <p:nvSpPr>
          <p:cNvPr id="2" name="TextBox 1">
            <a:extLst>
              <a:ext uri="{FF2B5EF4-FFF2-40B4-BE49-F238E27FC236}">
                <a16:creationId xmlns:a16="http://schemas.microsoft.com/office/drawing/2014/main" id="{377B27C0-0D63-4684-9900-4F423CEE1201}"/>
              </a:ext>
            </a:extLst>
          </p:cNvPr>
          <p:cNvSpPr txBox="1"/>
          <p:nvPr/>
        </p:nvSpPr>
        <p:spPr>
          <a:xfrm>
            <a:off x="465015" y="520527"/>
            <a:ext cx="8213969" cy="4647426"/>
          </a:xfrm>
          <a:prstGeom prst="rect">
            <a:avLst/>
          </a:prstGeom>
          <a:noFill/>
        </p:spPr>
        <p:txBody>
          <a:bodyPr wrap="square" rtlCol="0">
            <a:spAutoFit/>
          </a:bodyPr>
          <a:lstStyle/>
          <a:p>
            <a:r>
              <a:rPr lang="en-US" sz="3200" b="1" dirty="0">
                <a:solidFill>
                  <a:srgbClr val="3D1D04"/>
                </a:solidFill>
                <a:latin typeface="Arial Narrow" panose="020B0606020202030204" pitchFamily="34" charset="0"/>
              </a:rPr>
              <a:t>Ezekiel 37:4-6</a:t>
            </a:r>
          </a:p>
          <a:p>
            <a:endParaRPr lang="en-US" sz="800" b="1" dirty="0">
              <a:solidFill>
                <a:srgbClr val="3D1D04"/>
              </a:solidFill>
              <a:latin typeface="Arial Narrow" panose="020B0606020202030204" pitchFamily="34" charset="0"/>
            </a:endParaRPr>
          </a:p>
          <a:p>
            <a:r>
              <a:rPr lang="en-US" sz="3200" baseline="30000" dirty="0">
                <a:solidFill>
                  <a:srgbClr val="3D1D04"/>
                </a:solidFill>
                <a:latin typeface="Arial Narrow" panose="020B0606020202030204" pitchFamily="34" charset="0"/>
              </a:rPr>
              <a:t>4</a:t>
            </a:r>
            <a:r>
              <a:rPr lang="en-US" sz="3200" dirty="0">
                <a:solidFill>
                  <a:srgbClr val="3D1D04"/>
                </a:solidFill>
                <a:latin typeface="Arial Narrow" panose="020B0606020202030204" pitchFamily="34" charset="0"/>
              </a:rPr>
              <a:t> Then he said to me, “Prophesy over these bones, and say to them, O dry bones, hear the word of the Lord. </a:t>
            </a:r>
            <a:r>
              <a:rPr lang="en-US" sz="3200" baseline="30000" dirty="0">
                <a:solidFill>
                  <a:srgbClr val="3D1D04"/>
                </a:solidFill>
                <a:latin typeface="Arial Narrow" panose="020B0606020202030204" pitchFamily="34" charset="0"/>
              </a:rPr>
              <a:t>5</a:t>
            </a:r>
            <a:r>
              <a:rPr lang="en-US" sz="3200" dirty="0">
                <a:solidFill>
                  <a:srgbClr val="3D1D04"/>
                </a:solidFill>
                <a:latin typeface="Arial Narrow" panose="020B0606020202030204" pitchFamily="34" charset="0"/>
              </a:rPr>
              <a:t> Thus says the Lord God to these bones: Behold, I will cause breath to enter you, and you shall live. </a:t>
            </a:r>
            <a:r>
              <a:rPr lang="en-US" sz="3200" baseline="30000" dirty="0">
                <a:solidFill>
                  <a:srgbClr val="3D1D04"/>
                </a:solidFill>
                <a:latin typeface="Arial Narrow" panose="020B0606020202030204" pitchFamily="34" charset="0"/>
              </a:rPr>
              <a:t>6</a:t>
            </a:r>
            <a:r>
              <a:rPr lang="en-US" sz="3200" dirty="0">
                <a:solidFill>
                  <a:srgbClr val="3D1D04"/>
                </a:solidFill>
                <a:latin typeface="Arial Narrow" panose="020B0606020202030204" pitchFamily="34" charset="0"/>
              </a:rPr>
              <a:t> And I will lay sinews upon you, and will cause flesh to come upon you, and cover you with skin, and put breath in you, and you shall live, and you shall know that I am the Lord.”</a:t>
            </a:r>
          </a:p>
        </p:txBody>
      </p:sp>
    </p:spTree>
    <p:extLst>
      <p:ext uri="{BB962C8B-B14F-4D97-AF65-F5344CB8AC3E}">
        <p14:creationId xmlns:p14="http://schemas.microsoft.com/office/powerpoint/2010/main" val="345238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2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7B8F79-F573-4703-B2C2-E880FCE24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9144000" cy="6858000"/>
          </a:xfrm>
          <a:prstGeom prst="rect">
            <a:avLst/>
          </a:prstGeom>
        </p:spPr>
      </p:pic>
      <p:sp>
        <p:nvSpPr>
          <p:cNvPr id="2" name="TextBox 1">
            <a:extLst>
              <a:ext uri="{FF2B5EF4-FFF2-40B4-BE49-F238E27FC236}">
                <a16:creationId xmlns:a16="http://schemas.microsoft.com/office/drawing/2014/main" id="{377B27C0-0D63-4684-9900-4F423CEE1201}"/>
              </a:ext>
            </a:extLst>
          </p:cNvPr>
          <p:cNvSpPr txBox="1"/>
          <p:nvPr/>
        </p:nvSpPr>
        <p:spPr>
          <a:xfrm>
            <a:off x="465015" y="520527"/>
            <a:ext cx="8213969" cy="3662541"/>
          </a:xfrm>
          <a:prstGeom prst="rect">
            <a:avLst/>
          </a:prstGeom>
          <a:noFill/>
        </p:spPr>
        <p:txBody>
          <a:bodyPr wrap="square" rtlCol="0">
            <a:spAutoFit/>
          </a:bodyPr>
          <a:lstStyle/>
          <a:p>
            <a:r>
              <a:rPr lang="en-US" sz="3200" b="1" dirty="0">
                <a:solidFill>
                  <a:srgbClr val="3D1D04"/>
                </a:solidFill>
                <a:latin typeface="Arial Narrow" panose="020B0606020202030204" pitchFamily="34" charset="0"/>
              </a:rPr>
              <a:t>Ezekiel 37:7-8</a:t>
            </a:r>
          </a:p>
          <a:p>
            <a:endParaRPr lang="en-US" sz="800" b="1" dirty="0">
              <a:solidFill>
                <a:srgbClr val="3D1D04"/>
              </a:solidFill>
              <a:latin typeface="Arial Narrow" panose="020B0606020202030204" pitchFamily="34" charset="0"/>
            </a:endParaRPr>
          </a:p>
          <a:p>
            <a:r>
              <a:rPr lang="en-US" sz="3200" baseline="30000" dirty="0">
                <a:solidFill>
                  <a:srgbClr val="3D1D04"/>
                </a:solidFill>
                <a:latin typeface="Arial Narrow" panose="020B0606020202030204" pitchFamily="34" charset="0"/>
              </a:rPr>
              <a:t>7</a:t>
            </a:r>
            <a:r>
              <a:rPr lang="en-US" sz="3200" dirty="0">
                <a:solidFill>
                  <a:srgbClr val="3D1D04"/>
                </a:solidFill>
                <a:latin typeface="Arial Narrow" panose="020B0606020202030204" pitchFamily="34" charset="0"/>
              </a:rPr>
              <a:t> So I prophesied as I was commanded. And as I prophesied, there was a sound, and behold, a rattling, and the bones came together, bone to its bone. </a:t>
            </a:r>
            <a:r>
              <a:rPr lang="en-US" sz="3200" baseline="30000" dirty="0">
                <a:solidFill>
                  <a:srgbClr val="3D1D04"/>
                </a:solidFill>
                <a:latin typeface="Arial Narrow" panose="020B0606020202030204" pitchFamily="34" charset="0"/>
              </a:rPr>
              <a:t>8</a:t>
            </a:r>
            <a:r>
              <a:rPr lang="en-US" sz="3200" dirty="0">
                <a:solidFill>
                  <a:srgbClr val="3D1D04"/>
                </a:solidFill>
                <a:latin typeface="Arial Narrow" panose="020B0606020202030204" pitchFamily="34" charset="0"/>
              </a:rPr>
              <a:t> And I looked, and behold, there were sinews on them, and flesh had come upon them, and skin had covered them. But there was no breath in them.</a:t>
            </a:r>
          </a:p>
        </p:txBody>
      </p:sp>
    </p:spTree>
    <p:extLst>
      <p:ext uri="{BB962C8B-B14F-4D97-AF65-F5344CB8AC3E}">
        <p14:creationId xmlns:p14="http://schemas.microsoft.com/office/powerpoint/2010/main" val="399747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2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7B8F79-F573-4703-B2C2-E880FCE24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9144000" cy="6858000"/>
          </a:xfrm>
          <a:prstGeom prst="rect">
            <a:avLst/>
          </a:prstGeom>
        </p:spPr>
      </p:pic>
      <p:sp>
        <p:nvSpPr>
          <p:cNvPr id="2" name="TextBox 1">
            <a:extLst>
              <a:ext uri="{FF2B5EF4-FFF2-40B4-BE49-F238E27FC236}">
                <a16:creationId xmlns:a16="http://schemas.microsoft.com/office/drawing/2014/main" id="{377B27C0-0D63-4684-9900-4F423CEE1201}"/>
              </a:ext>
            </a:extLst>
          </p:cNvPr>
          <p:cNvSpPr txBox="1"/>
          <p:nvPr/>
        </p:nvSpPr>
        <p:spPr>
          <a:xfrm>
            <a:off x="465015" y="520527"/>
            <a:ext cx="8213969" cy="4154984"/>
          </a:xfrm>
          <a:prstGeom prst="rect">
            <a:avLst/>
          </a:prstGeom>
          <a:noFill/>
        </p:spPr>
        <p:txBody>
          <a:bodyPr wrap="square" rtlCol="0">
            <a:spAutoFit/>
          </a:bodyPr>
          <a:lstStyle/>
          <a:p>
            <a:r>
              <a:rPr lang="en-US" sz="3200" b="1" dirty="0">
                <a:solidFill>
                  <a:srgbClr val="3D1D04"/>
                </a:solidFill>
                <a:latin typeface="Arial Narrow" panose="020B0606020202030204" pitchFamily="34" charset="0"/>
              </a:rPr>
              <a:t>Ezekiel 37:9-10</a:t>
            </a:r>
          </a:p>
          <a:p>
            <a:endParaRPr lang="en-US" sz="800" b="1" dirty="0">
              <a:solidFill>
                <a:srgbClr val="3D1D04"/>
              </a:solidFill>
              <a:latin typeface="Arial Narrow" panose="020B0606020202030204" pitchFamily="34" charset="0"/>
            </a:endParaRPr>
          </a:p>
          <a:p>
            <a:r>
              <a:rPr lang="en-US" sz="3200" baseline="30000" dirty="0">
                <a:solidFill>
                  <a:srgbClr val="3D1D04"/>
                </a:solidFill>
                <a:latin typeface="Arial Narrow" panose="020B0606020202030204" pitchFamily="34" charset="0"/>
              </a:rPr>
              <a:t>9</a:t>
            </a:r>
            <a:r>
              <a:rPr lang="en-US" sz="3200" dirty="0">
                <a:solidFill>
                  <a:srgbClr val="3D1D04"/>
                </a:solidFill>
                <a:latin typeface="Arial Narrow" panose="020B0606020202030204" pitchFamily="34" charset="0"/>
              </a:rPr>
              <a:t> Then he said to me, “Prophesy to the breath; prophesy, son of man, and say to the breath, Thus says the Lord God: Come from the four winds, O breath, and breathe on these slain, that they may live.” </a:t>
            </a:r>
            <a:r>
              <a:rPr lang="en-US" sz="3200" baseline="30000" dirty="0">
                <a:solidFill>
                  <a:srgbClr val="3D1D04"/>
                </a:solidFill>
                <a:latin typeface="Arial Narrow" panose="020B0606020202030204" pitchFamily="34" charset="0"/>
              </a:rPr>
              <a:t>10</a:t>
            </a:r>
            <a:r>
              <a:rPr lang="en-US" sz="3200" dirty="0">
                <a:solidFill>
                  <a:srgbClr val="3D1D04"/>
                </a:solidFill>
                <a:latin typeface="Arial Narrow" panose="020B0606020202030204" pitchFamily="34" charset="0"/>
              </a:rPr>
              <a:t> So I prophesied as he commanded me, and the breath came into them, and they lived and stood on their feet, an exceedingly great army.</a:t>
            </a:r>
          </a:p>
        </p:txBody>
      </p:sp>
    </p:spTree>
    <p:extLst>
      <p:ext uri="{BB962C8B-B14F-4D97-AF65-F5344CB8AC3E}">
        <p14:creationId xmlns:p14="http://schemas.microsoft.com/office/powerpoint/2010/main" val="306994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2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7B8F79-F573-4703-B2C2-E880FCE24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9144000" cy="6858000"/>
          </a:xfrm>
          <a:prstGeom prst="rect">
            <a:avLst/>
          </a:prstGeom>
        </p:spPr>
      </p:pic>
      <p:sp>
        <p:nvSpPr>
          <p:cNvPr id="2" name="TextBox 1">
            <a:extLst>
              <a:ext uri="{FF2B5EF4-FFF2-40B4-BE49-F238E27FC236}">
                <a16:creationId xmlns:a16="http://schemas.microsoft.com/office/drawing/2014/main" id="{377B27C0-0D63-4684-9900-4F423CEE1201}"/>
              </a:ext>
            </a:extLst>
          </p:cNvPr>
          <p:cNvSpPr txBox="1"/>
          <p:nvPr/>
        </p:nvSpPr>
        <p:spPr>
          <a:xfrm>
            <a:off x="465015" y="305068"/>
            <a:ext cx="8213969" cy="6247864"/>
          </a:xfrm>
          <a:prstGeom prst="rect">
            <a:avLst/>
          </a:prstGeom>
          <a:noFill/>
        </p:spPr>
        <p:txBody>
          <a:bodyPr wrap="square" rtlCol="0">
            <a:spAutoFit/>
          </a:bodyPr>
          <a:lstStyle/>
          <a:p>
            <a:r>
              <a:rPr lang="en-US" sz="2800" b="1" dirty="0">
                <a:solidFill>
                  <a:srgbClr val="3D1D04"/>
                </a:solidFill>
                <a:latin typeface="Arial Narrow" panose="020B0606020202030204" pitchFamily="34" charset="0"/>
              </a:rPr>
              <a:t>Ezekiel 37:24-28</a:t>
            </a:r>
          </a:p>
          <a:p>
            <a:endParaRPr lang="en-US" sz="800" b="1" dirty="0">
              <a:solidFill>
                <a:srgbClr val="3D1D04"/>
              </a:solidFill>
              <a:latin typeface="Arial Narrow" panose="020B0606020202030204" pitchFamily="34" charset="0"/>
            </a:endParaRPr>
          </a:p>
          <a:p>
            <a:r>
              <a:rPr lang="en-US" sz="2800" baseline="30000" dirty="0">
                <a:solidFill>
                  <a:srgbClr val="3D1D04"/>
                </a:solidFill>
                <a:latin typeface="Arial Narrow" panose="020B0606020202030204" pitchFamily="34" charset="0"/>
              </a:rPr>
              <a:t>24</a:t>
            </a:r>
            <a:r>
              <a:rPr lang="en-US" sz="2800" dirty="0">
                <a:solidFill>
                  <a:srgbClr val="3D1D04"/>
                </a:solidFill>
                <a:latin typeface="Arial Narrow" panose="020B0606020202030204" pitchFamily="34" charset="0"/>
              </a:rPr>
              <a:t> “My servant David shall be king over them, and they shall all have one shepherd. They shall walk in my rules and be careful to obey my statutes. </a:t>
            </a:r>
            <a:r>
              <a:rPr lang="en-US" sz="2800" baseline="30000" dirty="0">
                <a:solidFill>
                  <a:srgbClr val="3D1D04"/>
                </a:solidFill>
                <a:latin typeface="Arial Narrow" panose="020B0606020202030204" pitchFamily="34" charset="0"/>
              </a:rPr>
              <a:t>25</a:t>
            </a:r>
            <a:r>
              <a:rPr lang="en-US" sz="2800" dirty="0">
                <a:solidFill>
                  <a:srgbClr val="3D1D04"/>
                </a:solidFill>
                <a:latin typeface="Arial Narrow" panose="020B0606020202030204" pitchFamily="34" charset="0"/>
              </a:rPr>
              <a:t> They shall dwell in the land that I gave to my servant Jacob, where your fathers lived. They and their children and their children's children shall dwell there forever, and David my servant shall be their prince forever.    </a:t>
            </a:r>
            <a:r>
              <a:rPr lang="en-US" sz="2800" baseline="30000" dirty="0">
                <a:solidFill>
                  <a:srgbClr val="3D1D04"/>
                </a:solidFill>
                <a:latin typeface="Arial Narrow" panose="020B0606020202030204" pitchFamily="34" charset="0"/>
              </a:rPr>
              <a:t>26</a:t>
            </a:r>
            <a:r>
              <a:rPr lang="en-US" sz="2800" dirty="0">
                <a:solidFill>
                  <a:srgbClr val="3D1D04"/>
                </a:solidFill>
                <a:latin typeface="Arial Narrow" panose="020B0606020202030204" pitchFamily="34" charset="0"/>
              </a:rPr>
              <a:t> I will make a covenant of peace with them. It shall be an everlasting covenant with them. And I will set them in their land and multiply them, and will set my sanctuary in their midst forevermore. </a:t>
            </a:r>
            <a:r>
              <a:rPr lang="en-US" sz="2800" baseline="30000" dirty="0">
                <a:solidFill>
                  <a:srgbClr val="3D1D04"/>
                </a:solidFill>
                <a:latin typeface="Arial Narrow" panose="020B0606020202030204" pitchFamily="34" charset="0"/>
              </a:rPr>
              <a:t>27</a:t>
            </a:r>
            <a:r>
              <a:rPr lang="en-US" sz="2800" dirty="0">
                <a:solidFill>
                  <a:srgbClr val="3D1D04"/>
                </a:solidFill>
                <a:latin typeface="Arial Narrow" panose="020B0606020202030204" pitchFamily="34" charset="0"/>
              </a:rPr>
              <a:t> My dwelling place shall be with them, and I will be their God, and they shall be my people. </a:t>
            </a:r>
            <a:r>
              <a:rPr lang="en-US" sz="2800" baseline="30000" dirty="0">
                <a:solidFill>
                  <a:srgbClr val="3D1D04"/>
                </a:solidFill>
                <a:latin typeface="Arial Narrow" panose="020B0606020202030204" pitchFamily="34" charset="0"/>
              </a:rPr>
              <a:t>28</a:t>
            </a:r>
            <a:r>
              <a:rPr lang="en-US" sz="2800" dirty="0">
                <a:solidFill>
                  <a:srgbClr val="3D1D04"/>
                </a:solidFill>
                <a:latin typeface="Arial Narrow" panose="020B0606020202030204" pitchFamily="34" charset="0"/>
              </a:rPr>
              <a:t> Then the nations will know that I am the Lord who sanctifies Israel, when my sanctuary is in their midst forevermore.”</a:t>
            </a:r>
          </a:p>
        </p:txBody>
      </p:sp>
    </p:spTree>
    <p:extLst>
      <p:ext uri="{BB962C8B-B14F-4D97-AF65-F5344CB8AC3E}">
        <p14:creationId xmlns:p14="http://schemas.microsoft.com/office/powerpoint/2010/main" val="343719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2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1274</TotalTime>
  <Words>864</Words>
  <Application>Microsoft Office PowerPoint</Application>
  <PresentationFormat>On-screen Show (4:3)</PresentationFormat>
  <Paragraphs>48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9</cp:revision>
  <dcterms:created xsi:type="dcterms:W3CDTF">2019-02-04T04:26:02Z</dcterms:created>
  <dcterms:modified xsi:type="dcterms:W3CDTF">2021-02-07T22:49:56Z</dcterms:modified>
</cp:coreProperties>
</file>